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8"/>
  </p:notesMasterIdLst>
  <p:handoutMasterIdLst>
    <p:handoutMasterId r:id="rId19"/>
  </p:handoutMasterIdLst>
  <p:sldIdLst>
    <p:sldId id="361" r:id="rId2"/>
    <p:sldId id="428" r:id="rId3"/>
    <p:sldId id="449" r:id="rId4"/>
    <p:sldId id="418" r:id="rId5"/>
    <p:sldId id="456" r:id="rId6"/>
    <p:sldId id="453" r:id="rId7"/>
    <p:sldId id="464" r:id="rId8"/>
    <p:sldId id="475" r:id="rId9"/>
    <p:sldId id="470" r:id="rId10"/>
    <p:sldId id="469" r:id="rId11"/>
    <p:sldId id="466" r:id="rId12"/>
    <p:sldId id="473" r:id="rId13"/>
    <p:sldId id="461" r:id="rId14"/>
    <p:sldId id="474" r:id="rId15"/>
    <p:sldId id="359" r:id="rId16"/>
    <p:sldId id="425" r:id="rId17"/>
  </p:sldIdLst>
  <p:sldSz cx="9361488" cy="6840538"/>
  <p:notesSz cx="6797675" cy="9926638"/>
  <p:defaultTextStyle>
    <a:defPPr>
      <a:defRPr lang="de-AT"/>
    </a:defPPr>
    <a:lvl1pPr algn="l" rtl="0" fontAlgn="base">
      <a:spcBef>
        <a:spcPct val="0"/>
      </a:spcBef>
      <a:spcAft>
        <a:spcPct val="0"/>
      </a:spcAft>
      <a:defRPr sz="2400" b="1" kern="1200">
        <a:solidFill>
          <a:schemeClr val="tx1"/>
        </a:solidFill>
        <a:latin typeface="Arial Narrow" pitchFamily="34" charset="0"/>
        <a:ea typeface="+mn-ea"/>
        <a:cs typeface="+mn-cs"/>
      </a:defRPr>
    </a:lvl1pPr>
    <a:lvl2pPr marL="457200" algn="l" rtl="0" fontAlgn="base">
      <a:spcBef>
        <a:spcPct val="0"/>
      </a:spcBef>
      <a:spcAft>
        <a:spcPct val="0"/>
      </a:spcAft>
      <a:defRPr sz="2400" b="1" kern="1200">
        <a:solidFill>
          <a:schemeClr val="tx1"/>
        </a:solidFill>
        <a:latin typeface="Arial Narrow" pitchFamily="34" charset="0"/>
        <a:ea typeface="+mn-ea"/>
        <a:cs typeface="+mn-cs"/>
      </a:defRPr>
    </a:lvl2pPr>
    <a:lvl3pPr marL="914400" algn="l" rtl="0" fontAlgn="base">
      <a:spcBef>
        <a:spcPct val="0"/>
      </a:spcBef>
      <a:spcAft>
        <a:spcPct val="0"/>
      </a:spcAft>
      <a:defRPr sz="2400" b="1" kern="1200">
        <a:solidFill>
          <a:schemeClr val="tx1"/>
        </a:solidFill>
        <a:latin typeface="Arial Narrow" pitchFamily="34" charset="0"/>
        <a:ea typeface="+mn-ea"/>
        <a:cs typeface="+mn-cs"/>
      </a:defRPr>
    </a:lvl3pPr>
    <a:lvl4pPr marL="1371600" algn="l" rtl="0" fontAlgn="base">
      <a:spcBef>
        <a:spcPct val="0"/>
      </a:spcBef>
      <a:spcAft>
        <a:spcPct val="0"/>
      </a:spcAft>
      <a:defRPr sz="2400" b="1" kern="1200">
        <a:solidFill>
          <a:schemeClr val="tx1"/>
        </a:solidFill>
        <a:latin typeface="Arial Narrow" pitchFamily="34" charset="0"/>
        <a:ea typeface="+mn-ea"/>
        <a:cs typeface="+mn-cs"/>
      </a:defRPr>
    </a:lvl4pPr>
    <a:lvl5pPr marL="1828800" algn="l" rtl="0" fontAlgn="base">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9137"/>
    <a:srgbClr val="FF5A0A"/>
    <a:srgbClr val="0073AF"/>
    <a:srgbClr val="FF8528"/>
    <a:srgbClr val="E8943B"/>
    <a:srgbClr val="00AAE1"/>
    <a:srgbClr val="FF32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77333" autoAdjust="0"/>
  </p:normalViewPr>
  <p:slideViewPr>
    <p:cSldViewPr>
      <p:cViewPr varScale="1">
        <p:scale>
          <a:sx n="68" d="100"/>
          <a:sy n="68" d="100"/>
        </p:scale>
        <p:origin x="-1565" y="-67"/>
      </p:cViewPr>
      <p:guideLst>
        <p:guide orient="horz" pos="816"/>
        <p:guide pos="4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88" y="-8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2"/>
            <a:ext cx="2944813" cy="495300"/>
          </a:xfrm>
          <a:prstGeom prst="rect">
            <a:avLst/>
          </a:prstGeom>
          <a:noFill/>
          <a:ln w="9525">
            <a:noFill/>
            <a:miter lim="800000"/>
            <a:headEnd/>
            <a:tailEnd/>
          </a:ln>
        </p:spPr>
        <p:txBody>
          <a:bodyPr vert="horz" wrap="square" lIns="92755" tIns="46377" rIns="92755" bIns="46377" numCol="1" anchor="t" anchorCtr="0" compatLnSpc="1">
            <a:prstTxWarp prst="textNoShape">
              <a:avLst/>
            </a:prstTxWarp>
          </a:bodyPr>
          <a:lstStyle>
            <a:lvl1pPr defTabSz="928536">
              <a:defRPr sz="1200" b="0"/>
            </a:lvl1pPr>
          </a:lstStyle>
          <a:p>
            <a:pPr>
              <a:defRPr/>
            </a:pPr>
            <a:endParaRPr lang="de-DE"/>
          </a:p>
        </p:txBody>
      </p:sp>
      <p:sp>
        <p:nvSpPr>
          <p:cNvPr id="16387" name="Rectangle 1027"/>
          <p:cNvSpPr>
            <a:spLocks noGrp="1" noChangeArrowheads="1"/>
          </p:cNvSpPr>
          <p:nvPr>
            <p:ph type="dt" sz="quarter" idx="1"/>
          </p:nvPr>
        </p:nvSpPr>
        <p:spPr bwMode="auto">
          <a:xfrm>
            <a:off x="3852863" y="2"/>
            <a:ext cx="2944812" cy="495300"/>
          </a:xfrm>
          <a:prstGeom prst="rect">
            <a:avLst/>
          </a:prstGeom>
          <a:noFill/>
          <a:ln w="9525">
            <a:noFill/>
            <a:miter lim="800000"/>
            <a:headEnd/>
            <a:tailEnd/>
          </a:ln>
        </p:spPr>
        <p:txBody>
          <a:bodyPr vert="horz" wrap="square" lIns="92755" tIns="46377" rIns="92755" bIns="46377" numCol="1" anchor="t" anchorCtr="0" compatLnSpc="1">
            <a:prstTxWarp prst="textNoShape">
              <a:avLst/>
            </a:prstTxWarp>
          </a:bodyPr>
          <a:lstStyle>
            <a:lvl1pPr algn="r" defTabSz="928536">
              <a:defRPr sz="1200" b="0"/>
            </a:lvl1pPr>
          </a:lstStyle>
          <a:p>
            <a:pPr>
              <a:defRPr/>
            </a:pPr>
            <a:endParaRPr lang="de-DE"/>
          </a:p>
        </p:txBody>
      </p:sp>
      <p:sp>
        <p:nvSpPr>
          <p:cNvPr id="16388" name="Rectangle 1028"/>
          <p:cNvSpPr>
            <a:spLocks noGrp="1" noChangeArrowheads="1"/>
          </p:cNvSpPr>
          <p:nvPr>
            <p:ph type="ftr" sz="quarter" idx="2"/>
          </p:nvPr>
        </p:nvSpPr>
        <p:spPr bwMode="auto">
          <a:xfrm>
            <a:off x="0" y="9431338"/>
            <a:ext cx="2944813" cy="495300"/>
          </a:xfrm>
          <a:prstGeom prst="rect">
            <a:avLst/>
          </a:prstGeom>
          <a:noFill/>
          <a:ln w="9525">
            <a:noFill/>
            <a:miter lim="800000"/>
            <a:headEnd/>
            <a:tailEnd/>
          </a:ln>
        </p:spPr>
        <p:txBody>
          <a:bodyPr vert="horz" wrap="square" lIns="92755" tIns="46377" rIns="92755" bIns="46377" numCol="1" anchor="b" anchorCtr="0" compatLnSpc="1">
            <a:prstTxWarp prst="textNoShape">
              <a:avLst/>
            </a:prstTxWarp>
          </a:bodyPr>
          <a:lstStyle>
            <a:lvl1pPr defTabSz="928536">
              <a:defRPr sz="1200" b="0"/>
            </a:lvl1pPr>
          </a:lstStyle>
          <a:p>
            <a:pPr>
              <a:defRPr/>
            </a:pPr>
            <a:endParaRPr lang="de-DE"/>
          </a:p>
        </p:txBody>
      </p:sp>
      <p:sp>
        <p:nvSpPr>
          <p:cNvPr id="16389" name="Rectangle 1029"/>
          <p:cNvSpPr>
            <a:spLocks noGrp="1" noChangeArrowheads="1"/>
          </p:cNvSpPr>
          <p:nvPr>
            <p:ph type="sldNum" sz="quarter" idx="3"/>
          </p:nvPr>
        </p:nvSpPr>
        <p:spPr bwMode="auto">
          <a:xfrm>
            <a:off x="3852863" y="9431338"/>
            <a:ext cx="2944812" cy="495300"/>
          </a:xfrm>
          <a:prstGeom prst="rect">
            <a:avLst/>
          </a:prstGeom>
          <a:noFill/>
          <a:ln w="9525">
            <a:noFill/>
            <a:miter lim="800000"/>
            <a:headEnd/>
            <a:tailEnd/>
          </a:ln>
        </p:spPr>
        <p:txBody>
          <a:bodyPr vert="horz" wrap="square" lIns="92755" tIns="46377" rIns="92755" bIns="46377" numCol="1" anchor="b" anchorCtr="0" compatLnSpc="1">
            <a:prstTxWarp prst="textNoShape">
              <a:avLst/>
            </a:prstTxWarp>
          </a:bodyPr>
          <a:lstStyle>
            <a:lvl1pPr algn="r" defTabSz="928536">
              <a:defRPr sz="1200" b="0"/>
            </a:lvl1pPr>
          </a:lstStyle>
          <a:p>
            <a:pPr>
              <a:defRPr/>
            </a:pPr>
            <a:fld id="{9CF6D48B-34FA-4C5E-BC29-76D4C264A53C}" type="slidenum">
              <a:rPr lang="de-DE"/>
              <a:pPr>
                <a:defRPr/>
              </a:pPr>
              <a:t>‹Nr.›</a:t>
            </a:fld>
            <a:endParaRPr lang="de-DE"/>
          </a:p>
        </p:txBody>
      </p:sp>
    </p:spTree>
    <p:extLst>
      <p:ext uri="{BB962C8B-B14F-4D97-AF65-F5344CB8AC3E}">
        <p14:creationId xmlns:p14="http://schemas.microsoft.com/office/powerpoint/2010/main" val="3687441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2"/>
            <a:ext cx="2944813" cy="495300"/>
          </a:xfrm>
          <a:prstGeom prst="rect">
            <a:avLst/>
          </a:prstGeom>
          <a:noFill/>
          <a:ln w="9525">
            <a:noFill/>
            <a:miter lim="800000"/>
            <a:headEnd/>
            <a:tailEnd/>
          </a:ln>
        </p:spPr>
        <p:txBody>
          <a:bodyPr vert="horz" wrap="square" lIns="92755" tIns="46377" rIns="92755" bIns="46377" numCol="1" anchor="t" anchorCtr="0" compatLnSpc="1">
            <a:prstTxWarp prst="textNoShape">
              <a:avLst/>
            </a:prstTxWarp>
          </a:bodyPr>
          <a:lstStyle>
            <a:lvl1pPr defTabSz="928536">
              <a:defRPr sz="1200" b="0"/>
            </a:lvl1pPr>
          </a:lstStyle>
          <a:p>
            <a:pPr>
              <a:defRPr/>
            </a:pPr>
            <a:endParaRPr lang="de-DE"/>
          </a:p>
        </p:txBody>
      </p:sp>
      <p:sp>
        <p:nvSpPr>
          <p:cNvPr id="5123" name="Rectangle 3"/>
          <p:cNvSpPr>
            <a:spLocks noGrp="1" noChangeArrowheads="1"/>
          </p:cNvSpPr>
          <p:nvPr>
            <p:ph type="dt" idx="1"/>
          </p:nvPr>
        </p:nvSpPr>
        <p:spPr bwMode="auto">
          <a:xfrm>
            <a:off x="3852863" y="2"/>
            <a:ext cx="2944812" cy="495300"/>
          </a:xfrm>
          <a:prstGeom prst="rect">
            <a:avLst/>
          </a:prstGeom>
          <a:noFill/>
          <a:ln w="9525">
            <a:noFill/>
            <a:miter lim="800000"/>
            <a:headEnd/>
            <a:tailEnd/>
          </a:ln>
        </p:spPr>
        <p:txBody>
          <a:bodyPr vert="horz" wrap="square" lIns="92755" tIns="46377" rIns="92755" bIns="46377" numCol="1" anchor="t" anchorCtr="0" compatLnSpc="1">
            <a:prstTxWarp prst="textNoShape">
              <a:avLst/>
            </a:prstTxWarp>
          </a:bodyPr>
          <a:lstStyle>
            <a:lvl1pPr algn="r" defTabSz="928536">
              <a:defRPr sz="1200" b="0"/>
            </a:lvl1pPr>
          </a:lstStyle>
          <a:p>
            <a:pPr>
              <a:defRPr/>
            </a:pPr>
            <a:endParaRPr lang="de-DE"/>
          </a:p>
        </p:txBody>
      </p:sp>
      <p:sp>
        <p:nvSpPr>
          <p:cNvPr id="14340" name="Rectangle 4"/>
          <p:cNvSpPr>
            <a:spLocks noGrp="1" noRot="1" noChangeAspect="1" noChangeArrowheads="1" noTextEdit="1"/>
          </p:cNvSpPr>
          <p:nvPr>
            <p:ph type="sldImg" idx="2"/>
          </p:nvPr>
        </p:nvSpPr>
        <p:spPr bwMode="auto">
          <a:xfrm>
            <a:off x="852488" y="744538"/>
            <a:ext cx="5094287"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6463" y="4716463"/>
            <a:ext cx="4984750" cy="4465637"/>
          </a:xfrm>
          <a:prstGeom prst="rect">
            <a:avLst/>
          </a:prstGeom>
          <a:noFill/>
          <a:ln w="9525">
            <a:noFill/>
            <a:miter lim="800000"/>
            <a:headEnd/>
            <a:tailEnd/>
          </a:ln>
        </p:spPr>
        <p:txBody>
          <a:bodyPr vert="horz" wrap="square" lIns="92755" tIns="46377" rIns="92755" bIns="46377"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126" name="Rectangle 6"/>
          <p:cNvSpPr>
            <a:spLocks noGrp="1" noChangeArrowheads="1"/>
          </p:cNvSpPr>
          <p:nvPr>
            <p:ph type="ftr" sz="quarter" idx="4"/>
          </p:nvPr>
        </p:nvSpPr>
        <p:spPr bwMode="auto">
          <a:xfrm>
            <a:off x="0" y="9431338"/>
            <a:ext cx="2944813" cy="495300"/>
          </a:xfrm>
          <a:prstGeom prst="rect">
            <a:avLst/>
          </a:prstGeom>
          <a:noFill/>
          <a:ln w="9525">
            <a:noFill/>
            <a:miter lim="800000"/>
            <a:headEnd/>
            <a:tailEnd/>
          </a:ln>
        </p:spPr>
        <p:txBody>
          <a:bodyPr vert="horz" wrap="square" lIns="92755" tIns="46377" rIns="92755" bIns="46377" numCol="1" anchor="b" anchorCtr="0" compatLnSpc="1">
            <a:prstTxWarp prst="textNoShape">
              <a:avLst/>
            </a:prstTxWarp>
          </a:bodyPr>
          <a:lstStyle>
            <a:lvl1pPr defTabSz="928536">
              <a:defRPr sz="1200" b="0"/>
            </a:lvl1pPr>
          </a:lstStyle>
          <a:p>
            <a:pPr>
              <a:defRPr/>
            </a:pPr>
            <a:endParaRPr lang="de-DE"/>
          </a:p>
        </p:txBody>
      </p:sp>
      <p:sp>
        <p:nvSpPr>
          <p:cNvPr id="5127" name="Rectangle 7"/>
          <p:cNvSpPr>
            <a:spLocks noGrp="1" noChangeArrowheads="1"/>
          </p:cNvSpPr>
          <p:nvPr>
            <p:ph type="sldNum" sz="quarter" idx="5"/>
          </p:nvPr>
        </p:nvSpPr>
        <p:spPr bwMode="auto">
          <a:xfrm>
            <a:off x="3852863" y="9431338"/>
            <a:ext cx="2944812" cy="495300"/>
          </a:xfrm>
          <a:prstGeom prst="rect">
            <a:avLst/>
          </a:prstGeom>
          <a:noFill/>
          <a:ln w="9525">
            <a:noFill/>
            <a:miter lim="800000"/>
            <a:headEnd/>
            <a:tailEnd/>
          </a:ln>
        </p:spPr>
        <p:txBody>
          <a:bodyPr vert="horz" wrap="square" lIns="92755" tIns="46377" rIns="92755" bIns="46377" numCol="1" anchor="b" anchorCtr="0" compatLnSpc="1">
            <a:prstTxWarp prst="textNoShape">
              <a:avLst/>
            </a:prstTxWarp>
          </a:bodyPr>
          <a:lstStyle>
            <a:lvl1pPr algn="r" defTabSz="928536">
              <a:defRPr sz="1200" b="0"/>
            </a:lvl1pPr>
          </a:lstStyle>
          <a:p>
            <a:pPr>
              <a:defRPr/>
            </a:pPr>
            <a:fld id="{CC8B8B19-6A74-4182-8208-FEFE3048D26D}" type="slidenum">
              <a:rPr lang="de-DE"/>
              <a:pPr>
                <a:defRPr/>
              </a:pPr>
              <a:t>‹Nr.›</a:t>
            </a:fld>
            <a:endParaRPr lang="de-DE"/>
          </a:p>
        </p:txBody>
      </p:sp>
    </p:spTree>
    <p:extLst>
      <p:ext uri="{BB962C8B-B14F-4D97-AF65-F5344CB8AC3E}">
        <p14:creationId xmlns:p14="http://schemas.microsoft.com/office/powerpoint/2010/main" val="407353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de-AT"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sz="1200" kern="1200" dirty="0" smtClean="0">
                <a:solidFill>
                  <a:schemeClr val="tx1"/>
                </a:solidFill>
                <a:latin typeface="Times New Roman" pitchFamily="18" charset="0"/>
                <a:ea typeface="+mn-ea"/>
                <a:cs typeface="+mn-cs"/>
              </a:rPr>
              <a:t>Auch das würde ich oben den </a:t>
            </a:r>
            <a:r>
              <a:rPr lang="de-AT" sz="1200" kern="1200" dirty="0" err="1" smtClean="0">
                <a:solidFill>
                  <a:schemeClr val="tx1"/>
                </a:solidFill>
                <a:latin typeface="Times New Roman" pitchFamily="18" charset="0"/>
                <a:ea typeface="+mn-ea"/>
                <a:cs typeface="+mn-cs"/>
              </a:rPr>
              <a:t>coordination</a:t>
            </a:r>
            <a:r>
              <a:rPr lang="de-AT" sz="1200" kern="1200" dirty="0" smtClean="0">
                <a:solidFill>
                  <a:schemeClr val="tx1"/>
                </a:solidFill>
                <a:latin typeface="Times New Roman" pitchFamily="18" charset="0"/>
                <a:ea typeface="+mn-ea"/>
                <a:cs typeface="+mn-cs"/>
              </a:rPr>
              <a:t> </a:t>
            </a:r>
            <a:r>
              <a:rPr lang="de-AT" sz="1200" kern="1200" dirty="0" err="1" smtClean="0">
                <a:solidFill>
                  <a:schemeClr val="tx1"/>
                </a:solidFill>
                <a:latin typeface="Times New Roman" pitchFamily="18" charset="0"/>
                <a:ea typeface="+mn-ea"/>
                <a:cs typeface="+mn-cs"/>
              </a:rPr>
              <a:t>pathways</a:t>
            </a:r>
            <a:r>
              <a:rPr lang="de-AT" sz="1200" kern="1200" dirty="0" smtClean="0">
                <a:solidFill>
                  <a:schemeClr val="tx1"/>
                </a:solidFill>
                <a:latin typeface="Times New Roman" pitchFamily="18" charset="0"/>
                <a:ea typeface="+mn-ea"/>
                <a:cs typeface="+mn-cs"/>
              </a:rPr>
              <a:t> zuordnen</a:t>
            </a:r>
            <a:r>
              <a:rPr lang="de-AT" sz="1200" kern="1200" baseline="0" dirty="0" smtClean="0">
                <a:solidFill>
                  <a:schemeClr val="tx1"/>
                </a:solidFill>
                <a:latin typeface="Times New Roman" pitchFamily="18" charset="0"/>
                <a:ea typeface="+mn-ea"/>
                <a:cs typeface="+mn-cs"/>
              </a:rPr>
              <a:t> und diese </a:t>
            </a:r>
            <a:r>
              <a:rPr lang="de-AT" sz="1200" kern="1200" baseline="0" dirty="0" err="1" smtClean="0">
                <a:solidFill>
                  <a:schemeClr val="tx1"/>
                </a:solidFill>
                <a:latin typeface="Times New Roman" pitchFamily="18" charset="0"/>
                <a:ea typeface="+mn-ea"/>
                <a:cs typeface="+mn-cs"/>
              </a:rPr>
              <a:t>folie</a:t>
            </a:r>
            <a:r>
              <a:rPr lang="de-AT" sz="1200" kern="1200" baseline="0" dirty="0" smtClean="0">
                <a:solidFill>
                  <a:schemeClr val="tx1"/>
                </a:solidFill>
                <a:latin typeface="Times New Roman" pitchFamily="18" charset="0"/>
                <a:ea typeface="+mn-ea"/>
                <a:cs typeface="+mn-cs"/>
              </a:rPr>
              <a:t> LÖSCHEN!</a:t>
            </a:r>
            <a:endParaRPr lang="de-AT" sz="1200" kern="1200" dirty="0" smtClean="0">
              <a:solidFill>
                <a:schemeClr val="tx1"/>
              </a:solidFill>
              <a:latin typeface="Times New Roman" pitchFamily="18" charset="0"/>
              <a:ea typeface="+mn-ea"/>
              <a:cs typeface="+mn-cs"/>
            </a:endParaRPr>
          </a:p>
          <a:p>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Object </a:t>
            </a:r>
            <a:r>
              <a:rPr lang="en-GB" sz="1200" kern="1200" dirty="0" smtClean="0">
                <a:solidFill>
                  <a:schemeClr val="tx1"/>
                </a:solidFill>
                <a:latin typeface="Times New Roman" pitchFamily="18" charset="0"/>
                <a:ea typeface="+mn-ea"/>
                <a:cs typeface="+mn-cs"/>
              </a:rPr>
              <a:t>of coordination</a:t>
            </a:r>
            <a:r>
              <a:rPr lang="en-GB" sz="1200" kern="1200" baseline="0" dirty="0" smtClean="0">
                <a:solidFill>
                  <a:schemeClr val="tx1"/>
                </a:solidFill>
                <a:latin typeface="Times New Roman" pitchFamily="18" charset="0"/>
                <a:ea typeface="+mn-ea"/>
                <a:cs typeface="+mn-cs"/>
              </a:rPr>
              <a:t> – Knowledge and capacities</a:t>
            </a:r>
          </a:p>
          <a:p>
            <a:endParaRPr lang="en-GB" sz="1200" kern="1200" baseline="0" dirty="0" smtClean="0">
              <a:solidFill>
                <a:schemeClr val="tx1"/>
              </a:solidFill>
              <a:latin typeface="Times New Roman" pitchFamily="18" charset="0"/>
              <a:ea typeface="+mn-ea"/>
              <a:cs typeface="+mn-cs"/>
            </a:endParaRPr>
          </a:p>
          <a:p>
            <a:r>
              <a:rPr lang="en-GB" sz="1200" kern="1200" baseline="0" dirty="0" err="1" smtClean="0">
                <a:solidFill>
                  <a:schemeClr val="tx1"/>
                </a:solidFill>
                <a:latin typeface="Times New Roman" pitchFamily="18" charset="0"/>
                <a:ea typeface="+mn-ea"/>
                <a:cs typeface="+mn-cs"/>
              </a:rPr>
              <a:t>Kann</a:t>
            </a:r>
            <a:r>
              <a:rPr lang="en-GB" sz="1200" kern="1200" baseline="0" dirty="0" smtClean="0">
                <a:solidFill>
                  <a:schemeClr val="tx1"/>
                </a:solidFill>
                <a:latin typeface="Times New Roman" pitchFamily="18" charset="0"/>
                <a:ea typeface="+mn-ea"/>
                <a:cs typeface="+mn-cs"/>
              </a:rPr>
              <a:t> man capacities </a:t>
            </a:r>
            <a:r>
              <a:rPr lang="en-GB" sz="1200" kern="1200" baseline="0" dirty="0" err="1" smtClean="0">
                <a:solidFill>
                  <a:schemeClr val="tx1"/>
                </a:solidFill>
                <a:latin typeface="Times New Roman" pitchFamily="18" charset="0"/>
                <a:ea typeface="+mn-ea"/>
                <a:cs typeface="+mn-cs"/>
              </a:rPr>
              <a:t>koordinieren</a:t>
            </a:r>
            <a:r>
              <a:rPr lang="en-GB" sz="1200" kern="1200" baseline="0" dirty="0" smtClean="0">
                <a:solidFill>
                  <a:schemeClr val="tx1"/>
                </a:solidFill>
                <a:latin typeface="Times New Roman" pitchFamily="18" charset="0"/>
                <a:ea typeface="+mn-ea"/>
                <a:cs typeface="+mn-cs"/>
              </a:rPr>
              <a:t>? , </a:t>
            </a:r>
            <a:r>
              <a:rPr lang="en-GB" sz="1200" kern="1200" baseline="0" dirty="0" err="1" smtClean="0">
                <a:solidFill>
                  <a:schemeClr val="tx1"/>
                </a:solidFill>
                <a:latin typeface="Times New Roman" pitchFamily="18" charset="0"/>
                <a:ea typeface="+mn-ea"/>
                <a:cs typeface="+mn-cs"/>
              </a:rPr>
              <a:t>Wissen</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schon</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im</a:t>
            </a:r>
            <a:r>
              <a:rPr lang="en-GB" sz="1200" kern="1200" baseline="0" dirty="0" smtClean="0">
                <a:solidFill>
                  <a:schemeClr val="tx1"/>
                </a:solidFill>
                <a:latin typeface="Times New Roman" pitchFamily="18" charset="0"/>
                <a:ea typeface="+mn-ea"/>
                <a:cs typeface="+mn-cs"/>
              </a:rPr>
              <a:t> Paper </a:t>
            </a:r>
            <a:r>
              <a:rPr lang="en-GB" sz="1200" kern="1200" baseline="0" dirty="0" err="1" smtClean="0">
                <a:solidFill>
                  <a:schemeClr val="tx1"/>
                </a:solidFill>
                <a:latin typeface="Times New Roman" pitchFamily="18" charset="0"/>
                <a:ea typeface="+mn-ea"/>
                <a:cs typeface="+mn-cs"/>
              </a:rPr>
              <a:t>habe</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ich</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allerdings</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Wissen</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als</a:t>
            </a:r>
            <a:r>
              <a:rPr lang="en-GB" sz="1200" kern="1200" baseline="0" dirty="0" smtClean="0">
                <a:solidFill>
                  <a:schemeClr val="tx1"/>
                </a:solidFill>
                <a:latin typeface="Times New Roman" pitchFamily="18" charset="0"/>
                <a:ea typeface="+mn-ea"/>
                <a:cs typeface="+mn-cs"/>
              </a:rPr>
              <a:t> coordination mechanism </a:t>
            </a:r>
            <a:r>
              <a:rPr lang="en-GB" sz="1200" kern="1200" baseline="0" dirty="0" err="1" smtClean="0">
                <a:solidFill>
                  <a:schemeClr val="tx1"/>
                </a:solidFill>
                <a:latin typeface="Times New Roman" pitchFamily="18" charset="0"/>
                <a:ea typeface="+mn-ea"/>
                <a:cs typeface="+mn-cs"/>
              </a:rPr>
              <a:t>bezeichnet</a:t>
            </a:r>
            <a:endParaRPr lang="en-GB" sz="1200" kern="1200" baseline="0" dirty="0" smtClean="0">
              <a:solidFill>
                <a:schemeClr val="tx1"/>
              </a:solidFill>
              <a:latin typeface="Times New Roman" pitchFamily="18" charset="0"/>
              <a:ea typeface="+mn-ea"/>
              <a:cs typeface="+mn-cs"/>
            </a:endParaRPr>
          </a:p>
          <a:p>
            <a:endParaRPr lang="en-GB" sz="1200" kern="1200" baseline="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a:t>
            </a:r>
            <a:r>
              <a:rPr lang="en-US" sz="1200" kern="1200" dirty="0" err="1" smtClean="0">
                <a:solidFill>
                  <a:schemeClr val="tx1"/>
                </a:solidFill>
                <a:latin typeface="Times New Roman" pitchFamily="18" charset="0"/>
                <a:ea typeface="+mn-ea"/>
                <a:cs typeface="+mn-cs"/>
              </a:rPr>
              <a:t>collaboratives</a:t>
            </a:r>
            <a:r>
              <a:rPr lang="en-US" sz="1200" kern="1200" dirty="0" smtClean="0">
                <a:solidFill>
                  <a:schemeClr val="tx1"/>
                </a:solidFill>
                <a:latin typeface="Times New Roman" pitchFamily="18" charset="0"/>
                <a:ea typeface="+mn-ea"/>
                <a:cs typeface="+mn-cs"/>
              </a:rPr>
              <a:t> and partnerships engage in a variety of activities. </a:t>
            </a:r>
          </a:p>
          <a:p>
            <a:r>
              <a:rPr lang="en-US" sz="1200" kern="1200" dirty="0" err="1" smtClean="0">
                <a:solidFill>
                  <a:schemeClr val="tx1"/>
                </a:solidFill>
                <a:latin typeface="Times New Roman" pitchFamily="18" charset="0"/>
                <a:ea typeface="+mn-ea"/>
                <a:cs typeface="+mn-cs"/>
              </a:rPr>
              <a:t>collaboratives</a:t>
            </a:r>
            <a:r>
              <a:rPr lang="en-US" sz="1200" kern="1200" dirty="0" smtClean="0">
                <a:solidFill>
                  <a:schemeClr val="tx1"/>
                </a:solidFill>
                <a:latin typeface="Times New Roman" pitchFamily="18" charset="0"/>
                <a:ea typeface="+mn-ea"/>
                <a:cs typeface="+mn-cs"/>
              </a:rPr>
              <a:t> in Canada are more focused, mainly on issues in water management, and organize their activities in predefined projects. </a:t>
            </a:r>
          </a:p>
          <a:p>
            <a:r>
              <a:rPr lang="en-US" sz="1200" kern="1200" dirty="0" smtClean="0">
                <a:solidFill>
                  <a:schemeClr val="tx1"/>
                </a:solidFill>
                <a:latin typeface="Times New Roman" pitchFamily="18" charset="0"/>
                <a:ea typeface="+mn-ea"/>
                <a:cs typeface="+mn-cs"/>
              </a:rPr>
              <a:t>The partnerships in the UK have a broader scope, encompassing issues such as water managements, tourism, the built environment, businesses, planning. They not only work in concrete projects but also engage in networking and information sharing activities. Partnerships in the UK see their function mainly as an information sharing and networking platform. </a:t>
            </a:r>
          </a:p>
          <a:p>
            <a:endParaRPr lang="en-CA" sz="1200" kern="1200" dirty="0" smtClean="0">
              <a:solidFill>
                <a:schemeClr val="tx1"/>
              </a:solidFill>
              <a:latin typeface="Times New Roman" pitchFamily="18" charset="0"/>
              <a:ea typeface="+mn-ea"/>
              <a:cs typeface="+mn-cs"/>
            </a:endParaRPr>
          </a:p>
          <a:p>
            <a:endParaRPr lang="en-CA" sz="1200" kern="1200" dirty="0" smtClean="0">
              <a:solidFill>
                <a:schemeClr val="tx1"/>
              </a:solidFill>
              <a:latin typeface="Times New Roman" pitchFamily="18" charset="0"/>
              <a:ea typeface="+mn-ea"/>
              <a:cs typeface="+mn-cs"/>
            </a:endParaRPr>
          </a:p>
          <a:p>
            <a:r>
              <a:rPr lang="en-US" sz="1200" b="1" kern="1200" dirty="0" smtClean="0">
                <a:solidFill>
                  <a:schemeClr val="tx1"/>
                </a:solidFill>
                <a:latin typeface="Times New Roman" pitchFamily="18" charset="0"/>
                <a:ea typeface="+mn-ea"/>
                <a:cs typeface="+mn-cs"/>
              </a:rPr>
              <a:t>Building the knowledge base</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Partnerships and </a:t>
            </a:r>
            <a:r>
              <a:rPr lang="en-US" sz="1200" kern="1200" dirty="0" err="1" smtClean="0">
                <a:solidFill>
                  <a:schemeClr val="tx1"/>
                </a:solidFill>
                <a:latin typeface="Times New Roman" pitchFamily="18" charset="0"/>
                <a:ea typeface="+mn-ea"/>
                <a:cs typeface="+mn-cs"/>
              </a:rPr>
              <a:t>collaboratives</a:t>
            </a:r>
            <a:r>
              <a:rPr lang="en-US" sz="1200" kern="1200" dirty="0" smtClean="0">
                <a:solidFill>
                  <a:schemeClr val="tx1"/>
                </a:solidFill>
                <a:latin typeface="Times New Roman" pitchFamily="18" charset="0"/>
                <a:ea typeface="+mn-ea"/>
                <a:cs typeface="+mn-cs"/>
              </a:rPr>
              <a:t> are strongly engaged in building the knowledge base for climate change adaptation. </a:t>
            </a:r>
          </a:p>
          <a:p>
            <a:r>
              <a:rPr lang="en-US" sz="1200" kern="1200" dirty="0" smtClean="0">
                <a:solidFill>
                  <a:schemeClr val="tx1"/>
                </a:solidFill>
                <a:latin typeface="Times New Roman" pitchFamily="18" charset="0"/>
                <a:ea typeface="+mn-ea"/>
                <a:cs typeface="+mn-cs"/>
              </a:rPr>
              <a:t>Assessments, scenario developments, studies and modeling are common activities of all partnerships. </a:t>
            </a:r>
          </a:p>
          <a:p>
            <a:r>
              <a:rPr lang="en-US" sz="1200" kern="1200" dirty="0" smtClean="0">
                <a:solidFill>
                  <a:schemeClr val="tx1"/>
                </a:solidFill>
                <a:latin typeface="Times New Roman" pitchFamily="18" charset="0"/>
                <a:ea typeface="+mn-ea"/>
                <a:cs typeface="+mn-cs"/>
              </a:rPr>
              <a:t>The partnerships and </a:t>
            </a:r>
            <a:r>
              <a:rPr lang="en-US" sz="1200" kern="1200" dirty="0" err="1" smtClean="0">
                <a:solidFill>
                  <a:schemeClr val="tx1"/>
                </a:solidFill>
                <a:latin typeface="Times New Roman" pitchFamily="18" charset="0"/>
                <a:ea typeface="+mn-ea"/>
                <a:cs typeface="+mn-cs"/>
              </a:rPr>
              <a:t>collaboratives</a:t>
            </a:r>
            <a:r>
              <a:rPr lang="en-US" sz="1200" kern="1200" dirty="0" smtClean="0">
                <a:solidFill>
                  <a:schemeClr val="tx1"/>
                </a:solidFill>
                <a:latin typeface="Times New Roman" pitchFamily="18" charset="0"/>
                <a:ea typeface="+mn-ea"/>
                <a:cs typeface="+mn-cs"/>
              </a:rPr>
              <a:t> especially deal with local and regional impacts in various issue areas.</a:t>
            </a:r>
          </a:p>
          <a:p>
            <a:r>
              <a:rPr lang="en-US" sz="1200" kern="1200" dirty="0" smtClean="0">
                <a:solidFill>
                  <a:schemeClr val="tx1"/>
                </a:solidFill>
                <a:latin typeface="Times New Roman" pitchFamily="18" charset="0"/>
                <a:ea typeface="+mn-ea"/>
                <a:cs typeface="+mn-cs"/>
              </a:rPr>
              <a:t>e.g. flood or salt water intrusion are among the main working areas of the Canadian </a:t>
            </a:r>
            <a:r>
              <a:rPr lang="en-US" sz="1200" kern="1200" dirty="0" err="1" smtClean="0">
                <a:solidFill>
                  <a:schemeClr val="tx1"/>
                </a:solidFill>
                <a:latin typeface="Times New Roman" pitchFamily="18" charset="0"/>
                <a:ea typeface="+mn-ea"/>
                <a:cs typeface="+mn-cs"/>
              </a:rPr>
              <a:t>collaboratives</a:t>
            </a:r>
            <a:r>
              <a:rPr lang="en-US" sz="1200" kern="1200" dirty="0" smtClean="0">
                <a:solidFill>
                  <a:schemeClr val="tx1"/>
                </a:solidFill>
                <a:latin typeface="Times New Roman" pitchFamily="18" charset="0"/>
                <a:ea typeface="+mn-ea"/>
                <a:cs typeface="+mn-cs"/>
              </a:rPr>
              <a:t>. Mostly studies and assessments are of technical nature, e.g. engineering studies or meteorological studies and in a few instances economic studies. </a:t>
            </a:r>
          </a:p>
          <a:p>
            <a:r>
              <a:rPr lang="en-US" sz="1200" kern="1200" dirty="0" smtClean="0">
                <a:solidFill>
                  <a:schemeClr val="tx1"/>
                </a:solidFill>
                <a:latin typeface="Times New Roman" pitchFamily="18" charset="0"/>
                <a:ea typeface="+mn-ea"/>
                <a:cs typeface="+mn-cs"/>
              </a:rPr>
              <a:t>Trigger</a:t>
            </a:r>
            <a:r>
              <a:rPr lang="en-US" sz="1200" kern="1200" baseline="0" dirty="0" smtClean="0">
                <a:solidFill>
                  <a:schemeClr val="tx1"/>
                </a:solidFill>
                <a:latin typeface="Times New Roman" pitchFamily="18" charset="0"/>
                <a:ea typeface="+mn-ea"/>
                <a:cs typeface="+mn-cs"/>
              </a:rPr>
              <a:t> for the set up of UK partnerships - </a:t>
            </a:r>
            <a:r>
              <a:rPr lang="en-US" sz="1200" kern="1200" dirty="0" smtClean="0">
                <a:solidFill>
                  <a:schemeClr val="tx1"/>
                </a:solidFill>
                <a:latin typeface="Times New Roman" pitchFamily="18" charset="0"/>
                <a:ea typeface="+mn-ea"/>
                <a:cs typeface="+mn-cs"/>
              </a:rPr>
              <a:t>climate change impacts scoping studies in the early 2000s that dealt with the possible social, environmental and economic impacts of climate change in the regions. </a:t>
            </a:r>
          </a:p>
          <a:p>
            <a:r>
              <a:rPr lang="en-US" sz="1200" kern="1200" dirty="0" smtClean="0">
                <a:solidFill>
                  <a:schemeClr val="tx1"/>
                </a:solidFill>
                <a:latin typeface="Times New Roman" pitchFamily="18" charset="0"/>
                <a:ea typeface="+mn-ea"/>
                <a:cs typeface="+mn-cs"/>
              </a:rPr>
              <a:t>The partnerships also frequently conduct and publish case studies on adaptation activities in different sectors, e.g. improving land management to flood risks. </a:t>
            </a:r>
          </a:p>
          <a:p>
            <a:r>
              <a:rPr lang="en-US" sz="1200" kern="1200" dirty="0" smtClean="0">
                <a:solidFill>
                  <a:schemeClr val="tx1"/>
                </a:solidFill>
                <a:latin typeface="Times New Roman" pitchFamily="18" charset="0"/>
                <a:ea typeface="+mn-ea"/>
                <a:cs typeface="+mn-cs"/>
              </a:rPr>
              <a:t>Furthermore, the regional adaptation partnerships play an important role in the National Climate change risk assessment that will be published in January 2012. The partnerships organized workshops with local actors to talk about the risks for each area and fed that information into regional reports (UK1). </a:t>
            </a:r>
          </a:p>
          <a:p>
            <a:endParaRPr lang="en-CA" sz="1200" kern="1200" dirty="0" smtClean="0">
              <a:solidFill>
                <a:schemeClr val="tx1"/>
              </a:solidFill>
              <a:latin typeface="Times New Roman" pitchFamily="18" charset="0"/>
              <a:ea typeface="+mn-ea"/>
              <a:cs typeface="+mn-cs"/>
            </a:endParaRPr>
          </a:p>
          <a:p>
            <a:r>
              <a:rPr lang="en-US" sz="1200" b="1" kern="1200" dirty="0" smtClean="0">
                <a:solidFill>
                  <a:schemeClr val="tx1"/>
                </a:solidFill>
                <a:latin typeface="Times New Roman" pitchFamily="18" charset="0"/>
                <a:ea typeface="+mn-ea"/>
                <a:cs typeface="+mn-cs"/>
              </a:rPr>
              <a:t>Providing guidance</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Assessments, case studies and scenario exercises frequently result in the development of decision-support tools for local authorities, communities, municipalities, planners or businesses. </a:t>
            </a:r>
          </a:p>
          <a:p>
            <a:r>
              <a:rPr lang="en-US" sz="1200" kern="1200" dirty="0" smtClean="0">
                <a:solidFill>
                  <a:schemeClr val="tx1"/>
                </a:solidFill>
                <a:latin typeface="Times New Roman" pitchFamily="18" charset="0"/>
                <a:ea typeface="+mn-ea"/>
                <a:cs typeface="+mn-cs"/>
              </a:rPr>
              <a:t>tools that help communities or businesses to assess their resilience, vulnerability and risks with respect to climate change, online-toolkits, checklists for planners and new or revised guidelines, e.g. for building sea dykes or land management. Also the case studies should serve as best practice examples. </a:t>
            </a:r>
          </a:p>
          <a:p>
            <a:r>
              <a:rPr lang="en-US" sz="1200" kern="1200" dirty="0" smtClean="0">
                <a:solidFill>
                  <a:schemeClr val="tx1"/>
                </a:solidFill>
                <a:latin typeface="Times New Roman" pitchFamily="18" charset="0"/>
                <a:ea typeface="+mn-ea"/>
                <a:cs typeface="+mn-cs"/>
              </a:rPr>
              <a:t>the development and testing of decision-support tools.  </a:t>
            </a:r>
          </a:p>
          <a:p>
            <a:r>
              <a:rPr lang="en-US" sz="1200" kern="1200" dirty="0" smtClean="0">
                <a:solidFill>
                  <a:schemeClr val="tx1"/>
                </a:solidFill>
                <a:latin typeface="Times New Roman" pitchFamily="18" charset="0"/>
                <a:ea typeface="+mn-ea"/>
                <a:cs typeface="+mn-cs"/>
              </a:rPr>
              <a:t>With respect to assessment and guidance tools the partnerships and </a:t>
            </a:r>
            <a:r>
              <a:rPr lang="en-US" sz="1200" kern="1200" dirty="0" err="1" smtClean="0">
                <a:solidFill>
                  <a:schemeClr val="tx1"/>
                </a:solidFill>
                <a:latin typeface="Times New Roman" pitchFamily="18" charset="0"/>
                <a:ea typeface="+mn-ea"/>
                <a:cs typeface="+mn-cs"/>
              </a:rPr>
              <a:t>collaboratives</a:t>
            </a:r>
            <a:r>
              <a:rPr lang="en-US" sz="1200" kern="1200" dirty="0" smtClean="0">
                <a:solidFill>
                  <a:schemeClr val="tx1"/>
                </a:solidFill>
                <a:latin typeface="Times New Roman" pitchFamily="18" charset="0"/>
                <a:ea typeface="+mn-ea"/>
                <a:cs typeface="+mn-cs"/>
              </a:rPr>
              <a:t> mainly strive for hands on tools. In the UK, for example, partnerships are engaged in ‘translating’ the guidance from UKCIP for the practitioners at  local and regional levels.   </a:t>
            </a:r>
            <a:endParaRPr lang="de-DE"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n-US" sz="1200" b="1" kern="1200" dirty="0" smtClean="0">
                <a:solidFill>
                  <a:schemeClr val="tx1"/>
                </a:solidFill>
                <a:latin typeface="Times New Roman" pitchFamily="18" charset="0"/>
                <a:ea typeface="+mn-ea"/>
                <a:cs typeface="+mn-cs"/>
              </a:rPr>
              <a:t>Facilitating networking </a:t>
            </a:r>
            <a:r>
              <a:rPr lang="en-US" sz="1200"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networking and improved cooperation is frequently mentioned as a key benefit of the partnering process</a:t>
            </a:r>
            <a:r>
              <a:rPr lang="en-US" sz="1200" kern="1200" baseline="0" dirty="0" smtClean="0">
                <a:solidFill>
                  <a:schemeClr val="tx1"/>
                </a:solidFill>
                <a:latin typeface="Times New Roman" pitchFamily="18" charset="0"/>
                <a:ea typeface="+mn-ea"/>
                <a:cs typeface="+mn-cs"/>
              </a:rPr>
              <a:t> – directly to the coordinating functions</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In some cases (strong) networks already existed before the set-up of the partnership or collaborative and only enabled their establishment. In these cases networks were strengthened and widened by new organizations. But also new relations and networks emerged from the collaboration in the partnerships. Since climate change adaptation is an issue across traditional sectors the work in partnerships leads to new social relationships where</a:t>
            </a:r>
            <a:r>
              <a:rPr lang="en-US" sz="1200" b="1" kern="1200" dirty="0" smtClean="0">
                <a:solidFill>
                  <a:schemeClr val="tx1"/>
                </a:solidFill>
                <a:latin typeface="Times New Roman" pitchFamily="18" charset="0"/>
                <a:ea typeface="+mn-ea"/>
                <a:cs typeface="+mn-cs"/>
              </a:rPr>
              <a:t> </a:t>
            </a:r>
            <a:r>
              <a:rPr lang="en-CA" sz="1200" kern="1200" dirty="0" smtClean="0">
                <a:solidFill>
                  <a:schemeClr val="tx1"/>
                </a:solidFill>
                <a:latin typeface="Times New Roman" pitchFamily="18" charset="0"/>
                <a:ea typeface="+mn-ea"/>
                <a:cs typeface="+mn-cs"/>
              </a:rPr>
              <a:t>traditionally work took place in isolation (CA9). </a:t>
            </a:r>
            <a:r>
              <a:rPr lang="en-US" sz="1200" kern="1200" dirty="0" smtClean="0">
                <a:solidFill>
                  <a:schemeClr val="tx1"/>
                </a:solidFill>
                <a:latin typeface="Times New Roman" pitchFamily="18" charset="0"/>
                <a:ea typeface="+mn-ea"/>
                <a:cs typeface="+mn-cs"/>
              </a:rPr>
              <a:t>All partnerships facilitate networking among a variety of actors, either as a primary objective or as a by-product of their partnership activities. Especially, in the UK, networking is often a prime purpose of the partnerships, for example one </a:t>
            </a:r>
            <a:r>
              <a:rPr lang="en-US" sz="1200" kern="1200" dirty="0" err="1" smtClean="0">
                <a:solidFill>
                  <a:schemeClr val="tx1"/>
                </a:solidFill>
                <a:latin typeface="Times New Roman" pitchFamily="18" charset="0"/>
                <a:ea typeface="+mn-ea"/>
                <a:cs typeface="+mn-cs"/>
              </a:rPr>
              <a:t>objectiveof</a:t>
            </a:r>
            <a:r>
              <a:rPr lang="en-US" sz="1200" kern="1200" dirty="0" smtClean="0">
                <a:solidFill>
                  <a:schemeClr val="tx1"/>
                </a:solidFill>
                <a:latin typeface="Times New Roman" pitchFamily="18" charset="0"/>
                <a:ea typeface="+mn-ea"/>
                <a:cs typeface="+mn-cs"/>
              </a:rPr>
              <a:t> Climate </a:t>
            </a:r>
            <a:r>
              <a:rPr lang="en-US" sz="1200" kern="1200" dirty="0" err="1" smtClean="0">
                <a:solidFill>
                  <a:schemeClr val="tx1"/>
                </a:solidFill>
                <a:latin typeface="Times New Roman" pitchFamily="18" charset="0"/>
                <a:ea typeface="+mn-ea"/>
                <a:cs typeface="+mn-cs"/>
              </a:rPr>
              <a:t>SouthWest</a:t>
            </a:r>
            <a:r>
              <a:rPr lang="en-US" sz="1200" kern="1200" dirty="0" smtClean="0">
                <a:solidFill>
                  <a:schemeClr val="tx1"/>
                </a:solidFill>
                <a:latin typeface="Times New Roman" pitchFamily="18" charset="0"/>
                <a:ea typeface="+mn-ea"/>
                <a:cs typeface="+mn-cs"/>
              </a:rPr>
              <a:t> is to :</a:t>
            </a:r>
            <a:br>
              <a:rPr lang="en-US" sz="1200" kern="1200" dirty="0" smtClean="0">
                <a:solidFill>
                  <a:schemeClr val="tx1"/>
                </a:solidFill>
                <a:latin typeface="Times New Roman" pitchFamily="18" charset="0"/>
                <a:ea typeface="+mn-ea"/>
                <a:cs typeface="+mn-cs"/>
              </a:rPr>
            </a:b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Possibilities for networking are also often not restricted to the core partner but a wider group of relevant and interested decision-makers. For members, the partnerships in the UK, in several instances have helped to built the contacts or improve the relations to several national agencies, e.g. the Environment Agency, Natural England or UKCIP (UK4).</a:t>
            </a:r>
            <a:endParaRPr lang="de-DE" sz="1200" kern="1200" dirty="0" smtClean="0">
              <a:solidFill>
                <a:schemeClr val="tx1"/>
              </a:solidFill>
              <a:latin typeface="Times New Roman" pitchFamily="18" charset="0"/>
              <a:ea typeface="+mn-ea"/>
              <a:cs typeface="+mn-cs"/>
            </a:endParaRPr>
          </a:p>
          <a:p>
            <a:r>
              <a:rPr lang="en-CA" sz="1200" kern="1200" dirty="0" smtClean="0">
                <a:solidFill>
                  <a:schemeClr val="tx1"/>
                </a:solidFill>
                <a:latin typeface="Times New Roman" pitchFamily="18" charset="0"/>
                <a:ea typeface="+mn-ea"/>
                <a:cs typeface="+mn-cs"/>
              </a:rPr>
              <a:t>Networking effects are expected to outlast the direct involvement in or the duration of the partnerships. Since partners often are further involved in other networks and collaborative arrangements as well also a wider target group is reached. Partners may get new information within the partnership and share it within the other networks and vice versa. </a:t>
            </a:r>
            <a:endParaRPr lang="de-DE" sz="1200" kern="1200" dirty="0" smtClean="0">
              <a:solidFill>
                <a:schemeClr val="tx1"/>
              </a:solidFill>
              <a:latin typeface="Times New Roman" pitchFamily="18" charset="0"/>
              <a:ea typeface="+mn-ea"/>
              <a:cs typeface="+mn-cs"/>
            </a:endParaRPr>
          </a:p>
          <a:p>
            <a:r>
              <a:rPr lang="en-US" sz="1200" b="1"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r>
              <a:rPr lang="en-US" sz="1200" b="1" kern="1200" dirty="0" smtClean="0">
                <a:solidFill>
                  <a:schemeClr val="tx1"/>
                </a:solidFill>
                <a:latin typeface="Times New Roman" pitchFamily="18" charset="0"/>
                <a:ea typeface="+mn-ea"/>
                <a:cs typeface="+mn-cs"/>
              </a:rPr>
              <a:t>Fostering  Learning</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activities and networking effects of the partnerships also indicate that partnerships have a role in inducing individual and social learning. Almost all interviewees stated that they learn from others in the partnership by exchanging information, experiences and ideas. This is observed for the coordination within the partnerships, between partnerships and with the national level. Partnerships provide a “short cut to a lot of information” for the members (UK4). Learning is almost always perceived as a two-way-relationship, in which not only knowledge and ideas are mutually exchanged but in which also new knowledge is generated by the exchange. Noticeable, some partners are not primarily interested in learning from others but to distribute their information and experience among other actors. Still, also these partners acknowledged that they learn during these processes.  </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Especially in the UK, partners are often not involved in concrete projects and perceive the information exchange and learning as the most important benefit. Learning might include practical issues, for example with regard to the management of the partnerships more strategic issues how to mainstream adaptation. </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r>
              <a:rPr lang="en-US" sz="1200" b="1" kern="1200" dirty="0" smtClean="0">
                <a:solidFill>
                  <a:schemeClr val="tx1"/>
                </a:solidFill>
                <a:latin typeface="Times New Roman" pitchFamily="18" charset="0"/>
                <a:ea typeface="+mn-ea"/>
                <a:cs typeface="+mn-cs"/>
              </a:rPr>
              <a:t>Raising awareness</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Partners in partnerships and </a:t>
            </a:r>
            <a:r>
              <a:rPr lang="en-US" sz="1200" kern="1200" dirty="0" err="1" smtClean="0">
                <a:solidFill>
                  <a:schemeClr val="tx1"/>
                </a:solidFill>
                <a:latin typeface="Times New Roman" pitchFamily="18" charset="0"/>
                <a:ea typeface="+mn-ea"/>
                <a:cs typeface="+mn-cs"/>
              </a:rPr>
              <a:t>collaboratives</a:t>
            </a:r>
            <a:r>
              <a:rPr lang="en-US" sz="1200" kern="1200" dirty="0" smtClean="0">
                <a:solidFill>
                  <a:schemeClr val="tx1"/>
                </a:solidFill>
                <a:latin typeface="Times New Roman" pitchFamily="18" charset="0"/>
                <a:ea typeface="+mn-ea"/>
                <a:cs typeface="+mn-cs"/>
              </a:rPr>
              <a:t> are often already active and willing actors who are aware of the risks of climate change impacts. As outlined above partnerships help these partners to build their adaptive capacities but also to share their experience on climate change adaptation.  However, partnerships also aim at increasing awareness and understanding for the regional and local impacts of climate change beyond these groups. Outreach activities include the organization or involvement in public events (e.g. Climate Change Week in London), the organizations of workshops for a wider audience, the maintenance of websites, regular newsletters (e.g. Climate Change Bulletin), presentations at other events and the like. It is characteristic of the adaptation partnerships that benefits such as knowledge and the guidance tools are not exclusive for the partners but are aimed to diffuse to a wider audience</a:t>
            </a:r>
          </a:p>
          <a:p>
            <a:r>
              <a:rPr lang="en-US" sz="1200" kern="1200" dirty="0" smtClean="0">
                <a:solidFill>
                  <a:schemeClr val="tx1"/>
                </a:solidFill>
                <a:latin typeface="Times New Roman" pitchFamily="18" charset="0"/>
                <a:ea typeface="+mn-ea"/>
                <a:cs typeface="+mn-cs"/>
              </a:rPr>
              <a:t>Raising awareness for the impacts of climate change is important for the partnerships given that the lack of awareness and understanding is one of the main challenges for the work of the partnerships. </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en-CA" sz="1200" kern="1200" dirty="0" smtClean="0">
              <a:solidFill>
                <a:schemeClr val="tx1"/>
              </a:solidFill>
              <a:latin typeface="Times New Roman" pitchFamily="18" charset="0"/>
              <a:ea typeface="+mn-ea"/>
              <a:cs typeface="+mn-cs"/>
            </a:endParaRPr>
          </a:p>
          <a:p>
            <a:r>
              <a:rPr lang="en-CA" sz="1200"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endParaRPr lang="en-GB" sz="1200" kern="1200" baseline="0" dirty="0" smtClean="0">
              <a:solidFill>
                <a:schemeClr val="tx1"/>
              </a:solidFill>
              <a:latin typeface="Times New Roman" pitchFamily="18" charset="0"/>
              <a:ea typeface="+mn-ea"/>
              <a:cs typeface="+mn-cs"/>
            </a:endParaRPr>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latin typeface="Times New Roman" pitchFamily="18" charset="0"/>
                <a:ea typeface="+mn-ea"/>
                <a:cs typeface="+mn-cs"/>
              </a:rPr>
              <a:t>Titel geändert, so haben wir die </a:t>
            </a:r>
            <a:r>
              <a:rPr lang="de-DE" sz="1200" kern="1200" dirty="0" err="1" smtClean="0">
                <a:solidFill>
                  <a:schemeClr val="tx1"/>
                </a:solidFill>
                <a:latin typeface="Times New Roman" pitchFamily="18" charset="0"/>
                <a:ea typeface="+mn-ea"/>
                <a:cs typeface="+mn-cs"/>
              </a:rPr>
              <a:t>gegenüberstellung</a:t>
            </a:r>
            <a:r>
              <a:rPr lang="de-DE" sz="1200" kern="1200" dirty="0" smtClean="0">
                <a:solidFill>
                  <a:schemeClr val="tx1"/>
                </a:solidFill>
                <a:latin typeface="Times New Roman" pitchFamily="18" charset="0"/>
                <a:ea typeface="+mn-ea"/>
                <a:cs typeface="+mn-cs"/>
              </a:rPr>
              <a:t> „</a:t>
            </a:r>
            <a:r>
              <a:rPr lang="de-DE" sz="1200" kern="1200" dirty="0" err="1" smtClean="0">
                <a:solidFill>
                  <a:schemeClr val="tx1"/>
                </a:solidFill>
                <a:latin typeface="Times New Roman" pitchFamily="18" charset="0"/>
                <a:ea typeface="+mn-ea"/>
                <a:cs typeface="+mn-cs"/>
              </a:rPr>
              <a:t>substance</a:t>
            </a:r>
            <a:r>
              <a:rPr lang="de-DE" sz="1200" kern="1200" dirty="0" smtClean="0">
                <a:solidFill>
                  <a:schemeClr val="tx1"/>
                </a:solidFill>
                <a:latin typeface="Times New Roman" pitchFamily="18" charset="0"/>
                <a:ea typeface="+mn-ea"/>
                <a:cs typeface="+mn-cs"/>
              </a:rPr>
              <a:t>“ &amp; „</a:t>
            </a:r>
            <a:r>
              <a:rPr lang="de-DE" sz="1200" kern="1200" dirty="0" err="1" smtClean="0">
                <a:solidFill>
                  <a:schemeClr val="tx1"/>
                </a:solidFill>
                <a:latin typeface="Times New Roman" pitchFamily="18" charset="0"/>
                <a:ea typeface="+mn-ea"/>
                <a:cs typeface="+mn-cs"/>
              </a:rPr>
              <a:t>process</a:t>
            </a:r>
            <a:r>
              <a:rPr lang="de-DE" sz="1200" kern="1200" dirty="0" smtClean="0">
                <a:solidFill>
                  <a:schemeClr val="tx1"/>
                </a:solidFill>
                <a:latin typeface="Times New Roman" pitchFamily="18" charset="0"/>
                <a:ea typeface="+mn-ea"/>
                <a:cs typeface="+mn-cs"/>
              </a:rPr>
              <a:t>“ </a:t>
            </a:r>
            <a:r>
              <a:rPr lang="de-DE" sz="1200" kern="1200" dirty="0" err="1" smtClean="0">
                <a:solidFill>
                  <a:schemeClr val="tx1"/>
                </a:solidFill>
                <a:latin typeface="Times New Roman" pitchFamily="18" charset="0"/>
                <a:ea typeface="+mn-ea"/>
                <a:cs typeface="+mn-cs"/>
              </a:rPr>
              <a:t>of</a:t>
            </a:r>
            <a:r>
              <a:rPr lang="de-DE" sz="1200" kern="1200" dirty="0" smtClean="0">
                <a:solidFill>
                  <a:schemeClr val="tx1"/>
                </a:solidFill>
                <a:latin typeface="Times New Roman" pitchFamily="18" charset="0"/>
                <a:ea typeface="+mn-ea"/>
                <a:cs typeface="+mn-cs"/>
              </a:rPr>
              <a:t> </a:t>
            </a:r>
            <a:r>
              <a:rPr lang="de-DE" sz="1200" kern="1200" dirty="0" err="1" smtClean="0">
                <a:solidFill>
                  <a:schemeClr val="tx1"/>
                </a:solidFill>
                <a:latin typeface="Times New Roman" pitchFamily="18" charset="0"/>
                <a:ea typeface="+mn-ea"/>
                <a:cs typeface="+mn-cs"/>
              </a:rPr>
              <a:t>coordination</a:t>
            </a:r>
            <a:r>
              <a:rPr lang="de-DE" sz="1200" kern="1200" dirty="0" smtClean="0">
                <a:solidFill>
                  <a:schemeClr val="tx1"/>
                </a:solidFill>
                <a:latin typeface="Times New Roman" pitchFamily="18" charset="0"/>
                <a:ea typeface="+mn-ea"/>
                <a:cs typeface="+mn-cs"/>
              </a:rPr>
              <a:t>; dann </a:t>
            </a:r>
            <a:r>
              <a:rPr lang="de-DE" sz="1200" kern="1200" dirty="0" err="1" smtClean="0">
                <a:solidFill>
                  <a:schemeClr val="tx1"/>
                </a:solidFill>
                <a:latin typeface="Times New Roman" pitchFamily="18" charset="0"/>
                <a:ea typeface="+mn-ea"/>
                <a:cs typeface="+mn-cs"/>
              </a:rPr>
              <a:t>ev</a:t>
            </a:r>
            <a:r>
              <a:rPr lang="de-DE" sz="1200" kern="1200" dirty="0" smtClean="0">
                <a:solidFill>
                  <a:schemeClr val="tx1"/>
                </a:solidFill>
                <a:latin typeface="Times New Roman" pitchFamily="18" charset="0"/>
                <a:ea typeface="+mn-ea"/>
                <a:cs typeface="+mn-cs"/>
              </a:rPr>
              <a:t> besser von </a:t>
            </a:r>
            <a:r>
              <a:rPr lang="de-DE" sz="1200" kern="1200" dirty="0" err="1" smtClean="0">
                <a:solidFill>
                  <a:schemeClr val="tx1"/>
                </a:solidFill>
                <a:latin typeface="Times New Roman" pitchFamily="18" charset="0"/>
                <a:ea typeface="+mn-ea"/>
                <a:cs typeface="+mn-cs"/>
              </a:rPr>
              <a:t>means</a:t>
            </a:r>
            <a:r>
              <a:rPr lang="de-DE" sz="1200" kern="1200" dirty="0" smtClean="0">
                <a:solidFill>
                  <a:schemeClr val="tx1"/>
                </a:solidFill>
                <a:latin typeface="Times New Roman" pitchFamily="18" charset="0"/>
                <a:ea typeface="+mn-ea"/>
                <a:cs typeface="+mn-cs"/>
              </a:rPr>
              <a:t> &amp; </a:t>
            </a:r>
            <a:r>
              <a:rPr lang="de-DE" sz="1200" kern="1200" dirty="0" err="1" smtClean="0">
                <a:solidFill>
                  <a:schemeClr val="tx1"/>
                </a:solidFill>
                <a:latin typeface="Times New Roman" pitchFamily="18" charset="0"/>
                <a:ea typeface="+mn-ea"/>
                <a:cs typeface="+mn-cs"/>
              </a:rPr>
              <a:t>structures</a:t>
            </a:r>
            <a:r>
              <a:rPr lang="de-DE" sz="1200" kern="1200" dirty="0" smtClean="0">
                <a:solidFill>
                  <a:schemeClr val="tx1"/>
                </a:solidFill>
                <a:latin typeface="Times New Roman" pitchFamily="18" charset="0"/>
                <a:ea typeface="+mn-ea"/>
                <a:cs typeface="+mn-cs"/>
              </a:rPr>
              <a:t> reden; national</a:t>
            </a:r>
            <a:r>
              <a:rPr lang="de-DE" sz="1200" kern="1200" baseline="0" dirty="0" smtClean="0">
                <a:solidFill>
                  <a:schemeClr val="tx1"/>
                </a:solidFill>
                <a:latin typeface="Times New Roman" pitchFamily="18" charset="0"/>
                <a:ea typeface="+mn-ea"/>
                <a:cs typeface="+mn-cs"/>
              </a:rPr>
              <a:t> </a:t>
            </a:r>
            <a:r>
              <a:rPr lang="de-DE" sz="1200" kern="1200" baseline="0" dirty="0" err="1" smtClean="0">
                <a:solidFill>
                  <a:schemeClr val="tx1"/>
                </a:solidFill>
                <a:latin typeface="Times New Roman" pitchFamily="18" charset="0"/>
                <a:ea typeface="+mn-ea"/>
                <a:cs typeface="+mn-cs"/>
              </a:rPr>
              <a:t>level</a:t>
            </a:r>
            <a:r>
              <a:rPr lang="de-DE" sz="1200" kern="1200" baseline="0" dirty="0" smtClean="0">
                <a:solidFill>
                  <a:schemeClr val="tx1"/>
                </a:solidFill>
                <a:latin typeface="Times New Roman" pitchFamily="18" charset="0"/>
                <a:ea typeface="+mn-ea"/>
                <a:cs typeface="+mn-cs"/>
              </a:rPr>
              <a:t>: </a:t>
            </a:r>
            <a:r>
              <a:rPr lang="de-DE" sz="1200" kern="1200" baseline="0" dirty="0" err="1" smtClean="0">
                <a:solidFill>
                  <a:schemeClr val="tx1"/>
                </a:solidFill>
                <a:latin typeface="Times New Roman" pitchFamily="18" charset="0"/>
                <a:ea typeface="+mn-ea"/>
                <a:cs typeface="+mn-cs"/>
              </a:rPr>
              <a:t>funding</a:t>
            </a:r>
            <a:r>
              <a:rPr lang="de-DE" sz="1200" kern="1200" baseline="0" dirty="0" smtClean="0">
                <a:solidFill>
                  <a:schemeClr val="tx1"/>
                </a:solidFill>
                <a:latin typeface="Times New Roman" pitchFamily="18" charset="0"/>
                <a:ea typeface="+mn-ea"/>
                <a:cs typeface="+mn-cs"/>
              </a:rPr>
              <a:t> &amp; </a:t>
            </a:r>
            <a:r>
              <a:rPr lang="de-DE" sz="1200" kern="1200" baseline="0" dirty="0" err="1" smtClean="0">
                <a:solidFill>
                  <a:schemeClr val="tx1"/>
                </a:solidFill>
                <a:latin typeface="Times New Roman" pitchFamily="18" charset="0"/>
                <a:ea typeface="+mn-ea"/>
                <a:cs typeface="+mn-cs"/>
              </a:rPr>
              <a:t>coordination</a:t>
            </a:r>
            <a:r>
              <a:rPr lang="de-DE" sz="1200" kern="1200" baseline="0" dirty="0" smtClean="0">
                <a:solidFill>
                  <a:schemeClr val="tx1"/>
                </a:solidFill>
                <a:latin typeface="Times New Roman" pitchFamily="18" charset="0"/>
                <a:ea typeface="+mn-ea"/>
                <a:cs typeface="+mn-cs"/>
              </a:rPr>
              <a:t> </a:t>
            </a:r>
            <a:r>
              <a:rPr lang="de-DE" sz="1200" kern="1200" baseline="0" dirty="0" err="1" smtClean="0">
                <a:solidFill>
                  <a:schemeClr val="tx1"/>
                </a:solidFill>
                <a:latin typeface="Times New Roman" pitchFamily="18" charset="0"/>
                <a:ea typeface="+mn-ea"/>
                <a:cs typeface="+mn-cs"/>
              </a:rPr>
              <a:t>bodies</a:t>
            </a:r>
            <a:r>
              <a:rPr lang="de-DE" sz="1200" kern="1200" baseline="0" dirty="0" smtClean="0">
                <a:solidFill>
                  <a:schemeClr val="tx1"/>
                </a:solidFill>
                <a:latin typeface="Times New Roman" pitchFamily="18" charset="0"/>
                <a:ea typeface="+mn-ea"/>
                <a:cs typeface="+mn-cs"/>
              </a:rPr>
              <a:t> ist zu wenig konkret (</a:t>
            </a:r>
            <a:r>
              <a:rPr lang="de-DE" sz="1200" kern="1200" baseline="0" dirty="0" err="1" smtClean="0">
                <a:solidFill>
                  <a:schemeClr val="tx1"/>
                </a:solidFill>
                <a:latin typeface="Times New Roman" pitchFamily="18" charset="0"/>
                <a:ea typeface="+mn-ea"/>
                <a:cs typeface="+mn-cs"/>
              </a:rPr>
              <a:t>means</a:t>
            </a:r>
            <a:r>
              <a:rPr lang="de-DE" sz="1200" kern="1200" baseline="0" dirty="0" smtClean="0">
                <a:solidFill>
                  <a:schemeClr val="tx1"/>
                </a:solidFill>
                <a:latin typeface="Times New Roman" pitchFamily="18" charset="0"/>
                <a:ea typeface="+mn-ea"/>
                <a:cs typeface="+mn-cs"/>
              </a:rPr>
              <a:t> </a:t>
            </a:r>
            <a:r>
              <a:rPr lang="de-DE" sz="1200" kern="1200" baseline="0" dirty="0" err="1" smtClean="0">
                <a:solidFill>
                  <a:schemeClr val="tx1"/>
                </a:solidFill>
                <a:latin typeface="Times New Roman" pitchFamily="18" charset="0"/>
                <a:ea typeface="+mn-ea"/>
                <a:cs typeface="+mn-cs"/>
              </a:rPr>
              <a:t>of</a:t>
            </a:r>
            <a:r>
              <a:rPr lang="de-DE" sz="1200" kern="1200" baseline="0" dirty="0" smtClean="0">
                <a:solidFill>
                  <a:schemeClr val="tx1"/>
                </a:solidFill>
                <a:latin typeface="Times New Roman" pitchFamily="18" charset="0"/>
                <a:ea typeface="+mn-ea"/>
                <a:cs typeface="+mn-cs"/>
              </a:rPr>
              <a:t> </a:t>
            </a:r>
            <a:r>
              <a:rPr lang="de-DE" sz="1200" kern="1200" baseline="0" dirty="0" err="1" smtClean="0">
                <a:solidFill>
                  <a:schemeClr val="tx1"/>
                </a:solidFill>
                <a:latin typeface="Times New Roman" pitchFamily="18" charset="0"/>
                <a:ea typeface="+mn-ea"/>
                <a:cs typeface="+mn-cs"/>
              </a:rPr>
              <a:t>coordination</a:t>
            </a:r>
            <a:r>
              <a:rPr lang="de-DE" sz="1200" kern="1200" baseline="0" dirty="0" smtClean="0">
                <a:solidFill>
                  <a:schemeClr val="tx1"/>
                </a:solidFill>
                <a:latin typeface="Times New Roman" pitchFamily="18" charset="0"/>
                <a:ea typeface="+mn-ea"/>
                <a:cs typeface="+mn-cs"/>
              </a:rPr>
              <a:t>: </a:t>
            </a:r>
            <a:r>
              <a:rPr lang="de-DE" sz="1200" kern="1200" baseline="0" dirty="0" err="1" smtClean="0">
                <a:solidFill>
                  <a:schemeClr val="tx1"/>
                </a:solidFill>
                <a:latin typeface="Times New Roman" pitchFamily="18" charset="0"/>
                <a:ea typeface="+mn-ea"/>
                <a:cs typeface="+mn-cs"/>
              </a:rPr>
              <a:t>coordination</a:t>
            </a:r>
            <a:r>
              <a:rPr lang="de-DE" sz="1200" kern="1200" baseline="0" dirty="0" smtClean="0">
                <a:solidFill>
                  <a:schemeClr val="tx1"/>
                </a:solidFill>
                <a:latin typeface="Times New Roman" pitchFamily="18" charset="0"/>
                <a:ea typeface="+mn-ea"/>
                <a:cs typeface="+mn-cs"/>
              </a:rPr>
              <a:t> </a:t>
            </a:r>
            <a:r>
              <a:rPr lang="de-DE" sz="1200" kern="1200" baseline="0" dirty="0" err="1" smtClean="0">
                <a:solidFill>
                  <a:schemeClr val="tx1"/>
                </a:solidFill>
                <a:latin typeface="Times New Roman" pitchFamily="18" charset="0"/>
                <a:ea typeface="+mn-ea"/>
                <a:cs typeface="+mn-cs"/>
              </a:rPr>
              <a:t>body</a:t>
            </a:r>
            <a:r>
              <a:rPr lang="de-DE" sz="1200" kern="1200" baseline="0" dirty="0" smtClean="0">
                <a:solidFill>
                  <a:schemeClr val="tx1"/>
                </a:solidFill>
                <a:latin typeface="Times New Roman" pitchFamily="18" charset="0"/>
                <a:ea typeface="+mn-ea"/>
                <a:cs typeface="+mn-cs"/>
              </a:rPr>
              <a:t> ist ja eigentlich ein </a:t>
            </a:r>
            <a:r>
              <a:rPr lang="de-DE" sz="1200" kern="1200" baseline="0" dirty="0" err="1" smtClean="0">
                <a:solidFill>
                  <a:schemeClr val="tx1"/>
                </a:solidFill>
                <a:latin typeface="Times New Roman" pitchFamily="18" charset="0"/>
                <a:ea typeface="+mn-ea"/>
                <a:cs typeface="+mn-cs"/>
              </a:rPr>
              <a:t>weisser</a:t>
            </a:r>
            <a:r>
              <a:rPr lang="de-DE" sz="1200" kern="1200" baseline="0" dirty="0" smtClean="0">
                <a:solidFill>
                  <a:schemeClr val="tx1"/>
                </a:solidFill>
                <a:latin typeface="Times New Roman" pitchFamily="18" charset="0"/>
                <a:ea typeface="+mn-ea"/>
                <a:cs typeface="+mn-cs"/>
              </a:rPr>
              <a:t> Schimmel)</a:t>
            </a:r>
            <a:endParaRPr lang="de-DE" sz="1200" kern="1200" dirty="0" smtClean="0">
              <a:solidFill>
                <a:schemeClr val="tx1"/>
              </a:solidFill>
              <a:latin typeface="Times New Roman" pitchFamily="18" charset="0"/>
              <a:ea typeface="+mn-ea"/>
              <a:cs typeface="+mn-cs"/>
            </a:endParaRPr>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Finde ich ganz gut, </a:t>
            </a:r>
            <a:r>
              <a:rPr lang="de-DE" dirty="0" err="1" smtClean="0"/>
              <a:t>z.t.</a:t>
            </a:r>
            <a:r>
              <a:rPr lang="de-DE" baseline="0" dirty="0" smtClean="0"/>
              <a:t> erklärungsbedürftig (kein </a:t>
            </a:r>
            <a:r>
              <a:rPr lang="de-DE" baseline="0" dirty="0" err="1" smtClean="0"/>
              <a:t>trust</a:t>
            </a:r>
            <a:r>
              <a:rPr lang="de-DE" baseline="0" dirty="0" smtClean="0"/>
              <a:t> in CA?, </a:t>
            </a:r>
            <a:r>
              <a:rPr lang="de-DE" baseline="0" dirty="0" err="1" smtClean="0"/>
              <a:t>usefulness</a:t>
            </a:r>
            <a:r>
              <a:rPr lang="de-DE" baseline="0" dirty="0" smtClean="0"/>
              <a:t> --- in </a:t>
            </a:r>
            <a:r>
              <a:rPr lang="de-DE" baseline="0" dirty="0" err="1" smtClean="0"/>
              <a:t>how</a:t>
            </a:r>
            <a:r>
              <a:rPr lang="de-DE" baseline="0" dirty="0" smtClean="0"/>
              <a:t> </a:t>
            </a:r>
            <a:r>
              <a:rPr lang="de-DE" baseline="0" dirty="0" err="1" smtClean="0"/>
              <a:t>far</a:t>
            </a:r>
            <a:r>
              <a:rPr lang="de-DE" baseline="0" dirty="0" smtClean="0"/>
              <a:t>?, </a:t>
            </a:r>
            <a:r>
              <a:rPr lang="de-DE" baseline="0" dirty="0" err="1" smtClean="0"/>
              <a:t>consensus</a:t>
            </a:r>
            <a:r>
              <a:rPr lang="de-DE" baseline="0" dirty="0" smtClean="0"/>
              <a:t> on </a:t>
            </a:r>
            <a:r>
              <a:rPr lang="de-DE" baseline="0" dirty="0" err="1" smtClean="0"/>
              <a:t>what</a:t>
            </a:r>
            <a:r>
              <a:rPr lang="de-DE" baseline="0" dirty="0" smtClean="0"/>
              <a:t>?`, </a:t>
            </a:r>
            <a:r>
              <a:rPr lang="de-DE" baseline="0" dirty="0" err="1" smtClean="0"/>
              <a:t>good</a:t>
            </a:r>
            <a:r>
              <a:rPr lang="de-DE" baseline="0" dirty="0" smtClean="0"/>
              <a:t> </a:t>
            </a:r>
            <a:r>
              <a:rPr lang="de-DE" baseline="0" dirty="0" err="1" smtClean="0"/>
              <a:t>products</a:t>
            </a:r>
            <a:r>
              <a:rPr lang="de-DE" baseline="0" dirty="0" smtClean="0"/>
              <a:t> --- </a:t>
            </a:r>
            <a:r>
              <a:rPr lang="de-DE" baseline="0" dirty="0" err="1" smtClean="0"/>
              <a:t>what</a:t>
            </a:r>
            <a:r>
              <a:rPr lang="de-DE" baseline="0" dirty="0" smtClean="0"/>
              <a:t> </a:t>
            </a:r>
            <a:r>
              <a:rPr lang="de-DE" baseline="0" dirty="0" err="1" smtClean="0"/>
              <a:t>products</a:t>
            </a:r>
            <a:r>
              <a:rPr lang="de-DE" baseline="0" dirty="0" smtClean="0"/>
              <a:t>?) etc.</a:t>
            </a:r>
            <a:endParaRPr lang="de-DE" dirty="0" smtClean="0"/>
          </a:p>
          <a:p>
            <a:endParaRPr lang="de-DE" dirty="0" smtClean="0"/>
          </a:p>
          <a:p>
            <a:r>
              <a:rPr lang="de-DE" dirty="0" smtClean="0"/>
              <a:t>Advantages </a:t>
            </a:r>
            <a:r>
              <a:rPr lang="de-DE" dirty="0" smtClean="0"/>
              <a:t>/</a:t>
            </a:r>
            <a:r>
              <a:rPr lang="de-DE" dirty="0" err="1" smtClean="0"/>
              <a:t>Strength</a:t>
            </a:r>
            <a:r>
              <a:rPr lang="de-DE" baseline="0" dirty="0" smtClean="0"/>
              <a:t> </a:t>
            </a:r>
            <a:r>
              <a:rPr lang="de-DE" baseline="0" dirty="0" err="1" smtClean="0"/>
              <a:t>of</a:t>
            </a:r>
            <a:r>
              <a:rPr lang="de-DE" baseline="0" dirty="0" smtClean="0"/>
              <a:t> </a:t>
            </a:r>
            <a:r>
              <a:rPr lang="de-DE" baseline="0" dirty="0" err="1" smtClean="0"/>
              <a:t>partnerships</a:t>
            </a:r>
            <a:r>
              <a:rPr lang="de-DE" baseline="0" dirty="0" smtClean="0"/>
              <a:t> </a:t>
            </a:r>
            <a:r>
              <a:rPr lang="de-DE" baseline="0" dirty="0" err="1" smtClean="0"/>
              <a:t>as</a:t>
            </a:r>
            <a:r>
              <a:rPr lang="de-DE" baseline="0" dirty="0" smtClean="0"/>
              <a:t> </a:t>
            </a:r>
            <a:r>
              <a:rPr lang="de-DE" baseline="0" dirty="0" err="1" smtClean="0"/>
              <a:t>governance</a:t>
            </a:r>
            <a:r>
              <a:rPr lang="de-DE" baseline="0" dirty="0" smtClean="0"/>
              <a:t> </a:t>
            </a:r>
            <a:r>
              <a:rPr lang="de-DE" baseline="0" dirty="0" err="1" smtClean="0"/>
              <a:t>mechanisms</a:t>
            </a:r>
            <a:r>
              <a:rPr lang="de-DE" baseline="0" dirty="0" smtClean="0"/>
              <a:t>/</a:t>
            </a:r>
            <a:r>
              <a:rPr lang="de-DE" baseline="0" dirty="0" err="1" smtClean="0"/>
              <a:t>approach</a:t>
            </a:r>
            <a:endParaRPr lang="de-DE" baseline="0" dirty="0" smtClean="0"/>
          </a:p>
          <a:p>
            <a:pPr lvl="2">
              <a:buFontTx/>
              <a:buChar char="-"/>
            </a:pPr>
            <a:r>
              <a:rPr lang="de-DE" baseline="0" dirty="0" err="1" smtClean="0"/>
              <a:t>trust</a:t>
            </a:r>
            <a:r>
              <a:rPr lang="de-DE" baseline="0" dirty="0" smtClean="0"/>
              <a:t>, ….</a:t>
            </a:r>
          </a:p>
          <a:p>
            <a:pPr>
              <a:buFontTx/>
              <a:buChar char="-"/>
            </a:pPr>
            <a:endParaRPr lang="de-DE" baseline="0" dirty="0" smtClean="0"/>
          </a:p>
          <a:p>
            <a:pPr>
              <a:buFontTx/>
              <a:buChar char="-"/>
            </a:pPr>
            <a:endParaRPr lang="de-DE" baseline="0" dirty="0" smtClean="0"/>
          </a:p>
          <a:p>
            <a:pPr>
              <a:buFontTx/>
              <a:buChar char="-"/>
            </a:pPr>
            <a:r>
              <a:rPr lang="de-DE" baseline="0" dirty="0" err="1" smtClean="0"/>
              <a:t>Disadvantages</a:t>
            </a:r>
            <a:endParaRPr lang="de-DE" baseline="0" dirty="0" smtClean="0"/>
          </a:p>
          <a:p>
            <a:pPr>
              <a:buFontTx/>
              <a:buChar char="-"/>
            </a:pPr>
            <a:r>
              <a:rPr lang="de-DE" baseline="0" dirty="0" smtClean="0"/>
              <a:t>- </a:t>
            </a:r>
            <a:r>
              <a:rPr lang="de-DE" baseline="0" dirty="0" err="1" smtClean="0"/>
              <a:t>engaging</a:t>
            </a:r>
            <a:r>
              <a:rPr lang="de-DE" baseline="0" dirty="0" smtClean="0"/>
              <a:t> </a:t>
            </a:r>
            <a:r>
              <a:rPr lang="de-DE" baseline="0" dirty="0" err="1" smtClean="0"/>
              <a:t>the</a:t>
            </a:r>
            <a:r>
              <a:rPr lang="de-DE" baseline="0" dirty="0" smtClean="0"/>
              <a:t> </a:t>
            </a:r>
            <a:r>
              <a:rPr lang="de-DE" baseline="0" dirty="0" err="1" smtClean="0"/>
              <a:t>unwilling</a:t>
            </a:r>
            <a:r>
              <a:rPr lang="de-DE" baseline="0" dirty="0" smtClean="0"/>
              <a:t> ---</a:t>
            </a:r>
          </a:p>
          <a:p>
            <a:pPr>
              <a:buFontTx/>
              <a:buChar char="-"/>
            </a:pPr>
            <a:r>
              <a:rPr lang="de-DE" baseline="0" dirty="0" smtClean="0"/>
              <a:t>Democratic </a:t>
            </a:r>
            <a:r>
              <a:rPr lang="de-DE" baseline="0" dirty="0" err="1" smtClean="0"/>
              <a:t>quality</a:t>
            </a:r>
            <a:r>
              <a:rPr lang="de-DE" baseline="0" dirty="0" smtClean="0"/>
              <a:t>?</a:t>
            </a:r>
            <a:endParaRPr lang="de-DE" dirty="0" smtClean="0"/>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64971" lvl="1" indent="-264971" defTabSz="882213" eaLnBrk="1" hangingPunct="1">
              <a:tabLst>
                <a:tab pos="173074" algn="l"/>
              </a:tabLst>
            </a:pPr>
            <a:r>
              <a:rPr lang="de-AT" dirty="0" smtClean="0"/>
              <a:t>Red </a:t>
            </a:r>
            <a:r>
              <a:rPr lang="de-AT" dirty="0" err="1" smtClean="0"/>
              <a:t>ones</a:t>
            </a:r>
            <a:r>
              <a:rPr lang="de-AT" dirty="0" smtClean="0"/>
              <a:t> </a:t>
            </a:r>
            <a:r>
              <a:rPr lang="de-AT" dirty="0" err="1" smtClean="0"/>
              <a:t>are</a:t>
            </a:r>
            <a:r>
              <a:rPr lang="de-AT" dirty="0" smtClean="0"/>
              <a:t> </a:t>
            </a:r>
            <a:r>
              <a:rPr lang="de-AT" dirty="0" err="1" smtClean="0"/>
              <a:t>the</a:t>
            </a:r>
            <a:r>
              <a:rPr lang="de-AT" dirty="0" smtClean="0"/>
              <a:t> </a:t>
            </a:r>
            <a:r>
              <a:rPr lang="de-AT" dirty="0" err="1" smtClean="0"/>
              <a:t>challenges</a:t>
            </a:r>
            <a:r>
              <a:rPr lang="de-AT" dirty="0" smtClean="0"/>
              <a:t> </a:t>
            </a:r>
            <a:r>
              <a:rPr lang="de-AT" dirty="0" err="1" smtClean="0"/>
              <a:t>related</a:t>
            </a:r>
            <a:r>
              <a:rPr lang="de-AT" dirty="0" smtClean="0"/>
              <a:t> to </a:t>
            </a:r>
            <a:r>
              <a:rPr lang="de-AT" dirty="0" err="1" smtClean="0"/>
              <a:t>the</a:t>
            </a:r>
            <a:r>
              <a:rPr lang="de-AT" dirty="0" smtClean="0"/>
              <a:t> </a:t>
            </a:r>
            <a:r>
              <a:rPr lang="de-AT" dirty="0" err="1" smtClean="0"/>
              <a:t>partnership</a:t>
            </a:r>
            <a:r>
              <a:rPr lang="de-AT" dirty="0" smtClean="0"/>
              <a:t> </a:t>
            </a:r>
            <a:r>
              <a:rPr lang="de-AT" dirty="0" err="1" smtClean="0"/>
              <a:t>approach</a:t>
            </a:r>
            <a:r>
              <a:rPr lang="de-AT" dirty="0" smtClean="0"/>
              <a:t> --- </a:t>
            </a:r>
          </a:p>
          <a:p>
            <a:pPr marL="264971" lvl="1" indent="-264971" defTabSz="882213" eaLnBrk="1" hangingPunct="1">
              <a:tabLst>
                <a:tab pos="173074" algn="l"/>
              </a:tabLst>
            </a:pPr>
            <a:r>
              <a:rPr lang="de-AT" dirty="0" smtClean="0"/>
              <a:t>Auch</a:t>
            </a:r>
            <a:r>
              <a:rPr lang="de-AT" baseline="0" dirty="0" smtClean="0"/>
              <a:t> das finde ich </a:t>
            </a:r>
            <a:r>
              <a:rPr lang="de-AT" baseline="0" dirty="0" err="1" smtClean="0"/>
              <a:t>gantz</a:t>
            </a:r>
            <a:r>
              <a:rPr lang="de-AT" baseline="0" dirty="0" smtClean="0"/>
              <a:t> gut, </a:t>
            </a:r>
            <a:r>
              <a:rPr lang="de-AT" dirty="0" smtClean="0"/>
              <a:t>das rot ist aber kaum</a:t>
            </a:r>
            <a:r>
              <a:rPr lang="de-AT" baseline="0" dirty="0" smtClean="0"/>
              <a:t> sichtbar! </a:t>
            </a:r>
            <a:r>
              <a:rPr lang="de-AT" baseline="0" dirty="0" err="1" smtClean="0"/>
              <a:t>ev</a:t>
            </a:r>
            <a:r>
              <a:rPr lang="de-AT" baseline="0" dirty="0" smtClean="0"/>
              <a:t> größere </a:t>
            </a:r>
            <a:r>
              <a:rPr lang="de-AT" baseline="0" dirty="0" err="1" smtClean="0"/>
              <a:t>schrift</a:t>
            </a:r>
            <a:r>
              <a:rPr lang="de-AT" baseline="0" dirty="0" smtClean="0"/>
              <a:t> und zudem fett machen und legende unten anfügen damit </a:t>
            </a:r>
            <a:r>
              <a:rPr lang="de-AT" baseline="0" dirty="0" err="1" smtClean="0"/>
              <a:t>farbcode</a:t>
            </a:r>
            <a:r>
              <a:rPr lang="de-AT" baseline="0" dirty="0" smtClean="0"/>
              <a:t> selbsterklärend ist!</a:t>
            </a:r>
          </a:p>
          <a:p>
            <a:pPr marL="264971" lvl="1" indent="-264971" defTabSz="882213" eaLnBrk="1" hangingPunct="1">
              <a:tabLst>
                <a:tab pos="173074" algn="l"/>
              </a:tabLst>
            </a:pPr>
            <a:endParaRPr lang="de-AT" dirty="0" smtClean="0"/>
          </a:p>
          <a:p>
            <a:pPr marL="264971" lvl="1" indent="-264971" defTabSz="882213" eaLnBrk="1" hangingPunct="1">
              <a:tabLst>
                <a:tab pos="173074" algn="l"/>
              </a:tabLst>
            </a:pPr>
            <a:endParaRPr lang="de-AT" dirty="0" smtClean="0"/>
          </a:p>
          <a:p>
            <a:pPr marL="264971" lvl="1" indent="-264971" defTabSz="882213" eaLnBrk="1" hangingPunct="1">
              <a:tabLst>
                <a:tab pos="173074" algn="l"/>
              </a:tabLst>
            </a:pPr>
            <a:endParaRPr lang="de-AT" dirty="0" smtClean="0"/>
          </a:p>
          <a:p>
            <a:pPr marL="264971" lvl="1" indent="-264971" defTabSz="882213" eaLnBrk="1" hangingPunct="1">
              <a:tabLst>
                <a:tab pos="173074" algn="l"/>
              </a:tabLst>
            </a:pPr>
            <a:r>
              <a:rPr lang="de-AT" dirty="0" err="1" smtClean="0"/>
              <a:t>Other</a:t>
            </a:r>
            <a:r>
              <a:rPr lang="de-AT" dirty="0" smtClean="0"/>
              <a:t> </a:t>
            </a:r>
            <a:r>
              <a:rPr lang="de-AT" dirty="0" err="1" smtClean="0"/>
              <a:t>main</a:t>
            </a:r>
            <a:r>
              <a:rPr lang="de-AT" dirty="0" smtClean="0"/>
              <a:t> </a:t>
            </a:r>
            <a:r>
              <a:rPr lang="de-AT" dirty="0" err="1" smtClean="0"/>
              <a:t>challenges</a:t>
            </a:r>
            <a:r>
              <a:rPr lang="de-AT" dirty="0" smtClean="0"/>
              <a:t> </a:t>
            </a:r>
            <a:r>
              <a:rPr lang="de-AT" dirty="0" err="1" smtClean="0"/>
              <a:t>are</a:t>
            </a:r>
            <a:r>
              <a:rPr lang="de-AT" baseline="0" dirty="0" smtClean="0"/>
              <a:t> </a:t>
            </a:r>
            <a:r>
              <a:rPr lang="de-AT" baseline="0" dirty="0" err="1" smtClean="0"/>
              <a:t>related</a:t>
            </a:r>
            <a:r>
              <a:rPr lang="de-AT" baseline="0" dirty="0" smtClean="0"/>
              <a:t> to </a:t>
            </a:r>
            <a:r>
              <a:rPr lang="de-AT" baseline="0" dirty="0" err="1" smtClean="0"/>
              <a:t>the</a:t>
            </a:r>
            <a:r>
              <a:rPr lang="de-AT" baseline="0" dirty="0" smtClean="0"/>
              <a:t> </a:t>
            </a:r>
            <a:r>
              <a:rPr lang="de-AT" baseline="0" dirty="0" err="1" smtClean="0"/>
              <a:t>issue</a:t>
            </a:r>
            <a:r>
              <a:rPr lang="de-AT" baseline="0" dirty="0" smtClean="0"/>
              <a:t> of </a:t>
            </a:r>
            <a:r>
              <a:rPr lang="de-AT" baseline="0" dirty="0" err="1" smtClean="0"/>
              <a:t>adaptation</a:t>
            </a:r>
            <a:endParaRPr lang="de-DE" dirty="0" smtClean="0"/>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None/>
            </a:pPr>
            <a:r>
              <a:rPr lang="de-AT" sz="1800" i="1" dirty="0" err="1" smtClean="0"/>
              <a:t>Important</a:t>
            </a:r>
            <a:r>
              <a:rPr lang="de-AT" sz="1800" i="1" dirty="0" smtClean="0"/>
              <a:t> oder </a:t>
            </a:r>
            <a:r>
              <a:rPr lang="de-AT" sz="1800" i="1" dirty="0" err="1" smtClean="0"/>
              <a:t>potentially</a:t>
            </a:r>
            <a:r>
              <a:rPr lang="de-AT" sz="1800" i="1" baseline="0" dirty="0" smtClean="0"/>
              <a:t> </a:t>
            </a:r>
            <a:r>
              <a:rPr lang="de-AT" sz="1800" i="1" baseline="0" dirty="0" err="1" smtClean="0"/>
              <a:t>important</a:t>
            </a:r>
            <a:r>
              <a:rPr lang="de-AT" sz="1800" i="1" baseline="0" dirty="0" smtClean="0"/>
              <a:t>?</a:t>
            </a:r>
          </a:p>
          <a:p>
            <a:pPr>
              <a:buNone/>
            </a:pPr>
            <a:r>
              <a:rPr lang="de-AT" sz="1800" i="1" baseline="0" dirty="0" smtClean="0"/>
              <a:t>Unbedingt noch eine </a:t>
            </a:r>
            <a:r>
              <a:rPr lang="de-AT" sz="1800" i="1" baseline="0" dirty="0" err="1" smtClean="0"/>
              <a:t>conclusion</a:t>
            </a:r>
            <a:r>
              <a:rPr lang="de-AT" sz="1800" i="1" baseline="0" dirty="0" smtClean="0"/>
              <a:t> zu </a:t>
            </a:r>
            <a:r>
              <a:rPr lang="de-AT" sz="1800" i="1" baseline="0" dirty="0" err="1" smtClean="0"/>
              <a:t>state</a:t>
            </a:r>
            <a:r>
              <a:rPr lang="de-AT" sz="1800" i="1" baseline="0" dirty="0" smtClean="0"/>
              <a:t> </a:t>
            </a:r>
            <a:r>
              <a:rPr lang="de-AT" sz="1800" i="1" baseline="0" dirty="0" err="1" smtClean="0"/>
              <a:t>system</a:t>
            </a:r>
            <a:r>
              <a:rPr lang="de-AT" sz="1800" i="1" baseline="0" dirty="0" smtClean="0"/>
              <a:t> &amp; top-down/</a:t>
            </a:r>
            <a:r>
              <a:rPr lang="de-AT" sz="1800" i="1" baseline="0" dirty="0" err="1" smtClean="0"/>
              <a:t>bottom-up</a:t>
            </a:r>
            <a:r>
              <a:rPr lang="de-AT" sz="1800" i="1" baseline="0" dirty="0" smtClean="0"/>
              <a:t> genese der p s einfügen als dritten punkt einfügen --- das kommt insgesamt  zu kurz!“</a:t>
            </a:r>
          </a:p>
          <a:p>
            <a:pPr>
              <a:buNone/>
            </a:pPr>
            <a:endParaRPr lang="de-AT" sz="1800" i="1" baseline="0" dirty="0" smtClean="0"/>
          </a:p>
          <a:p>
            <a:pPr>
              <a:buNone/>
            </a:pPr>
            <a:r>
              <a:rPr lang="de-AT" sz="1800" i="1" dirty="0" err="1" smtClean="0"/>
              <a:t>Lessons</a:t>
            </a:r>
            <a:endParaRPr lang="de-AT" sz="1800" i="1" dirty="0" smtClean="0"/>
          </a:p>
          <a:p>
            <a:r>
              <a:rPr lang="de-AT" sz="1800" dirty="0" err="1" smtClean="0"/>
              <a:t>Importance</a:t>
            </a:r>
            <a:r>
              <a:rPr lang="de-AT" sz="1800" dirty="0" smtClean="0"/>
              <a:t> </a:t>
            </a:r>
            <a:r>
              <a:rPr lang="de-AT" sz="1800" dirty="0" err="1" smtClean="0"/>
              <a:t>of</a:t>
            </a:r>
            <a:r>
              <a:rPr lang="de-AT" sz="1800" dirty="0" smtClean="0"/>
              <a:t> an </a:t>
            </a:r>
            <a:r>
              <a:rPr lang="de-AT" sz="1800" dirty="0" err="1" smtClean="0"/>
              <a:t>intermediary</a:t>
            </a:r>
            <a:r>
              <a:rPr lang="de-AT" sz="1800" dirty="0" smtClean="0"/>
              <a:t> </a:t>
            </a:r>
            <a:r>
              <a:rPr lang="de-AT" sz="1800" dirty="0" err="1" smtClean="0"/>
              <a:t>between</a:t>
            </a:r>
            <a:r>
              <a:rPr lang="de-AT" sz="1800" dirty="0" smtClean="0"/>
              <a:t> </a:t>
            </a:r>
            <a:r>
              <a:rPr lang="de-AT" sz="1800" dirty="0" err="1" smtClean="0"/>
              <a:t>local</a:t>
            </a:r>
            <a:r>
              <a:rPr lang="de-AT" sz="1800" dirty="0" smtClean="0"/>
              <a:t> </a:t>
            </a:r>
            <a:r>
              <a:rPr lang="de-AT" sz="1800" dirty="0" err="1" smtClean="0"/>
              <a:t>and</a:t>
            </a:r>
            <a:r>
              <a:rPr lang="de-AT" sz="1800" dirty="0" smtClean="0"/>
              <a:t> national </a:t>
            </a:r>
            <a:r>
              <a:rPr lang="de-AT" sz="1800" dirty="0" err="1" smtClean="0"/>
              <a:t>level</a:t>
            </a:r>
            <a:endParaRPr lang="de-AT" sz="1800" dirty="0" smtClean="0"/>
          </a:p>
          <a:p>
            <a:pPr marL="274638" lvl="1" indent="-274638"/>
            <a:r>
              <a:rPr lang="de-AT" sz="1800" dirty="0" err="1" smtClean="0">
                <a:ea typeface="+mn-ea"/>
                <a:cs typeface="+mn-cs"/>
              </a:rPr>
              <a:t>Good</a:t>
            </a:r>
            <a:r>
              <a:rPr lang="de-AT" sz="1800" dirty="0" smtClean="0">
                <a:ea typeface="+mn-ea"/>
                <a:cs typeface="+mn-cs"/>
              </a:rPr>
              <a:t> </a:t>
            </a:r>
            <a:r>
              <a:rPr lang="de-AT" sz="1800" dirty="0" err="1" smtClean="0">
                <a:ea typeface="+mn-ea"/>
                <a:cs typeface="+mn-cs"/>
              </a:rPr>
              <a:t>relations</a:t>
            </a:r>
            <a:r>
              <a:rPr lang="de-AT" sz="1800" dirty="0" smtClean="0">
                <a:ea typeface="+mn-ea"/>
                <a:cs typeface="+mn-cs"/>
              </a:rPr>
              <a:t> </a:t>
            </a:r>
            <a:r>
              <a:rPr lang="de-AT" sz="1800" dirty="0" err="1" smtClean="0">
                <a:ea typeface="+mn-ea"/>
                <a:cs typeface="+mn-cs"/>
              </a:rPr>
              <a:t>and</a:t>
            </a:r>
            <a:r>
              <a:rPr lang="de-AT" sz="1800" dirty="0" smtClean="0">
                <a:ea typeface="+mn-ea"/>
                <a:cs typeface="+mn-cs"/>
              </a:rPr>
              <a:t> </a:t>
            </a:r>
            <a:r>
              <a:rPr lang="de-AT" sz="1800" dirty="0" err="1" smtClean="0">
                <a:ea typeface="+mn-ea"/>
                <a:cs typeface="+mn-cs"/>
              </a:rPr>
              <a:t>communication</a:t>
            </a:r>
            <a:r>
              <a:rPr lang="de-AT" sz="1800" dirty="0" smtClean="0">
                <a:ea typeface="+mn-ea"/>
                <a:cs typeface="+mn-cs"/>
              </a:rPr>
              <a:t> in </a:t>
            </a:r>
            <a:r>
              <a:rPr lang="de-AT" sz="1800" dirty="0" err="1" smtClean="0">
                <a:ea typeface="+mn-ea"/>
                <a:cs typeface="+mn-cs"/>
              </a:rPr>
              <a:t>both</a:t>
            </a:r>
            <a:r>
              <a:rPr lang="de-AT" sz="1800" dirty="0" smtClean="0">
                <a:ea typeface="+mn-ea"/>
                <a:cs typeface="+mn-cs"/>
              </a:rPr>
              <a:t> </a:t>
            </a:r>
            <a:r>
              <a:rPr lang="de-AT" sz="1800" dirty="0" err="1" smtClean="0">
                <a:ea typeface="+mn-ea"/>
                <a:cs typeface="+mn-cs"/>
              </a:rPr>
              <a:t>directions</a:t>
            </a:r>
            <a:r>
              <a:rPr lang="de-AT" sz="1800" dirty="0" smtClean="0">
                <a:ea typeface="+mn-ea"/>
                <a:cs typeface="+mn-cs"/>
              </a:rPr>
              <a:t>!</a:t>
            </a:r>
          </a:p>
          <a:p>
            <a:pPr marL="274638" lvl="1" indent="-274638"/>
            <a:r>
              <a:rPr lang="de-AT" sz="1800" dirty="0" err="1" smtClean="0">
                <a:ea typeface="+mn-ea"/>
                <a:cs typeface="+mn-cs"/>
              </a:rPr>
              <a:t>Linkage</a:t>
            </a:r>
            <a:r>
              <a:rPr lang="de-AT" sz="1800" dirty="0" smtClean="0">
                <a:ea typeface="+mn-ea"/>
                <a:cs typeface="+mn-cs"/>
              </a:rPr>
              <a:t> </a:t>
            </a:r>
            <a:r>
              <a:rPr lang="de-AT" sz="1800" dirty="0" err="1" smtClean="0">
                <a:ea typeface="+mn-ea"/>
                <a:cs typeface="+mn-cs"/>
              </a:rPr>
              <a:t>to</a:t>
            </a:r>
            <a:r>
              <a:rPr lang="de-AT" sz="1800" dirty="0" smtClean="0">
                <a:ea typeface="+mn-ea"/>
                <a:cs typeface="+mn-cs"/>
              </a:rPr>
              <a:t> </a:t>
            </a:r>
            <a:r>
              <a:rPr lang="de-AT" sz="1800" dirty="0" err="1" smtClean="0">
                <a:ea typeface="+mn-ea"/>
                <a:cs typeface="+mn-cs"/>
              </a:rPr>
              <a:t>other</a:t>
            </a:r>
            <a:r>
              <a:rPr lang="de-AT" sz="1800" dirty="0" smtClean="0">
                <a:ea typeface="+mn-ea"/>
                <a:cs typeface="+mn-cs"/>
              </a:rPr>
              <a:t> </a:t>
            </a:r>
            <a:r>
              <a:rPr lang="de-AT" sz="1800" dirty="0" err="1" smtClean="0">
                <a:ea typeface="+mn-ea"/>
                <a:cs typeface="+mn-cs"/>
              </a:rPr>
              <a:t>policies</a:t>
            </a:r>
            <a:r>
              <a:rPr lang="de-AT" sz="1800" dirty="0" smtClean="0">
                <a:ea typeface="+mn-ea"/>
                <a:cs typeface="+mn-cs"/>
              </a:rPr>
              <a:t> </a:t>
            </a:r>
            <a:r>
              <a:rPr lang="de-AT" sz="1800" dirty="0" err="1" smtClean="0">
                <a:ea typeface="+mn-ea"/>
                <a:cs typeface="+mn-cs"/>
              </a:rPr>
              <a:t>and</a:t>
            </a:r>
            <a:r>
              <a:rPr lang="de-AT" sz="1800" dirty="0" smtClean="0">
                <a:ea typeface="+mn-ea"/>
                <a:cs typeface="+mn-cs"/>
              </a:rPr>
              <a:t> </a:t>
            </a:r>
            <a:r>
              <a:rPr lang="de-AT" sz="1800" dirty="0" err="1" smtClean="0">
                <a:ea typeface="+mn-ea"/>
                <a:cs typeface="+mn-cs"/>
              </a:rPr>
              <a:t>activities</a:t>
            </a:r>
            <a:r>
              <a:rPr lang="de-AT" sz="1800" dirty="0" smtClean="0">
                <a:ea typeface="+mn-ea"/>
                <a:cs typeface="+mn-cs"/>
              </a:rPr>
              <a:t> </a:t>
            </a:r>
            <a:r>
              <a:rPr lang="de-AT" sz="1800" dirty="0" err="1" smtClean="0">
                <a:ea typeface="+mn-ea"/>
                <a:cs typeface="+mn-cs"/>
              </a:rPr>
              <a:t>facilitates</a:t>
            </a:r>
            <a:r>
              <a:rPr lang="de-AT" sz="1800" dirty="0" smtClean="0">
                <a:ea typeface="+mn-ea"/>
                <a:cs typeface="+mn-cs"/>
              </a:rPr>
              <a:t> </a:t>
            </a:r>
            <a:r>
              <a:rPr lang="de-AT" sz="1800" dirty="0" err="1" smtClean="0">
                <a:ea typeface="+mn-ea"/>
                <a:cs typeface="+mn-cs"/>
              </a:rPr>
              <a:t>the</a:t>
            </a:r>
            <a:r>
              <a:rPr lang="de-AT" sz="1800" dirty="0" smtClean="0">
                <a:ea typeface="+mn-ea"/>
                <a:cs typeface="+mn-cs"/>
              </a:rPr>
              <a:t> </a:t>
            </a:r>
            <a:r>
              <a:rPr lang="de-AT" sz="1800" dirty="0" err="1" smtClean="0">
                <a:ea typeface="+mn-ea"/>
                <a:cs typeface="+mn-cs"/>
              </a:rPr>
              <a:t>work</a:t>
            </a:r>
            <a:r>
              <a:rPr lang="de-AT" sz="1800" dirty="0" smtClean="0">
                <a:ea typeface="+mn-ea"/>
                <a:cs typeface="+mn-cs"/>
              </a:rPr>
              <a:t> </a:t>
            </a:r>
            <a:r>
              <a:rPr lang="de-AT" sz="1800" dirty="0" err="1" smtClean="0">
                <a:ea typeface="+mn-ea"/>
                <a:cs typeface="+mn-cs"/>
              </a:rPr>
              <a:t>of</a:t>
            </a:r>
            <a:r>
              <a:rPr lang="de-AT" sz="1800" dirty="0" smtClean="0">
                <a:ea typeface="+mn-ea"/>
                <a:cs typeface="+mn-cs"/>
              </a:rPr>
              <a:t> </a:t>
            </a:r>
            <a:r>
              <a:rPr lang="de-AT" sz="1800" dirty="0" err="1" smtClean="0">
                <a:ea typeface="+mn-ea"/>
                <a:cs typeface="+mn-cs"/>
              </a:rPr>
              <a:t>partnerships</a:t>
            </a:r>
            <a:endParaRPr lang="de-AT" sz="1800" dirty="0" smtClean="0">
              <a:ea typeface="+mn-ea"/>
              <a:cs typeface="+mn-cs"/>
            </a:endParaRPr>
          </a:p>
          <a:p>
            <a:endParaRPr lang="de-DE" dirty="0" smtClean="0"/>
          </a:p>
          <a:p>
            <a:endParaRPr lang="de-DE" dirty="0" smtClean="0"/>
          </a:p>
          <a:p>
            <a:r>
              <a:rPr lang="de-AT" sz="1200" dirty="0" smtClean="0"/>
              <a:t>Origins, </a:t>
            </a:r>
            <a:r>
              <a:rPr lang="de-AT" sz="1200" dirty="0" err="1" smtClean="0"/>
              <a:t>types</a:t>
            </a:r>
            <a:r>
              <a:rPr lang="de-AT" sz="1200" dirty="0" smtClean="0"/>
              <a:t> </a:t>
            </a:r>
            <a:r>
              <a:rPr lang="de-AT" sz="1200" dirty="0" err="1" smtClean="0"/>
              <a:t>and</a:t>
            </a:r>
            <a:r>
              <a:rPr lang="de-AT" sz="1200" dirty="0" smtClean="0"/>
              <a:t> </a:t>
            </a:r>
            <a:r>
              <a:rPr lang="de-AT" sz="1200" dirty="0" err="1" smtClean="0"/>
              <a:t>approaches</a:t>
            </a:r>
            <a:r>
              <a:rPr lang="de-AT" sz="1200" dirty="0" smtClean="0"/>
              <a:t> </a:t>
            </a:r>
            <a:r>
              <a:rPr lang="de-AT" sz="1200" dirty="0" err="1" smtClean="0"/>
              <a:t>for</a:t>
            </a:r>
            <a:r>
              <a:rPr lang="de-AT" sz="1200" dirty="0" smtClean="0"/>
              <a:t> </a:t>
            </a:r>
            <a:r>
              <a:rPr lang="de-AT" sz="1200" dirty="0" err="1" smtClean="0"/>
              <a:t>partnerships</a:t>
            </a:r>
            <a:r>
              <a:rPr lang="de-AT" sz="1200" dirty="0" smtClean="0"/>
              <a:t> in Canada </a:t>
            </a:r>
            <a:r>
              <a:rPr lang="de-AT" sz="1200" dirty="0" err="1" smtClean="0"/>
              <a:t>and</a:t>
            </a:r>
            <a:r>
              <a:rPr lang="de-AT" sz="1200" dirty="0" smtClean="0"/>
              <a:t> UK</a:t>
            </a:r>
          </a:p>
          <a:p>
            <a:r>
              <a:rPr lang="de-AT" sz="1200" dirty="0" smtClean="0"/>
              <a:t>Memberships </a:t>
            </a:r>
            <a:r>
              <a:rPr lang="de-AT" sz="1200" dirty="0" err="1" smtClean="0"/>
              <a:t>and</a:t>
            </a:r>
            <a:r>
              <a:rPr lang="de-AT" sz="1200" dirty="0" smtClean="0"/>
              <a:t> </a:t>
            </a:r>
            <a:r>
              <a:rPr lang="de-AT" sz="1200" dirty="0" err="1" smtClean="0"/>
              <a:t>forms</a:t>
            </a:r>
            <a:r>
              <a:rPr lang="de-AT" sz="1200" dirty="0" smtClean="0"/>
              <a:t> </a:t>
            </a:r>
            <a:r>
              <a:rPr lang="de-AT" sz="1200" dirty="0" err="1" smtClean="0"/>
              <a:t>and</a:t>
            </a:r>
            <a:r>
              <a:rPr lang="de-AT" sz="1200" dirty="0" smtClean="0"/>
              <a:t> </a:t>
            </a:r>
            <a:r>
              <a:rPr lang="de-AT" sz="1200" dirty="0" err="1" smtClean="0"/>
              <a:t>modes</a:t>
            </a:r>
            <a:r>
              <a:rPr lang="de-AT" sz="1200" dirty="0" smtClean="0"/>
              <a:t> </a:t>
            </a:r>
            <a:r>
              <a:rPr lang="de-AT" sz="1200" dirty="0" err="1" smtClean="0"/>
              <a:t>of</a:t>
            </a:r>
            <a:r>
              <a:rPr lang="de-AT" sz="1200" dirty="0" smtClean="0"/>
              <a:t> </a:t>
            </a:r>
            <a:r>
              <a:rPr lang="de-AT" sz="1200" dirty="0" err="1" smtClean="0"/>
              <a:t>coordination</a:t>
            </a:r>
            <a:r>
              <a:rPr lang="de-AT" sz="1200" dirty="0" smtClean="0"/>
              <a:t>, </a:t>
            </a:r>
            <a:r>
              <a:rPr lang="de-AT" sz="1200" dirty="0" err="1" smtClean="0"/>
              <a:t>esp</a:t>
            </a:r>
            <a:r>
              <a:rPr lang="de-AT" sz="1200" dirty="0" smtClean="0"/>
              <a:t>. </a:t>
            </a:r>
            <a:r>
              <a:rPr lang="de-AT" sz="1200" dirty="0" err="1" smtClean="0"/>
              <a:t>with</a:t>
            </a:r>
            <a:r>
              <a:rPr lang="de-AT" sz="1200" dirty="0" smtClean="0"/>
              <a:t> national </a:t>
            </a:r>
            <a:r>
              <a:rPr lang="de-AT" sz="1200" dirty="0" err="1" smtClean="0"/>
              <a:t>level</a:t>
            </a:r>
            <a:endParaRPr lang="de-AT"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AT" sz="1200" dirty="0" smtClean="0">
                <a:latin typeface="Verdana" pitchFamily="34" charset="0"/>
                <a:ea typeface="Verdana" pitchFamily="34" charset="0"/>
                <a:cs typeface="Verdana" pitchFamily="34" charset="0"/>
              </a:rPr>
              <a:t>Adaptation </a:t>
            </a:r>
            <a:r>
              <a:rPr lang="de-AT" sz="1200" dirty="0" err="1" smtClean="0">
                <a:latin typeface="Verdana" pitchFamily="34" charset="0"/>
                <a:ea typeface="Verdana" pitchFamily="34" charset="0"/>
                <a:cs typeface="Verdana" pitchFamily="34" charset="0"/>
              </a:rPr>
              <a:t>issues</a:t>
            </a:r>
            <a:r>
              <a:rPr lang="de-AT" sz="1200" dirty="0" smtClean="0">
                <a:latin typeface="Verdana" pitchFamily="34" charset="0"/>
                <a:ea typeface="Verdana" pitchFamily="34" charset="0"/>
                <a:cs typeface="Verdana" pitchFamily="34" charset="0"/>
              </a:rPr>
              <a:t> </a:t>
            </a:r>
            <a:r>
              <a:rPr lang="de-AT" sz="1200" dirty="0" err="1" smtClean="0">
                <a:latin typeface="Verdana" pitchFamily="34" charset="0"/>
                <a:ea typeface="Verdana" pitchFamily="34" charset="0"/>
                <a:cs typeface="Verdana" pitchFamily="34" charset="0"/>
              </a:rPr>
              <a:t>addressed</a:t>
            </a:r>
            <a:r>
              <a:rPr lang="de-AT" sz="1200" dirty="0" smtClean="0">
                <a:latin typeface="Verdana" pitchFamily="34" charset="0"/>
                <a:ea typeface="Verdana" pitchFamily="34" charset="0"/>
                <a:cs typeface="Verdana" pitchFamily="34" charset="0"/>
              </a:rPr>
              <a:t>, </a:t>
            </a:r>
            <a:r>
              <a:rPr lang="de-AT" sz="1200" dirty="0" err="1" smtClean="0">
                <a:latin typeface="Verdana" pitchFamily="34" charset="0"/>
                <a:ea typeface="Verdana" pitchFamily="34" charset="0"/>
                <a:cs typeface="Verdana" pitchFamily="34" charset="0"/>
              </a:rPr>
              <a:t>primary</a:t>
            </a:r>
            <a:r>
              <a:rPr lang="de-AT" sz="1200" dirty="0" smtClean="0">
                <a:latin typeface="Verdana" pitchFamily="34" charset="0"/>
                <a:ea typeface="Verdana" pitchFamily="34" charset="0"/>
                <a:cs typeface="Verdana" pitchFamily="34" charset="0"/>
              </a:rPr>
              <a:t> </a:t>
            </a:r>
            <a:r>
              <a:rPr lang="de-AT" sz="1200" dirty="0" err="1" smtClean="0">
                <a:latin typeface="Verdana" pitchFamily="34" charset="0"/>
                <a:ea typeface="Verdana" pitchFamily="34" charset="0"/>
                <a:cs typeface="Verdana" pitchFamily="34" charset="0"/>
              </a:rPr>
              <a:t>purposes</a:t>
            </a:r>
            <a:r>
              <a:rPr lang="de-AT" sz="1200" dirty="0" smtClean="0">
                <a:latin typeface="Verdana" pitchFamily="34" charset="0"/>
                <a:ea typeface="Verdana" pitchFamily="34" charset="0"/>
                <a:cs typeface="Verdana" pitchFamily="34" charset="0"/>
              </a:rPr>
              <a:t> </a:t>
            </a:r>
            <a:r>
              <a:rPr lang="de-AT" sz="1200" dirty="0" err="1" smtClean="0">
                <a:latin typeface="Verdana" pitchFamily="34" charset="0"/>
                <a:ea typeface="Verdana" pitchFamily="34" charset="0"/>
                <a:cs typeface="Verdana" pitchFamily="34" charset="0"/>
              </a:rPr>
              <a:t>and</a:t>
            </a:r>
            <a:r>
              <a:rPr lang="de-AT" sz="1200" dirty="0" smtClean="0">
                <a:latin typeface="Verdana" pitchFamily="34" charset="0"/>
                <a:ea typeface="Verdana" pitchFamily="34" charset="0"/>
                <a:cs typeface="Verdana" pitchFamily="34" charset="0"/>
              </a:rPr>
              <a:t> </a:t>
            </a:r>
            <a:r>
              <a:rPr lang="de-AT" sz="1200" dirty="0" err="1" smtClean="0">
                <a:latin typeface="Verdana" pitchFamily="34" charset="0"/>
                <a:ea typeface="Verdana" pitchFamily="34" charset="0"/>
                <a:cs typeface="Verdana" pitchFamily="34" charset="0"/>
              </a:rPr>
              <a:t>activities</a:t>
            </a:r>
            <a:endParaRPr lang="de-AT" sz="1200" dirty="0" smtClean="0">
              <a:latin typeface="Verdana" pitchFamily="34" charset="0"/>
              <a:ea typeface="Verdana" pitchFamily="34" charset="0"/>
              <a:cs typeface="Verdana" pitchFamily="34" charset="0"/>
            </a:endParaRPr>
          </a:p>
          <a:p>
            <a:endParaRPr lang="de-AT" sz="1200" dirty="0" smtClean="0"/>
          </a:p>
          <a:p>
            <a:endParaRPr lang="de-DE" dirty="0" smtClean="0"/>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 For the different forms of coordination – various structures</a:t>
            </a:r>
          </a:p>
          <a:p>
            <a:endParaRPr lang="en-US" sz="1200" kern="1200" dirty="0" smtClean="0">
              <a:solidFill>
                <a:schemeClr val="tx1"/>
              </a:solidFill>
              <a:latin typeface="Times New Roman" pitchFamily="18" charset="0"/>
              <a:ea typeface="+mn-ea"/>
              <a:cs typeface="+mn-cs"/>
            </a:endParaRPr>
          </a:p>
          <a:p>
            <a:r>
              <a:rPr lang="en-US" sz="1200" kern="1200" dirty="0" err="1" smtClean="0">
                <a:solidFill>
                  <a:schemeClr val="tx1"/>
                </a:solidFill>
                <a:latin typeface="Times New Roman" pitchFamily="18" charset="0"/>
                <a:ea typeface="+mn-ea"/>
                <a:cs typeface="+mn-cs"/>
              </a:rPr>
              <a:t>Formen</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der</a:t>
            </a:r>
            <a:r>
              <a:rPr lang="en-US" sz="1200" kern="1200" dirty="0" smtClean="0">
                <a:solidFill>
                  <a:schemeClr val="tx1"/>
                </a:solidFill>
                <a:latin typeface="Times New Roman" pitchFamily="18" charset="0"/>
                <a:ea typeface="+mn-ea"/>
                <a:cs typeface="+mn-cs"/>
              </a:rPr>
              <a:t> Coordination und </a:t>
            </a:r>
            <a:r>
              <a:rPr lang="en-US" sz="1200" kern="1200" dirty="0" err="1" smtClean="0">
                <a:solidFill>
                  <a:schemeClr val="tx1"/>
                </a:solidFill>
                <a:latin typeface="Times New Roman" pitchFamily="18" charset="0"/>
                <a:ea typeface="+mn-ea"/>
                <a:cs typeface="+mn-cs"/>
              </a:rPr>
              <a:t>Einbindung</a:t>
            </a: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Within partnership – across levels and sectors</a:t>
            </a:r>
          </a:p>
          <a:p>
            <a:r>
              <a:rPr lang="en-US" sz="1200" kern="1200" dirty="0" smtClean="0">
                <a:solidFill>
                  <a:schemeClr val="tx1"/>
                </a:solidFill>
                <a:latin typeface="Times New Roman" pitchFamily="18" charset="0"/>
                <a:ea typeface="+mn-ea"/>
                <a:cs typeface="+mn-cs"/>
              </a:rPr>
              <a:t>Core partners in different</a:t>
            </a:r>
            <a:r>
              <a:rPr lang="en-US" sz="1200" kern="1200" baseline="0" dirty="0" smtClean="0">
                <a:solidFill>
                  <a:schemeClr val="tx1"/>
                </a:solidFill>
                <a:latin typeface="Times New Roman" pitchFamily="18" charset="0"/>
                <a:ea typeface="+mn-ea"/>
                <a:cs typeface="+mn-cs"/>
              </a:rPr>
              <a:t> organizational bodies – in both countries very close contact</a:t>
            </a:r>
          </a:p>
          <a:p>
            <a:r>
              <a:rPr lang="en-US" sz="1200" kern="1200" baseline="0" dirty="0" smtClean="0">
                <a:solidFill>
                  <a:schemeClr val="tx1"/>
                </a:solidFill>
                <a:latin typeface="Times New Roman" pitchFamily="18" charset="0"/>
                <a:ea typeface="+mn-ea"/>
                <a:cs typeface="+mn-cs"/>
              </a:rPr>
              <a:t>Working groups, projects</a:t>
            </a:r>
          </a:p>
          <a:p>
            <a:r>
              <a:rPr lang="en-US" sz="1200" kern="1200" baseline="0" dirty="0" smtClean="0">
                <a:solidFill>
                  <a:schemeClr val="tx1"/>
                </a:solidFill>
                <a:latin typeface="Times New Roman" pitchFamily="18" charset="0"/>
                <a:ea typeface="+mn-ea"/>
                <a:cs typeface="+mn-cs"/>
              </a:rPr>
              <a:t>Wider network of partners in workshops, trainings and events</a:t>
            </a:r>
          </a:p>
          <a:p>
            <a:endParaRPr lang="en-US" sz="1200" kern="1200" baseline="0" dirty="0" smtClean="0">
              <a:solidFill>
                <a:schemeClr val="tx1"/>
              </a:solidFill>
              <a:latin typeface="Times New Roman" pitchFamily="18" charset="0"/>
              <a:ea typeface="+mn-ea"/>
              <a:cs typeface="+mn-cs"/>
            </a:endParaRP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Interesting is the coordination between partnerships</a:t>
            </a:r>
          </a:p>
          <a:p>
            <a:pPr>
              <a:buFontTx/>
              <a:buChar char="-"/>
            </a:pPr>
            <a:r>
              <a:rPr lang="en-US" sz="1200" kern="1200" baseline="0" dirty="0" smtClean="0">
                <a:solidFill>
                  <a:schemeClr val="tx1"/>
                </a:solidFill>
                <a:latin typeface="Times New Roman" pitchFamily="18" charset="0"/>
                <a:ea typeface="+mn-ea"/>
                <a:cs typeface="+mn-cs"/>
              </a:rPr>
              <a:t>Both countries meetings three to four times a year, frequent contact in between</a:t>
            </a:r>
          </a:p>
          <a:p>
            <a:pPr>
              <a:buFontTx/>
              <a:buChar char="-"/>
            </a:pPr>
            <a:r>
              <a:rPr lang="en-US" sz="1200" kern="1200" baseline="0" dirty="0" smtClean="0">
                <a:solidFill>
                  <a:schemeClr val="tx1"/>
                </a:solidFill>
                <a:latin typeface="Times New Roman" pitchFamily="18" charset="0"/>
                <a:ea typeface="+mn-ea"/>
                <a:cs typeface="+mn-cs"/>
              </a:rPr>
              <a:t>but with some differences: in the UK its is a self-organized group with an identity – Climate UK; in Canada its is organized by NRCAN, national level – quite different dynamics for the interaction with the national level</a:t>
            </a:r>
          </a:p>
          <a:p>
            <a:pPr>
              <a:buFontTx/>
              <a:buChar char="-"/>
            </a:pPr>
            <a:endParaRPr lang="en-US" sz="1200" kern="1200" baseline="0" dirty="0" smtClean="0">
              <a:solidFill>
                <a:schemeClr val="tx1"/>
              </a:solidFill>
              <a:latin typeface="Times New Roman" pitchFamily="18" charset="0"/>
              <a:ea typeface="+mn-ea"/>
              <a:cs typeface="+mn-cs"/>
            </a:endParaRPr>
          </a:p>
          <a:p>
            <a:pPr>
              <a:buFontTx/>
              <a:buChar char="-"/>
            </a:pPr>
            <a:r>
              <a:rPr lang="en-US" sz="1200" kern="1200" baseline="0" dirty="0" smtClean="0">
                <a:solidFill>
                  <a:schemeClr val="tx1"/>
                </a:solidFill>
                <a:latin typeface="Times New Roman" pitchFamily="18" charset="0"/>
                <a:ea typeface="+mn-ea"/>
                <a:cs typeface="+mn-cs"/>
              </a:rPr>
              <a:t>National level</a:t>
            </a:r>
          </a:p>
          <a:p>
            <a:pPr>
              <a:buFontTx/>
              <a:buChar char="-"/>
            </a:pPr>
            <a:r>
              <a:rPr lang="en-US" sz="1200" kern="1200" baseline="0" dirty="0" smtClean="0">
                <a:solidFill>
                  <a:schemeClr val="tx1"/>
                </a:solidFill>
                <a:latin typeface="Times New Roman" pitchFamily="18" charset="0"/>
                <a:ea typeface="+mn-ea"/>
                <a:cs typeface="+mn-cs"/>
              </a:rPr>
              <a:t>Both countries funding, support</a:t>
            </a:r>
          </a:p>
          <a:p>
            <a:pPr>
              <a:buFontTx/>
              <a:buChar char="-"/>
            </a:pPr>
            <a:r>
              <a:rPr lang="en-US" sz="1200" kern="1200" baseline="0" dirty="0" smtClean="0">
                <a:solidFill>
                  <a:schemeClr val="tx1"/>
                </a:solidFill>
                <a:latin typeface="Times New Roman" pitchFamily="18" charset="0"/>
                <a:ea typeface="+mn-ea"/>
                <a:cs typeface="+mn-cs"/>
              </a:rPr>
              <a:t>Both countries meetings</a:t>
            </a:r>
          </a:p>
          <a:p>
            <a:pPr>
              <a:buFontTx/>
              <a:buChar char="-"/>
            </a:pPr>
            <a:r>
              <a:rPr lang="en-US" sz="1200" kern="1200" baseline="0" dirty="0" smtClean="0">
                <a:solidFill>
                  <a:schemeClr val="tx1"/>
                </a:solidFill>
                <a:latin typeface="Times New Roman" pitchFamily="18" charset="0"/>
                <a:ea typeface="+mn-ea"/>
                <a:cs typeface="+mn-cs"/>
              </a:rPr>
              <a:t>But  different patterns of coordination</a:t>
            </a:r>
          </a:p>
          <a:p>
            <a:pPr>
              <a:buFontTx/>
              <a:buChar char="-"/>
            </a:pPr>
            <a:r>
              <a:rPr lang="en-US" sz="1200" kern="1200" baseline="0" dirty="0" smtClean="0">
                <a:solidFill>
                  <a:schemeClr val="tx1"/>
                </a:solidFill>
                <a:latin typeface="Times New Roman" pitchFamily="18" charset="0"/>
                <a:ea typeface="+mn-ea"/>
                <a:cs typeface="+mn-cs"/>
              </a:rPr>
              <a:t>Since in Canada it is a federal program, more steering, hierarchical relation than in UK</a:t>
            </a:r>
          </a:p>
          <a:p>
            <a:pPr>
              <a:buFontTx/>
              <a:buChar char="-"/>
            </a:pPr>
            <a:r>
              <a:rPr lang="en-US" sz="1200" kern="1200" baseline="0" dirty="0" smtClean="0">
                <a:solidFill>
                  <a:schemeClr val="tx1"/>
                </a:solidFill>
                <a:latin typeface="Times New Roman" pitchFamily="18" charset="0"/>
                <a:ea typeface="+mn-ea"/>
                <a:cs typeface="+mn-cs"/>
              </a:rPr>
              <a:t>Also noticeable is the involvement of the English partnerships in further coordination bodies and in activities such as the National Risk assessment</a:t>
            </a:r>
          </a:p>
          <a:p>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Overall government-led</a:t>
            </a:r>
            <a:r>
              <a:rPr lang="en-US" sz="1200" kern="1200" baseline="0" dirty="0" smtClean="0">
                <a:solidFill>
                  <a:schemeClr val="tx1"/>
                </a:solidFill>
                <a:latin typeface="Times New Roman" pitchFamily="18" charset="0"/>
                <a:ea typeface="+mn-ea"/>
                <a:cs typeface="+mn-cs"/>
              </a:rPr>
              <a:t> in Canada, more stakeholder led in the UK</a:t>
            </a:r>
          </a:p>
          <a:p>
            <a:r>
              <a:rPr lang="en-US" sz="1200" kern="1200" baseline="0" dirty="0" smtClean="0">
                <a:solidFill>
                  <a:schemeClr val="tx1"/>
                </a:solidFill>
                <a:latin typeface="Times New Roman" pitchFamily="18" charset="0"/>
                <a:ea typeface="+mn-ea"/>
                <a:cs typeface="+mn-cs"/>
              </a:rPr>
              <a:t>In the UK more independence from the national level, and stronger identity as a group of partnerships</a:t>
            </a:r>
          </a:p>
          <a:p>
            <a:r>
              <a:rPr lang="en-US" sz="1200" kern="1200" baseline="0" dirty="0" smtClean="0">
                <a:solidFill>
                  <a:schemeClr val="tx1"/>
                </a:solidFill>
                <a:latin typeface="Times New Roman" pitchFamily="18" charset="0"/>
                <a:ea typeface="+mn-ea"/>
                <a:cs typeface="+mn-cs"/>
              </a:rPr>
              <a:t>Overall, friendly relations, very frequent, rather informal</a:t>
            </a:r>
          </a:p>
          <a:p>
            <a:r>
              <a:rPr lang="en-US" sz="1200" kern="1200" baseline="0" dirty="0" smtClean="0">
                <a:solidFill>
                  <a:schemeClr val="tx1"/>
                </a:solidFill>
                <a:latin typeface="Times New Roman" pitchFamily="18" charset="0"/>
                <a:ea typeface="+mn-ea"/>
                <a:cs typeface="+mn-cs"/>
              </a:rPr>
              <a:t>With lot of information exchange, mutual learning </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But,</a:t>
            </a:r>
            <a:r>
              <a:rPr lang="en-US" sz="1200" kern="1200" baseline="0" dirty="0" smtClean="0">
                <a:solidFill>
                  <a:schemeClr val="tx1"/>
                </a:solidFill>
                <a:latin typeface="Times New Roman" pitchFamily="18" charset="0"/>
                <a:ea typeface="+mn-ea"/>
                <a:cs typeface="+mn-cs"/>
              </a:rPr>
              <a:t> of course there is a 10 year difference between the partnerships and the </a:t>
            </a:r>
            <a:r>
              <a:rPr lang="en-US" sz="1200" kern="1200" baseline="0" dirty="0" err="1" smtClean="0">
                <a:solidFill>
                  <a:schemeClr val="tx1"/>
                </a:solidFill>
                <a:latin typeface="Times New Roman" pitchFamily="18" charset="0"/>
                <a:ea typeface="+mn-ea"/>
                <a:cs typeface="+mn-cs"/>
              </a:rPr>
              <a:t>collaboratives</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pPr defTabSz="914326">
              <a:defRPr/>
            </a:pPr>
            <a:endParaRPr lang="en-US" dirty="0" smtClean="0"/>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16</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r>
              <a:rPr lang="de-DE" dirty="0" smtClean="0"/>
              <a:t>Orientation zum </a:t>
            </a:r>
            <a:r>
              <a:rPr lang="de-DE" dirty="0" err="1" smtClean="0"/>
              <a:t>schluß</a:t>
            </a:r>
            <a:r>
              <a:rPr lang="de-DE" dirty="0" smtClean="0"/>
              <a:t> auch zwischen die abschnitte</a:t>
            </a:r>
            <a:r>
              <a:rPr lang="de-DE" baseline="0" dirty="0" smtClean="0"/>
              <a:t> stellen! Neue abschnitte statt deinem punkt 3 wären: </a:t>
            </a:r>
            <a:r>
              <a:rPr lang="de-DE" baseline="0" dirty="0" err="1" smtClean="0"/>
              <a:t>actors</a:t>
            </a:r>
            <a:r>
              <a:rPr lang="de-DE" baseline="0" dirty="0" smtClean="0"/>
              <a:t> and </a:t>
            </a:r>
            <a:r>
              <a:rPr lang="de-DE" baseline="0" dirty="0" err="1" smtClean="0"/>
              <a:t>cooperation</a:t>
            </a:r>
            <a:r>
              <a:rPr lang="de-DE" baseline="0" dirty="0" smtClean="0"/>
              <a:t> </a:t>
            </a:r>
            <a:r>
              <a:rPr lang="de-DE" baseline="0" dirty="0" err="1" smtClean="0"/>
              <a:t>paths</a:t>
            </a:r>
            <a:r>
              <a:rPr lang="de-DE" baseline="0" dirty="0" smtClean="0"/>
              <a:t> (</a:t>
            </a:r>
            <a:r>
              <a:rPr lang="de-DE" baseline="0" dirty="0" err="1" smtClean="0"/>
              <a:t>pathways</a:t>
            </a:r>
            <a:r>
              <a:rPr lang="de-DE" baseline="0" dirty="0" smtClean="0"/>
              <a:t> ging sich nicht aus), </a:t>
            </a:r>
            <a:r>
              <a:rPr lang="de-DE" baseline="0" dirty="0" err="1" smtClean="0"/>
              <a:t>substance</a:t>
            </a:r>
            <a:r>
              <a:rPr lang="de-DE" baseline="0" dirty="0" smtClean="0"/>
              <a:t> </a:t>
            </a:r>
            <a:r>
              <a:rPr lang="de-DE" baseline="0" dirty="0" err="1" smtClean="0"/>
              <a:t>of</a:t>
            </a:r>
            <a:r>
              <a:rPr lang="de-DE" baseline="0" dirty="0" smtClean="0"/>
              <a:t> </a:t>
            </a:r>
            <a:r>
              <a:rPr lang="de-DE" baseline="0" dirty="0" err="1" smtClean="0"/>
              <a:t>cooperation</a:t>
            </a:r>
            <a:r>
              <a:rPr lang="de-DE" baseline="0" dirty="0" smtClean="0"/>
              <a:t> (mit </a:t>
            </a:r>
            <a:r>
              <a:rPr lang="de-DE" baseline="0" dirty="0" err="1" smtClean="0"/>
              <a:t>unterpunkten</a:t>
            </a:r>
            <a:r>
              <a:rPr lang="de-DE" baseline="0" dirty="0" smtClean="0"/>
              <a:t>) </a:t>
            </a:r>
            <a:r>
              <a:rPr lang="de-DE" baseline="0" dirty="0" err="1" smtClean="0"/>
              <a:t>process</a:t>
            </a:r>
            <a:r>
              <a:rPr lang="de-DE" baseline="0" dirty="0" smtClean="0"/>
              <a:t> </a:t>
            </a:r>
            <a:r>
              <a:rPr lang="de-DE" baseline="0" dirty="0" err="1" smtClean="0"/>
              <a:t>of</a:t>
            </a:r>
            <a:r>
              <a:rPr lang="de-DE" baseline="0" dirty="0" smtClean="0"/>
              <a:t> </a:t>
            </a:r>
            <a:r>
              <a:rPr lang="de-DE" baseline="0" dirty="0" err="1" smtClean="0"/>
              <a:t>cooperation</a:t>
            </a:r>
            <a:r>
              <a:rPr lang="de-DE" baseline="0" dirty="0" smtClean="0"/>
              <a:t>. Punkt 3 wie er im </a:t>
            </a:r>
            <a:r>
              <a:rPr lang="de-DE" baseline="0" dirty="0" err="1" smtClean="0"/>
              <a:t>moment</a:t>
            </a:r>
            <a:r>
              <a:rPr lang="de-DE" baseline="0" dirty="0" smtClean="0"/>
              <a:t> dasteht macht keinen sinn weil das ist ja das </a:t>
            </a:r>
            <a:r>
              <a:rPr lang="de-DE" baseline="0" dirty="0" err="1" smtClean="0"/>
              <a:t>thema</a:t>
            </a:r>
            <a:r>
              <a:rPr lang="de-DE" baseline="0" dirty="0" smtClean="0"/>
              <a:t> der gesamten </a:t>
            </a:r>
            <a:r>
              <a:rPr lang="de-DE" baseline="0" dirty="0" err="1" smtClean="0"/>
              <a:t>präsentation</a:t>
            </a:r>
            <a:r>
              <a:rPr lang="de-DE" baseline="0" dirty="0" smtClean="0"/>
              <a:t>.</a:t>
            </a:r>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xfrm>
            <a:off x="852488" y="744538"/>
            <a:ext cx="5092700" cy="3722687"/>
          </a:xfrm>
          <a:ln/>
        </p:spPr>
      </p:sp>
      <p:sp>
        <p:nvSpPr>
          <p:cNvPr id="20483" name="Notizenplatzhalter 2"/>
          <p:cNvSpPr>
            <a:spLocks noGrp="1"/>
          </p:cNvSpPr>
          <p:nvPr>
            <p:ph type="body" idx="1"/>
          </p:nvPr>
        </p:nvSpPr>
        <p:spPr>
          <a:xfrm>
            <a:off x="906463" y="4714876"/>
            <a:ext cx="4984750" cy="4467225"/>
          </a:xfrm>
          <a:noFill/>
          <a:ln/>
        </p:spPr>
        <p:txBody>
          <a:bodyPr lIns="95554" tIns="47777" rIns="95554" bIns="47777"/>
          <a:lstStyle/>
          <a:p>
            <a:r>
              <a:rPr lang="de-DE" dirty="0" smtClean="0"/>
              <a:t>Der vorspann kann hier so kurz gehalten</a:t>
            </a:r>
            <a:r>
              <a:rPr lang="de-DE" baseline="0" dirty="0" smtClean="0"/>
              <a:t> werden weshalb du das alleine machen kannst. hier</a:t>
            </a:r>
            <a:r>
              <a:rPr lang="de-DE" dirty="0" smtClean="0"/>
              <a:t> dazusagen dass es zu stock </a:t>
            </a:r>
            <a:r>
              <a:rPr lang="de-DE" dirty="0" err="1" smtClean="0"/>
              <a:t>taking</a:t>
            </a:r>
            <a:r>
              <a:rPr lang="de-DE" dirty="0" smtClean="0"/>
              <a:t> eine </a:t>
            </a:r>
            <a:r>
              <a:rPr lang="de-DE" dirty="0" err="1" smtClean="0"/>
              <a:t>präsentation</a:t>
            </a:r>
            <a:r>
              <a:rPr lang="de-DE" dirty="0" smtClean="0"/>
              <a:t> &amp; ein </a:t>
            </a:r>
            <a:r>
              <a:rPr lang="de-DE" dirty="0" err="1" smtClean="0"/>
              <a:t>paper</a:t>
            </a:r>
            <a:r>
              <a:rPr lang="de-DE" dirty="0" smtClean="0"/>
              <a:t> gibt/gab, und dass die </a:t>
            </a:r>
            <a:r>
              <a:rPr lang="de-DE" dirty="0" err="1" smtClean="0"/>
              <a:t>case</a:t>
            </a:r>
            <a:r>
              <a:rPr lang="de-DE" dirty="0" smtClean="0"/>
              <a:t> </a:t>
            </a:r>
            <a:r>
              <a:rPr lang="de-DE" dirty="0" err="1" smtClean="0"/>
              <a:t>studies</a:t>
            </a:r>
            <a:r>
              <a:rPr lang="de-DE" dirty="0" smtClean="0"/>
              <a:t> neben</a:t>
            </a:r>
            <a:r>
              <a:rPr lang="de-DE" baseline="0" dirty="0" smtClean="0"/>
              <a:t> </a:t>
            </a:r>
            <a:r>
              <a:rPr lang="de-DE" baseline="0" dirty="0" err="1" smtClean="0"/>
              <a:t>partnerships</a:t>
            </a:r>
            <a:r>
              <a:rPr lang="de-DE" baseline="0" dirty="0" smtClean="0"/>
              <a:t> auch </a:t>
            </a:r>
            <a:r>
              <a:rPr lang="de-DE" baseline="0" dirty="0" err="1" smtClean="0"/>
              <a:t>adaptation</a:t>
            </a:r>
            <a:r>
              <a:rPr lang="de-DE" baseline="0" dirty="0" smtClean="0"/>
              <a:t> </a:t>
            </a:r>
            <a:r>
              <a:rPr lang="de-DE" baseline="0" dirty="0" err="1" smtClean="0"/>
              <a:t>strategies</a:t>
            </a:r>
            <a:r>
              <a:rPr lang="de-DE" baseline="0" dirty="0" smtClean="0"/>
              <a:t> in NL &amp; D behandeln! </a:t>
            </a:r>
            <a:r>
              <a:rPr lang="de-DE" baseline="0" dirty="0" err="1" smtClean="0"/>
              <a:t>Partnerships</a:t>
            </a:r>
            <a:r>
              <a:rPr lang="de-DE" baseline="0" dirty="0" smtClean="0"/>
              <a:t> fanden wir in den 10 </a:t>
            </a:r>
            <a:r>
              <a:rPr lang="de-DE" baseline="0" dirty="0" err="1" smtClean="0"/>
              <a:t>ländern</a:t>
            </a:r>
            <a:r>
              <a:rPr lang="de-DE" baseline="0" dirty="0" smtClean="0"/>
              <a:t> sonst keine mehr! --- weitere </a:t>
            </a:r>
            <a:r>
              <a:rPr lang="de-DE" baseline="0" dirty="0" err="1" smtClean="0"/>
              <a:t>details</a:t>
            </a:r>
            <a:r>
              <a:rPr lang="de-DE" baseline="0" dirty="0" smtClean="0"/>
              <a:t> zum </a:t>
            </a:r>
            <a:r>
              <a:rPr lang="de-DE" baseline="0" dirty="0" err="1" smtClean="0"/>
              <a:t>projekt</a:t>
            </a:r>
            <a:r>
              <a:rPr lang="de-DE" baseline="0" dirty="0" smtClean="0"/>
              <a:t> auf </a:t>
            </a:r>
            <a:r>
              <a:rPr lang="de-DE" baseline="0" dirty="0" err="1" smtClean="0"/>
              <a:t>website</a:t>
            </a:r>
            <a:r>
              <a:rPr lang="de-DE" baseline="0" dirty="0" smtClean="0"/>
              <a:t> am ende der </a:t>
            </a:r>
            <a:r>
              <a:rPr lang="de-DE" baseline="0" dirty="0" err="1" smtClean="0"/>
              <a:t>präsentation</a:t>
            </a:r>
            <a:endParaRPr lang="de-DE" dirty="0" smtClean="0"/>
          </a:p>
        </p:txBody>
      </p:sp>
      <p:sp>
        <p:nvSpPr>
          <p:cNvPr id="20484" name="Foliennummernplatzhalter 3"/>
          <p:cNvSpPr txBox="1">
            <a:spLocks noGrp="1"/>
          </p:cNvSpPr>
          <p:nvPr/>
        </p:nvSpPr>
        <p:spPr bwMode="auto">
          <a:xfrm>
            <a:off x="3851275" y="9431338"/>
            <a:ext cx="2946400" cy="495300"/>
          </a:xfrm>
          <a:prstGeom prst="rect">
            <a:avLst/>
          </a:prstGeom>
          <a:noFill/>
          <a:ln w="9525">
            <a:noFill/>
            <a:miter lim="800000"/>
            <a:headEnd/>
            <a:tailEnd/>
          </a:ln>
        </p:spPr>
        <p:txBody>
          <a:bodyPr lIns="95554" tIns="47777" rIns="95554" bIns="47777" anchor="b"/>
          <a:lstStyle/>
          <a:p>
            <a:pPr algn="r" defTabSz="955598"/>
            <a:fld id="{7AC7432C-5328-4B05-8702-B0E3559C4CF2}" type="slidenum">
              <a:rPr lang="de-DE" sz="1300" b="0"/>
              <a:pPr algn="r" defTabSz="955598"/>
              <a:t>3</a:t>
            </a:fld>
            <a:endParaRPr lang="de-DE" sz="1300"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32500" lnSpcReduction="20000"/>
          </a:bodyPr>
          <a:lstStyle/>
          <a:p>
            <a:pPr>
              <a:buFontTx/>
              <a:buChar char="-"/>
            </a:pPr>
            <a:r>
              <a:rPr lang="en-US" sz="1200" kern="1200" dirty="0" smtClean="0">
                <a:solidFill>
                  <a:schemeClr val="tx1"/>
                </a:solidFill>
                <a:latin typeface="Times New Roman" pitchFamily="18" charset="0"/>
                <a:ea typeface="+mn-ea"/>
                <a:cs typeface="+mn-cs"/>
              </a:rPr>
              <a:t>Collaborative arrangements such as partnerships are increasingly promoted as new modes of governance, in particular in the context of sustainable </a:t>
            </a:r>
            <a:r>
              <a:rPr lang="en-US" sz="1200" kern="1200" dirty="0" smtClean="0">
                <a:solidFill>
                  <a:schemeClr val="tx1"/>
                </a:solidFill>
                <a:latin typeface="Times New Roman" pitchFamily="18" charset="0"/>
                <a:ea typeface="+mn-ea"/>
                <a:cs typeface="+mn-cs"/>
              </a:rPr>
              <a:t>development (research</a:t>
            </a:r>
            <a:r>
              <a:rPr lang="en-US" sz="1200" kern="1200" baseline="0" dirty="0" smtClean="0">
                <a:solidFill>
                  <a:schemeClr val="tx1"/>
                </a:solidFill>
                <a:latin typeface="Times New Roman" pitchFamily="18" charset="0"/>
                <a:ea typeface="+mn-ea"/>
                <a:cs typeface="+mn-cs"/>
              </a:rPr>
              <a:t> by </a:t>
            </a:r>
            <a:r>
              <a:rPr lang="en-US" sz="1200" kern="1200" baseline="0" dirty="0" err="1" smtClean="0">
                <a:solidFill>
                  <a:schemeClr val="tx1"/>
                </a:solidFill>
                <a:latin typeface="Times New Roman" pitchFamily="18" charset="0"/>
                <a:ea typeface="+mn-ea"/>
                <a:cs typeface="+mn-cs"/>
              </a:rPr>
              <a:t>Glasbergen</a:t>
            </a:r>
            <a:r>
              <a:rPr lang="en-US" sz="1200" kern="1200" baseline="0" dirty="0" smtClean="0">
                <a:solidFill>
                  <a:schemeClr val="tx1"/>
                </a:solidFill>
                <a:latin typeface="Times New Roman" pitchFamily="18" charset="0"/>
                <a:ea typeface="+mn-ea"/>
                <a:cs typeface="+mn-cs"/>
              </a:rPr>
              <a:t>!)</a:t>
            </a:r>
            <a:r>
              <a:rPr lang="en-US" sz="1200"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Partnerships are self-organizing and coordinating alliances in which actors from two or more societal domains (state, market and civil Society) and often multiple levels of government strive for a common goal in a broadly defined issue area and sometimes a geographic area as well. </a:t>
            </a:r>
            <a:endParaRPr lang="de-DE" dirty="0"/>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xfrm>
            <a:off x="852488" y="744538"/>
            <a:ext cx="5092700" cy="3722687"/>
          </a:xfrm>
          <a:ln/>
        </p:spPr>
      </p:sp>
      <p:sp>
        <p:nvSpPr>
          <p:cNvPr id="27651" name="Notizenplatzhalter 2"/>
          <p:cNvSpPr>
            <a:spLocks noGrp="1"/>
          </p:cNvSpPr>
          <p:nvPr>
            <p:ph type="body" idx="1"/>
          </p:nvPr>
        </p:nvSpPr>
        <p:spPr>
          <a:xfrm>
            <a:off x="906463" y="4714877"/>
            <a:ext cx="4984750" cy="4467225"/>
          </a:xfrm>
          <a:noFill/>
          <a:ln/>
        </p:spPr>
        <p:txBody>
          <a:bodyPr lIns="95546" tIns="47773" rIns="95546" bIns="47773"/>
          <a:lstStyle/>
          <a:p>
            <a:r>
              <a:rPr lang="en-US" sz="1200" kern="1200" dirty="0" err="1" smtClean="0">
                <a:solidFill>
                  <a:schemeClr val="tx1"/>
                </a:solidFill>
                <a:latin typeface="Times New Roman" pitchFamily="18" charset="0"/>
                <a:ea typeface="+mn-ea"/>
                <a:cs typeface="+mn-cs"/>
              </a:rPr>
              <a:t>Finde</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ich</a:t>
            </a:r>
            <a:r>
              <a:rPr lang="en-US" sz="1200" kern="1200" dirty="0" smtClean="0">
                <a:solidFill>
                  <a:schemeClr val="tx1"/>
                </a:solidFill>
                <a:latin typeface="Times New Roman" pitchFamily="18" charset="0"/>
                <a:ea typeface="+mn-ea"/>
                <a:cs typeface="+mn-cs"/>
              </a:rPr>
              <a:t> gut, </a:t>
            </a:r>
            <a:r>
              <a:rPr lang="en-US" sz="1200" kern="1200" dirty="0" err="1" smtClean="0">
                <a:solidFill>
                  <a:schemeClr val="tx1"/>
                </a:solidFill>
                <a:latin typeface="Times New Roman" pitchFamily="18" charset="0"/>
                <a:ea typeface="+mn-ea"/>
                <a:cs typeface="+mn-cs"/>
              </a:rPr>
              <a:t>va.</a:t>
            </a:r>
            <a:r>
              <a:rPr lang="en-US" sz="1200" kern="1200" dirty="0" smtClean="0">
                <a:solidFill>
                  <a:schemeClr val="tx1"/>
                </a:solidFill>
                <a:latin typeface="Times New Roman" pitchFamily="18" charset="0"/>
                <a:ea typeface="+mn-ea"/>
                <a:cs typeface="+mn-cs"/>
              </a:rPr>
              <a:t> Die </a:t>
            </a:r>
            <a:r>
              <a:rPr lang="en-US" sz="1200" kern="1200" dirty="0" err="1" smtClean="0">
                <a:solidFill>
                  <a:schemeClr val="tx1"/>
                </a:solidFill>
                <a:latin typeface="Times New Roman" pitchFamily="18" charset="0"/>
                <a:ea typeface="+mn-ea"/>
                <a:cs typeface="+mn-cs"/>
              </a:rPr>
              <a:t>betonung</a:t>
            </a:r>
            <a:r>
              <a:rPr lang="en-US" sz="1200" kern="1200" dirty="0" smtClean="0">
                <a:solidFill>
                  <a:schemeClr val="tx1"/>
                </a:solidFill>
                <a:latin typeface="Times New Roman" pitchFamily="18" charset="0"/>
                <a:ea typeface="+mn-ea"/>
                <a:cs typeface="+mn-cs"/>
              </a:rPr>
              <a:t> der </a:t>
            </a:r>
            <a:r>
              <a:rPr lang="en-US" sz="1200" kern="1200" dirty="0" err="1" smtClean="0">
                <a:solidFill>
                  <a:schemeClr val="tx1"/>
                </a:solidFill>
                <a:latin typeface="Times New Roman" pitchFamily="18" charset="0"/>
                <a:ea typeface="+mn-ea"/>
                <a:cs typeface="+mn-cs"/>
              </a:rPr>
              <a:t>versch</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staatssysteme</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ist</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wichtig</a:t>
            </a:r>
            <a:r>
              <a:rPr lang="en-US" sz="1200" kern="1200" dirty="0" smtClean="0">
                <a:solidFill>
                  <a:schemeClr val="tx1"/>
                </a:solidFill>
                <a:latin typeface="Times New Roman" pitchFamily="18" charset="0"/>
                <a:ea typeface="+mn-ea"/>
                <a:cs typeface="+mn-cs"/>
              </a:rPr>
              <a:t> &amp; </a:t>
            </a:r>
            <a:r>
              <a:rPr lang="en-US" sz="1200" kern="1200" dirty="0" err="1" smtClean="0">
                <a:solidFill>
                  <a:schemeClr val="tx1"/>
                </a:solidFill>
                <a:latin typeface="Times New Roman" pitchFamily="18" charset="0"/>
                <a:ea typeface="+mn-ea"/>
                <a:cs typeface="+mn-cs"/>
              </a:rPr>
              <a:t>soll</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bei</a:t>
            </a:r>
            <a:r>
              <a:rPr lang="en-US" sz="1200" kern="1200" dirty="0" smtClean="0">
                <a:solidFill>
                  <a:schemeClr val="tx1"/>
                </a:solidFill>
                <a:latin typeface="Times New Roman" pitchFamily="18" charset="0"/>
                <a:ea typeface="+mn-ea"/>
                <a:cs typeface="+mn-cs"/>
              </a:rPr>
              <a:t> den conclusions </a:t>
            </a:r>
            <a:r>
              <a:rPr lang="en-US" sz="1200" kern="1200" dirty="0" err="1" smtClean="0">
                <a:solidFill>
                  <a:schemeClr val="tx1"/>
                </a:solidFill>
                <a:latin typeface="Times New Roman" pitchFamily="18" charset="0"/>
                <a:ea typeface="+mn-ea"/>
                <a:cs typeface="+mn-cs"/>
              </a:rPr>
              <a:t>mit</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dem</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paradoxen</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ergebnis</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nochmals</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aufgenommen</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werden</a:t>
            </a:r>
            <a:r>
              <a:rPr lang="en-US" sz="1200" kern="1200" dirty="0" smtClean="0">
                <a:solidFill>
                  <a:schemeClr val="tx1"/>
                </a:solidFill>
                <a:latin typeface="Times New Roman" pitchFamily="18" charset="0"/>
                <a:ea typeface="+mn-ea"/>
                <a:cs typeface="+mn-cs"/>
              </a:rPr>
              <a:t> ---- den 2. (</a:t>
            </a:r>
            <a:r>
              <a:rPr lang="en-US" sz="1200" kern="1200" dirty="0" err="1" smtClean="0">
                <a:solidFill>
                  <a:schemeClr val="tx1"/>
                </a:solidFill>
                <a:latin typeface="Times New Roman" pitchFamily="18" charset="0"/>
                <a:ea typeface="+mn-ea"/>
                <a:cs typeface="+mn-cs"/>
              </a:rPr>
              <a:t>jetzt</a:t>
            </a:r>
            <a:r>
              <a:rPr lang="en-US" sz="1200" kern="1200" baseline="0" dirty="0" smtClean="0">
                <a:solidFill>
                  <a:schemeClr val="tx1"/>
                </a:solidFill>
                <a:latin typeface="Times New Roman" pitchFamily="18" charset="0"/>
                <a:ea typeface="+mn-ea"/>
                <a:cs typeface="+mn-cs"/>
              </a:rPr>
              <a:t> 3.) </a:t>
            </a:r>
            <a:r>
              <a:rPr lang="en-US" sz="1200" kern="1200" dirty="0" err="1" smtClean="0">
                <a:solidFill>
                  <a:schemeClr val="tx1"/>
                </a:solidFill>
                <a:latin typeface="Times New Roman" pitchFamily="18" charset="0"/>
                <a:ea typeface="+mn-ea"/>
                <a:cs typeface="+mn-cs"/>
              </a:rPr>
              <a:t>punkt</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verstehe</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ich</a:t>
            </a:r>
            <a:r>
              <a:rPr lang="en-US" sz="1200" kern="1200" baseline="0" dirty="0" smtClean="0">
                <a:solidFill>
                  <a:schemeClr val="tx1"/>
                </a:solidFill>
                <a:latin typeface="Times New Roman" pitchFamily="18" charset="0"/>
                <a:ea typeface="+mn-ea"/>
                <a:cs typeface="+mn-cs"/>
              </a:rPr>
              <a:t> </a:t>
            </a:r>
            <a:r>
              <a:rPr lang="en-US" sz="1200" kern="1200" baseline="0" dirty="0" err="1" smtClean="0">
                <a:solidFill>
                  <a:schemeClr val="tx1"/>
                </a:solidFill>
                <a:latin typeface="Times New Roman" pitchFamily="18" charset="0"/>
                <a:ea typeface="+mn-ea"/>
                <a:cs typeface="+mn-cs"/>
              </a:rPr>
              <a:t>nicht</a:t>
            </a:r>
            <a:r>
              <a:rPr lang="en-US" sz="1200" kern="1200" baseline="0" dirty="0" smtClean="0">
                <a:solidFill>
                  <a:schemeClr val="tx1"/>
                </a:solidFill>
                <a:latin typeface="Times New Roman" pitchFamily="18" charset="0"/>
                <a:ea typeface="+mn-ea"/>
                <a:cs typeface="+mn-cs"/>
              </a:rPr>
              <a:t>!</a:t>
            </a: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Some </a:t>
            </a:r>
            <a:r>
              <a:rPr lang="en-US" sz="1200" kern="1200" dirty="0" smtClean="0">
                <a:solidFill>
                  <a:schemeClr val="tx1"/>
                </a:solidFill>
                <a:latin typeface="Times New Roman" pitchFamily="18" charset="0"/>
                <a:ea typeface="+mn-ea"/>
                <a:cs typeface="+mn-cs"/>
              </a:rPr>
              <a:t>cautious notions before I start the comparison</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I talk about regional</a:t>
            </a:r>
            <a:r>
              <a:rPr lang="en-US" sz="1200" kern="1200" baseline="0" dirty="0" smtClean="0">
                <a:solidFill>
                  <a:schemeClr val="tx1"/>
                </a:solidFill>
                <a:latin typeface="Times New Roman" pitchFamily="18" charset="0"/>
                <a:ea typeface="+mn-ea"/>
                <a:cs typeface="+mn-cs"/>
              </a:rPr>
              <a:t> partnerships, but obviously region is not region</a:t>
            </a: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4.4 times the size than the whole UK</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Canada is 40 times the size of UK </a:t>
            </a:r>
            <a:endParaRPr lang="de-DE" sz="1200" kern="1200" dirty="0" smtClean="0">
              <a:solidFill>
                <a:schemeClr val="tx1"/>
              </a:solidFill>
              <a:latin typeface="Times New Roman" pitchFamily="18" charset="0"/>
              <a:ea typeface="+mn-ea"/>
              <a:cs typeface="+mn-cs"/>
            </a:endParaRPr>
          </a:p>
          <a:p>
            <a:pPr defTabSz="914326">
              <a:defRPr/>
            </a:pPr>
            <a:endParaRPr lang="de-AT" dirty="0" smtClean="0"/>
          </a:p>
        </p:txBody>
      </p:sp>
      <p:sp>
        <p:nvSpPr>
          <p:cNvPr id="27652" name="Foliennummernplatzhalter 3"/>
          <p:cNvSpPr txBox="1">
            <a:spLocks noGrp="1"/>
          </p:cNvSpPr>
          <p:nvPr/>
        </p:nvSpPr>
        <p:spPr bwMode="auto">
          <a:xfrm>
            <a:off x="3851275" y="9431338"/>
            <a:ext cx="2946400" cy="495300"/>
          </a:xfrm>
          <a:prstGeom prst="rect">
            <a:avLst/>
          </a:prstGeom>
          <a:noFill/>
          <a:ln w="9525">
            <a:noFill/>
            <a:miter lim="800000"/>
            <a:headEnd/>
            <a:tailEnd/>
          </a:ln>
        </p:spPr>
        <p:txBody>
          <a:bodyPr lIns="95546" tIns="47773" rIns="95546" bIns="47773" anchor="b"/>
          <a:lstStyle/>
          <a:p>
            <a:pPr algn="r" defTabSz="955521"/>
            <a:fld id="{806DFD85-782A-4162-85DA-BAEC6888607F}" type="slidenum">
              <a:rPr lang="de-DE" sz="1300" b="0"/>
              <a:pPr algn="r" defTabSz="955521"/>
              <a:t>5</a:t>
            </a:fld>
            <a:endParaRPr lang="de-DE" sz="1300"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xfrm>
            <a:off x="852488" y="744538"/>
            <a:ext cx="5092700" cy="3722687"/>
          </a:xfrm>
          <a:ln/>
        </p:spPr>
      </p:sp>
      <p:sp>
        <p:nvSpPr>
          <p:cNvPr id="27651" name="Notizenplatzhalter 2"/>
          <p:cNvSpPr>
            <a:spLocks noGrp="1"/>
          </p:cNvSpPr>
          <p:nvPr>
            <p:ph type="body" idx="1"/>
          </p:nvPr>
        </p:nvSpPr>
        <p:spPr>
          <a:xfrm>
            <a:off x="906463" y="4714877"/>
            <a:ext cx="4984750" cy="4467225"/>
          </a:xfrm>
          <a:noFill/>
          <a:ln/>
        </p:spPr>
        <p:txBody>
          <a:bodyPr lIns="95546" tIns="47773" rIns="95546" bIns="47773"/>
          <a:lstStyle/>
          <a:p>
            <a:pPr lvl="0"/>
            <a:r>
              <a:rPr lang="de-AT" sz="1200" kern="1200" dirty="0" err="1" smtClean="0">
                <a:solidFill>
                  <a:schemeClr val="tx1"/>
                </a:solidFill>
                <a:latin typeface="Times New Roman" pitchFamily="18" charset="0"/>
                <a:ea typeface="+mn-ea"/>
                <a:cs typeface="+mn-cs"/>
              </a:rPr>
              <a:t>We</a:t>
            </a:r>
            <a:r>
              <a:rPr lang="de-AT" sz="1200" kern="1200" dirty="0" smtClean="0">
                <a:solidFill>
                  <a:schemeClr val="tx1"/>
                </a:solidFill>
                <a:latin typeface="Times New Roman" pitchFamily="18" charset="0"/>
                <a:ea typeface="+mn-ea"/>
                <a:cs typeface="+mn-cs"/>
              </a:rPr>
              <a:t> </a:t>
            </a:r>
            <a:r>
              <a:rPr lang="de-AT" sz="1200" kern="1200" dirty="0" err="1" smtClean="0">
                <a:solidFill>
                  <a:schemeClr val="tx1"/>
                </a:solidFill>
                <a:latin typeface="Times New Roman" pitchFamily="18" charset="0"/>
                <a:ea typeface="+mn-ea"/>
                <a:cs typeface="+mn-cs"/>
              </a:rPr>
              <a:t>looked</a:t>
            </a:r>
            <a:r>
              <a:rPr lang="de-AT" sz="1200" kern="1200" dirty="0" smtClean="0">
                <a:solidFill>
                  <a:schemeClr val="tx1"/>
                </a:solidFill>
                <a:latin typeface="Times New Roman" pitchFamily="18" charset="0"/>
                <a:ea typeface="+mn-ea"/>
                <a:cs typeface="+mn-cs"/>
              </a:rPr>
              <a:t> at </a:t>
            </a:r>
            <a:r>
              <a:rPr lang="de-AT" sz="1200" kern="1200" dirty="0" err="1" smtClean="0">
                <a:solidFill>
                  <a:schemeClr val="tx1"/>
                </a:solidFill>
                <a:latin typeface="Times New Roman" pitchFamily="18" charset="0"/>
                <a:ea typeface="+mn-ea"/>
                <a:cs typeface="+mn-cs"/>
              </a:rPr>
              <a:t>three</a:t>
            </a:r>
            <a:r>
              <a:rPr lang="de-AT" sz="1200" kern="1200" dirty="0" smtClean="0">
                <a:solidFill>
                  <a:schemeClr val="tx1"/>
                </a:solidFill>
                <a:latin typeface="Times New Roman" pitchFamily="18" charset="0"/>
                <a:ea typeface="+mn-ea"/>
                <a:cs typeface="+mn-cs"/>
              </a:rPr>
              <a:t> </a:t>
            </a:r>
            <a:r>
              <a:rPr lang="de-AT" sz="1200" kern="1200" dirty="0" err="1" smtClean="0">
                <a:solidFill>
                  <a:schemeClr val="tx1"/>
                </a:solidFill>
                <a:latin typeface="Times New Roman" pitchFamily="18" charset="0"/>
                <a:ea typeface="+mn-ea"/>
                <a:cs typeface="+mn-cs"/>
              </a:rPr>
              <a:t>partnerships</a:t>
            </a:r>
            <a:r>
              <a:rPr lang="de-AT" sz="1200" kern="1200" dirty="0" smtClean="0">
                <a:solidFill>
                  <a:schemeClr val="tx1"/>
                </a:solidFill>
                <a:latin typeface="Times New Roman" pitchFamily="18" charset="0"/>
                <a:ea typeface="+mn-ea"/>
                <a:cs typeface="+mn-cs"/>
              </a:rPr>
              <a:t> in </a:t>
            </a:r>
            <a:r>
              <a:rPr lang="de-AT" sz="1200" kern="1200" dirty="0" err="1" smtClean="0">
                <a:solidFill>
                  <a:schemeClr val="tx1"/>
                </a:solidFill>
                <a:latin typeface="Times New Roman" pitchFamily="18" charset="0"/>
                <a:ea typeface="+mn-ea"/>
                <a:cs typeface="+mn-cs"/>
              </a:rPr>
              <a:t>Canada</a:t>
            </a:r>
            <a:r>
              <a:rPr lang="de-AT" sz="1200" kern="1200" dirty="0" smtClean="0">
                <a:solidFill>
                  <a:schemeClr val="tx1"/>
                </a:solidFill>
                <a:latin typeface="Times New Roman" pitchFamily="18" charset="0"/>
                <a:ea typeface="+mn-ea"/>
                <a:cs typeface="+mn-cs"/>
              </a:rPr>
              <a:t> and </a:t>
            </a:r>
            <a:r>
              <a:rPr lang="de-AT" sz="1200" kern="1200" dirty="0" err="1" smtClean="0">
                <a:solidFill>
                  <a:schemeClr val="tx1"/>
                </a:solidFill>
                <a:latin typeface="Times New Roman" pitchFamily="18" charset="0"/>
                <a:ea typeface="+mn-ea"/>
                <a:cs typeface="+mn-cs"/>
              </a:rPr>
              <a:t>the</a:t>
            </a:r>
            <a:r>
              <a:rPr lang="de-AT" sz="1200" kern="1200" dirty="0" smtClean="0">
                <a:solidFill>
                  <a:schemeClr val="tx1"/>
                </a:solidFill>
                <a:latin typeface="Times New Roman" pitchFamily="18" charset="0"/>
                <a:ea typeface="+mn-ea"/>
                <a:cs typeface="+mn-cs"/>
              </a:rPr>
              <a:t> UK</a:t>
            </a:r>
          </a:p>
          <a:p>
            <a:pPr lvl="0"/>
            <a:r>
              <a:rPr lang="de-AT" sz="1200" kern="1200" dirty="0" err="1" smtClean="0">
                <a:solidFill>
                  <a:schemeClr val="tx1"/>
                </a:solidFill>
                <a:latin typeface="Times New Roman" pitchFamily="18" charset="0"/>
                <a:ea typeface="+mn-ea"/>
                <a:cs typeface="+mn-cs"/>
              </a:rPr>
              <a:t>We</a:t>
            </a:r>
            <a:r>
              <a:rPr lang="de-AT" sz="1200" kern="1200" dirty="0" smtClean="0">
                <a:solidFill>
                  <a:schemeClr val="tx1"/>
                </a:solidFill>
                <a:latin typeface="Times New Roman" pitchFamily="18" charset="0"/>
                <a:ea typeface="+mn-ea"/>
                <a:cs typeface="+mn-cs"/>
              </a:rPr>
              <a:t> </a:t>
            </a:r>
            <a:r>
              <a:rPr lang="de-AT" sz="1200" kern="1200" dirty="0" err="1" smtClean="0">
                <a:solidFill>
                  <a:schemeClr val="tx1"/>
                </a:solidFill>
                <a:latin typeface="Times New Roman" pitchFamily="18" charset="0"/>
                <a:ea typeface="+mn-ea"/>
                <a:cs typeface="+mn-cs"/>
              </a:rPr>
              <a:t>conducted</a:t>
            </a:r>
            <a:r>
              <a:rPr lang="de-AT" sz="1200" kern="1200" dirty="0" smtClean="0">
                <a:solidFill>
                  <a:schemeClr val="tx1"/>
                </a:solidFill>
                <a:latin typeface="Times New Roman" pitchFamily="18" charset="0"/>
                <a:ea typeface="+mn-ea"/>
                <a:cs typeface="+mn-cs"/>
              </a:rPr>
              <a:t> 19 </a:t>
            </a:r>
            <a:r>
              <a:rPr lang="de-AT" sz="1200" kern="1200" dirty="0" err="1" smtClean="0">
                <a:solidFill>
                  <a:schemeClr val="tx1"/>
                </a:solidFill>
                <a:latin typeface="Times New Roman" pitchFamily="18" charset="0"/>
                <a:ea typeface="+mn-ea"/>
                <a:cs typeface="+mn-cs"/>
              </a:rPr>
              <a:t>interviews</a:t>
            </a:r>
            <a:r>
              <a:rPr lang="de-AT" sz="1200" kern="1200" dirty="0" smtClean="0">
                <a:solidFill>
                  <a:schemeClr val="tx1"/>
                </a:solidFill>
                <a:latin typeface="Times New Roman" pitchFamily="18" charset="0"/>
                <a:ea typeface="+mn-ea"/>
                <a:cs typeface="+mn-cs"/>
              </a:rPr>
              <a:t> </a:t>
            </a:r>
            <a:r>
              <a:rPr lang="de-AT" sz="1200" kern="1200" dirty="0" err="1" smtClean="0">
                <a:solidFill>
                  <a:schemeClr val="tx1"/>
                </a:solidFill>
                <a:latin typeface="Times New Roman" pitchFamily="18" charset="0"/>
                <a:ea typeface="+mn-ea"/>
                <a:cs typeface="+mn-cs"/>
              </a:rPr>
              <a:t>with</a:t>
            </a:r>
            <a:r>
              <a:rPr lang="de-AT" sz="1200" kern="1200" dirty="0" smtClean="0">
                <a:solidFill>
                  <a:schemeClr val="tx1"/>
                </a:solidFill>
                <a:latin typeface="Times New Roman" pitchFamily="18" charset="0"/>
                <a:ea typeface="+mn-ea"/>
                <a:cs typeface="+mn-cs"/>
              </a:rPr>
              <a:t> national </a:t>
            </a:r>
            <a:r>
              <a:rPr lang="de-AT" sz="1200" kern="1200" dirty="0" err="1" smtClean="0">
                <a:solidFill>
                  <a:schemeClr val="tx1"/>
                </a:solidFill>
                <a:latin typeface="Times New Roman" pitchFamily="18" charset="0"/>
                <a:ea typeface="+mn-ea"/>
                <a:cs typeface="+mn-cs"/>
              </a:rPr>
              <a:t>level</a:t>
            </a:r>
            <a:r>
              <a:rPr lang="de-AT" sz="1200" kern="1200" dirty="0" smtClean="0">
                <a:solidFill>
                  <a:schemeClr val="tx1"/>
                </a:solidFill>
                <a:latin typeface="Times New Roman" pitchFamily="18" charset="0"/>
                <a:ea typeface="+mn-ea"/>
                <a:cs typeface="+mn-cs"/>
              </a:rPr>
              <a:t> </a:t>
            </a:r>
            <a:r>
              <a:rPr lang="de-AT" sz="1200" kern="1200" dirty="0" err="1" smtClean="0">
                <a:solidFill>
                  <a:schemeClr val="tx1"/>
                </a:solidFill>
                <a:latin typeface="Times New Roman" pitchFamily="18" charset="0"/>
                <a:ea typeface="+mn-ea"/>
                <a:cs typeface="+mn-cs"/>
              </a:rPr>
              <a:t>representatives</a:t>
            </a:r>
            <a:r>
              <a:rPr lang="de-AT" sz="1200" kern="1200" dirty="0" smtClean="0">
                <a:solidFill>
                  <a:schemeClr val="tx1"/>
                </a:solidFill>
                <a:latin typeface="Times New Roman" pitchFamily="18" charset="0"/>
                <a:ea typeface="+mn-ea"/>
                <a:cs typeface="+mn-cs"/>
              </a:rPr>
              <a:t>,</a:t>
            </a:r>
            <a:r>
              <a:rPr lang="de-AT" sz="1200" kern="1200" baseline="0" dirty="0" smtClean="0">
                <a:solidFill>
                  <a:schemeClr val="tx1"/>
                </a:solidFill>
                <a:latin typeface="Times New Roman" pitchFamily="18" charset="0"/>
                <a:ea typeface="+mn-ea"/>
                <a:cs typeface="+mn-cs"/>
              </a:rPr>
              <a:t> </a:t>
            </a:r>
            <a:r>
              <a:rPr lang="de-AT" sz="1200" kern="1200" baseline="0" dirty="0" err="1" smtClean="0">
                <a:solidFill>
                  <a:schemeClr val="tx1"/>
                </a:solidFill>
                <a:latin typeface="Times New Roman" pitchFamily="18" charset="0"/>
                <a:ea typeface="+mn-ea"/>
                <a:cs typeface="+mn-cs"/>
              </a:rPr>
              <a:t>managers</a:t>
            </a:r>
            <a:r>
              <a:rPr lang="de-AT" sz="1200" kern="1200" baseline="0" dirty="0" smtClean="0">
                <a:solidFill>
                  <a:schemeClr val="tx1"/>
                </a:solidFill>
                <a:latin typeface="Times New Roman" pitchFamily="18" charset="0"/>
                <a:ea typeface="+mn-ea"/>
                <a:cs typeface="+mn-cs"/>
              </a:rPr>
              <a:t> of </a:t>
            </a:r>
            <a:r>
              <a:rPr lang="de-AT" sz="1200" kern="1200" baseline="0" dirty="0" err="1" smtClean="0">
                <a:solidFill>
                  <a:schemeClr val="tx1"/>
                </a:solidFill>
                <a:latin typeface="Times New Roman" pitchFamily="18" charset="0"/>
                <a:ea typeface="+mn-ea"/>
                <a:cs typeface="+mn-cs"/>
              </a:rPr>
              <a:t>the</a:t>
            </a:r>
            <a:r>
              <a:rPr lang="de-AT" sz="1200" kern="1200" baseline="0" dirty="0" smtClean="0">
                <a:solidFill>
                  <a:schemeClr val="tx1"/>
                </a:solidFill>
                <a:latin typeface="Times New Roman" pitchFamily="18" charset="0"/>
                <a:ea typeface="+mn-ea"/>
                <a:cs typeface="+mn-cs"/>
              </a:rPr>
              <a:t> </a:t>
            </a:r>
            <a:r>
              <a:rPr lang="de-AT" sz="1200" kern="1200" baseline="0" dirty="0" err="1" smtClean="0">
                <a:solidFill>
                  <a:schemeClr val="tx1"/>
                </a:solidFill>
                <a:latin typeface="Times New Roman" pitchFamily="18" charset="0"/>
                <a:ea typeface="+mn-ea"/>
                <a:cs typeface="+mn-cs"/>
              </a:rPr>
              <a:t>partnerships</a:t>
            </a:r>
            <a:r>
              <a:rPr lang="de-AT" sz="1200" kern="1200" baseline="0" dirty="0" smtClean="0">
                <a:solidFill>
                  <a:schemeClr val="tx1"/>
                </a:solidFill>
                <a:latin typeface="Times New Roman" pitchFamily="18" charset="0"/>
                <a:ea typeface="+mn-ea"/>
                <a:cs typeface="+mn-cs"/>
              </a:rPr>
              <a:t> and </a:t>
            </a:r>
            <a:r>
              <a:rPr lang="de-AT" sz="1200" kern="1200" baseline="0" dirty="0" err="1" smtClean="0">
                <a:solidFill>
                  <a:schemeClr val="tx1"/>
                </a:solidFill>
                <a:latin typeface="Times New Roman" pitchFamily="18" charset="0"/>
                <a:ea typeface="+mn-ea"/>
                <a:cs typeface="+mn-cs"/>
              </a:rPr>
              <a:t>core</a:t>
            </a:r>
            <a:r>
              <a:rPr lang="de-AT" sz="1200" kern="1200" baseline="0" dirty="0" smtClean="0">
                <a:solidFill>
                  <a:schemeClr val="tx1"/>
                </a:solidFill>
                <a:latin typeface="Times New Roman" pitchFamily="18" charset="0"/>
                <a:ea typeface="+mn-ea"/>
                <a:cs typeface="+mn-cs"/>
              </a:rPr>
              <a:t> </a:t>
            </a:r>
            <a:r>
              <a:rPr lang="de-AT" sz="1200" kern="1200" baseline="0" dirty="0" err="1" smtClean="0">
                <a:solidFill>
                  <a:schemeClr val="tx1"/>
                </a:solidFill>
                <a:latin typeface="Times New Roman" pitchFamily="18" charset="0"/>
                <a:ea typeface="+mn-ea"/>
                <a:cs typeface="+mn-cs"/>
              </a:rPr>
              <a:t>partners</a:t>
            </a:r>
            <a:endParaRPr lang="de-AT" sz="1200" kern="1200" baseline="0" dirty="0" smtClean="0">
              <a:solidFill>
                <a:schemeClr val="tx1"/>
              </a:solidFill>
              <a:latin typeface="Times New Roman" pitchFamily="18" charset="0"/>
              <a:ea typeface="+mn-ea"/>
              <a:cs typeface="+mn-cs"/>
            </a:endParaRPr>
          </a:p>
          <a:p>
            <a:pPr lvl="0"/>
            <a:r>
              <a:rPr lang="de-AT" sz="1200" kern="1200" baseline="0" dirty="0" err="1" smtClean="0">
                <a:solidFill>
                  <a:schemeClr val="tx1"/>
                </a:solidFill>
                <a:latin typeface="Times New Roman" pitchFamily="18" charset="0"/>
                <a:ea typeface="+mn-ea"/>
                <a:cs typeface="+mn-cs"/>
              </a:rPr>
              <a:t>Document</a:t>
            </a:r>
            <a:r>
              <a:rPr lang="de-AT" sz="1200" kern="1200" baseline="0" dirty="0" smtClean="0">
                <a:solidFill>
                  <a:schemeClr val="tx1"/>
                </a:solidFill>
                <a:latin typeface="Times New Roman" pitchFamily="18" charset="0"/>
                <a:ea typeface="+mn-ea"/>
                <a:cs typeface="+mn-cs"/>
              </a:rPr>
              <a:t> </a:t>
            </a:r>
            <a:r>
              <a:rPr lang="de-AT" sz="1200" kern="1200" baseline="0" dirty="0" err="1" smtClean="0">
                <a:solidFill>
                  <a:schemeClr val="tx1"/>
                </a:solidFill>
                <a:latin typeface="Times New Roman" pitchFamily="18" charset="0"/>
                <a:ea typeface="+mn-ea"/>
                <a:cs typeface="+mn-cs"/>
              </a:rPr>
              <a:t>analysis</a:t>
            </a:r>
            <a:endParaRPr lang="de-AT" sz="1200" kern="1200" dirty="0" smtClean="0">
              <a:solidFill>
                <a:schemeClr val="tx1"/>
              </a:solidFill>
              <a:latin typeface="Times New Roman" pitchFamily="18" charset="0"/>
              <a:ea typeface="+mn-ea"/>
              <a:cs typeface="+mn-cs"/>
            </a:endParaRPr>
          </a:p>
          <a:p>
            <a:pPr lvl="0"/>
            <a:endParaRPr lang="de-AT" sz="1200" kern="1200" dirty="0" smtClean="0">
              <a:solidFill>
                <a:schemeClr val="tx1"/>
              </a:solidFill>
              <a:latin typeface="Times New Roman" pitchFamily="18" charset="0"/>
              <a:ea typeface="+mn-ea"/>
              <a:cs typeface="+mn-cs"/>
            </a:endParaRPr>
          </a:p>
          <a:p>
            <a:pPr lvl="0"/>
            <a:endParaRPr lang="de-AT" sz="1200" kern="120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In Canada, since 2009, six regional adaptation </a:t>
            </a:r>
            <a:r>
              <a:rPr lang="en-US" sz="1200" kern="1200" dirty="0" err="1" smtClean="0">
                <a:solidFill>
                  <a:schemeClr val="tx1"/>
                </a:solidFill>
                <a:latin typeface="Times New Roman" pitchFamily="18" charset="0"/>
                <a:ea typeface="+mn-ea"/>
                <a:cs typeface="+mn-cs"/>
              </a:rPr>
              <a:t>collaboratives</a:t>
            </a:r>
            <a:r>
              <a:rPr lang="en-US" sz="1200" kern="1200" dirty="0" smtClean="0">
                <a:solidFill>
                  <a:schemeClr val="tx1"/>
                </a:solidFill>
                <a:latin typeface="Times New Roman" pitchFamily="18" charset="0"/>
                <a:ea typeface="+mn-ea"/>
                <a:cs typeface="+mn-cs"/>
              </a:rPr>
              <a:t> (RACs) were initiated through a national level program by Natural Resources Canada. The objective of the RACs is to provide information and advice to decision-makers in order to capacitate them to make policy, operational, and management changes in response to a changing climate.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In the UK, since 1999, regional climate change partnerships (RCCP) have been established mostly by initiative of the former regional governments and with support by UKCIP. Altogether 12 partnerships, covering all nine regions of England as well as Wales, Scotland and Northern Ireland, aim at investigating and advising on the regional and local impacts of climate change and the development of respective responses. </a:t>
            </a:r>
            <a:endParaRPr lang="de-DE" sz="1200" kern="1200" dirty="0" smtClean="0">
              <a:solidFill>
                <a:schemeClr val="tx1"/>
              </a:solidFill>
              <a:latin typeface="Times New Roman" pitchFamily="18" charset="0"/>
              <a:ea typeface="+mn-ea"/>
              <a:cs typeface="+mn-cs"/>
            </a:endParaRPr>
          </a:p>
          <a:p>
            <a:pPr lvl="0"/>
            <a:endParaRPr lang="de-AT"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The Regional Adaptation </a:t>
            </a:r>
            <a:r>
              <a:rPr lang="en-GB" sz="1200" kern="1200" dirty="0" err="1" smtClean="0">
                <a:solidFill>
                  <a:schemeClr val="tx1"/>
                </a:solidFill>
                <a:latin typeface="Times New Roman" pitchFamily="18" charset="0"/>
                <a:ea typeface="+mn-ea"/>
                <a:cs typeface="+mn-cs"/>
              </a:rPr>
              <a:t>Collaboratives</a:t>
            </a:r>
            <a:r>
              <a:rPr lang="en-GB" sz="1200" kern="1200" dirty="0" smtClean="0">
                <a:solidFill>
                  <a:schemeClr val="tx1"/>
                </a:solidFill>
                <a:latin typeface="Times New Roman" pitchFamily="18" charset="0"/>
                <a:ea typeface="+mn-ea"/>
                <a:cs typeface="+mn-cs"/>
              </a:rPr>
              <a:t> in Canada and the Regional Climate Change Partnerships have different origins and resemble different types of partnerships. The </a:t>
            </a:r>
            <a:r>
              <a:rPr lang="en-GB" sz="1200" kern="1200" dirty="0" err="1" smtClean="0">
                <a:solidFill>
                  <a:schemeClr val="tx1"/>
                </a:solidFill>
                <a:latin typeface="Times New Roman" pitchFamily="18" charset="0"/>
                <a:ea typeface="+mn-ea"/>
                <a:cs typeface="+mn-cs"/>
              </a:rPr>
              <a:t>RACs</a:t>
            </a:r>
            <a:r>
              <a:rPr lang="en-GB" sz="1200" kern="1200" dirty="0" smtClean="0">
                <a:solidFill>
                  <a:schemeClr val="tx1"/>
                </a:solidFill>
                <a:latin typeface="Times New Roman" pitchFamily="18" charset="0"/>
                <a:ea typeface="+mn-ea"/>
                <a:cs typeface="+mn-cs"/>
              </a:rPr>
              <a:t> are clearly government initiated partnerships; they emerged from a programme of Natural Resources Canada, i.e. a federal ministry. In the UK, in contrast, the partnerships are autonomous and stakeholder-led </a:t>
            </a:r>
            <a:r>
              <a:rPr lang="en-US" sz="1200" kern="1200" dirty="0" smtClean="0">
                <a:solidFill>
                  <a:schemeClr val="tx1"/>
                </a:solidFill>
                <a:latin typeface="Times New Roman" pitchFamily="18" charset="0"/>
                <a:ea typeface="+mn-ea"/>
                <a:cs typeface="+mn-cs"/>
              </a:rPr>
              <a:t>{Boyd, 2011 #1225, 88}</a:t>
            </a:r>
            <a:r>
              <a:rPr lang="en-GB" sz="1200" kern="1200" dirty="0" smtClean="0">
                <a:solidFill>
                  <a:schemeClr val="tx1"/>
                </a:solidFill>
                <a:latin typeface="Times New Roman" pitchFamily="18" charset="0"/>
                <a:ea typeface="+mn-ea"/>
                <a:cs typeface="+mn-cs"/>
              </a:rPr>
              <a:t>. Since 1999 regional partnerships were set up mostly on the initiative of regional governmental bodies and with the support of UKCIP. </a:t>
            </a:r>
            <a:r>
              <a:rPr lang="en-CA" sz="1200" kern="1200" dirty="0" smtClean="0">
                <a:solidFill>
                  <a:schemeClr val="tx1"/>
                </a:solidFill>
                <a:latin typeface="Times New Roman" pitchFamily="18" charset="0"/>
                <a:ea typeface="+mn-ea"/>
                <a:cs typeface="+mn-cs"/>
              </a:rPr>
              <a:t>The </a:t>
            </a:r>
            <a:r>
              <a:rPr lang="en-CA" sz="1200" kern="1200" dirty="0" err="1" smtClean="0">
                <a:solidFill>
                  <a:schemeClr val="tx1"/>
                </a:solidFill>
                <a:latin typeface="Times New Roman" pitchFamily="18" charset="0"/>
                <a:ea typeface="+mn-ea"/>
                <a:cs typeface="+mn-cs"/>
              </a:rPr>
              <a:t>collaboratives</a:t>
            </a:r>
            <a:r>
              <a:rPr lang="en-CA" sz="1200" kern="1200" dirty="0" smtClean="0">
                <a:solidFill>
                  <a:schemeClr val="tx1"/>
                </a:solidFill>
                <a:latin typeface="Times New Roman" pitchFamily="18" charset="0"/>
                <a:ea typeface="+mn-ea"/>
                <a:cs typeface="+mn-cs"/>
              </a:rPr>
              <a:t> and partnerships are funded by contributions from key partners and through government support. In Canada the Regional Adaptation </a:t>
            </a:r>
            <a:r>
              <a:rPr lang="en-CA" sz="1200" kern="1200" dirty="0" err="1" smtClean="0">
                <a:solidFill>
                  <a:schemeClr val="tx1"/>
                </a:solidFill>
                <a:latin typeface="Times New Roman" pitchFamily="18" charset="0"/>
                <a:ea typeface="+mn-ea"/>
                <a:cs typeface="+mn-cs"/>
              </a:rPr>
              <a:t>Collaboratives</a:t>
            </a:r>
            <a:r>
              <a:rPr lang="en-CA" sz="1200" kern="1200" dirty="0" smtClean="0">
                <a:solidFill>
                  <a:schemeClr val="tx1"/>
                </a:solidFill>
                <a:latin typeface="Times New Roman" pitchFamily="18" charset="0"/>
                <a:ea typeface="+mn-ea"/>
                <a:cs typeface="+mn-cs"/>
              </a:rPr>
              <a:t> Program by NRCAN provides $30M for the six </a:t>
            </a:r>
            <a:r>
              <a:rPr lang="en-CA" sz="1200" kern="1200" dirty="0" err="1" smtClean="0">
                <a:solidFill>
                  <a:schemeClr val="tx1"/>
                </a:solidFill>
                <a:latin typeface="Times New Roman" pitchFamily="18" charset="0"/>
                <a:ea typeface="+mn-ea"/>
                <a:cs typeface="+mn-cs"/>
              </a:rPr>
              <a:t>Collaboratives</a:t>
            </a:r>
            <a:r>
              <a:rPr lang="en-CA" sz="1200" kern="1200" dirty="0" smtClean="0">
                <a:solidFill>
                  <a:schemeClr val="tx1"/>
                </a:solidFill>
                <a:latin typeface="Times New Roman" pitchFamily="18" charset="0"/>
                <a:ea typeface="+mn-ea"/>
                <a:cs typeface="+mn-cs"/>
              </a:rPr>
              <a:t> over three years. The program however requires match funding by the </a:t>
            </a:r>
            <a:r>
              <a:rPr lang="en-CA" sz="1200" kern="1200" dirty="0" err="1" smtClean="0">
                <a:solidFill>
                  <a:schemeClr val="tx1"/>
                </a:solidFill>
                <a:latin typeface="Times New Roman" pitchFamily="18" charset="0"/>
                <a:ea typeface="+mn-ea"/>
                <a:cs typeface="+mn-cs"/>
              </a:rPr>
              <a:t>Collaborative’s</a:t>
            </a:r>
            <a:r>
              <a:rPr lang="en-CA" sz="1200" kern="1200" dirty="0" smtClean="0">
                <a:solidFill>
                  <a:schemeClr val="tx1"/>
                </a:solidFill>
                <a:latin typeface="Times New Roman" pitchFamily="18" charset="0"/>
                <a:ea typeface="+mn-ea"/>
                <a:cs typeface="+mn-cs"/>
              </a:rPr>
              <a:t> partners. This means that about half of the funding in each partnership is provided by NRCAN and half by the respective partners. In the UK, the partnerships were originally </a:t>
            </a:r>
            <a:r>
              <a:rPr lang="en-GB" sz="1200" kern="1200" dirty="0" smtClean="0">
                <a:solidFill>
                  <a:schemeClr val="tx1"/>
                </a:solidFill>
                <a:latin typeface="Times New Roman" pitchFamily="18" charset="0"/>
                <a:ea typeface="+mn-ea"/>
                <a:cs typeface="+mn-cs"/>
              </a:rPr>
              <a:t>self-funded with the regional bodies as the main funding partners but since 2008 </a:t>
            </a:r>
            <a:r>
              <a:rPr lang="en-GB" sz="1200" kern="1200" dirty="0" err="1" smtClean="0">
                <a:solidFill>
                  <a:schemeClr val="tx1"/>
                </a:solidFill>
                <a:latin typeface="Times New Roman" pitchFamily="18" charset="0"/>
                <a:ea typeface="+mn-ea"/>
                <a:cs typeface="+mn-cs"/>
              </a:rPr>
              <a:t>Defra</a:t>
            </a:r>
            <a:r>
              <a:rPr lang="en-GB" sz="1200" kern="1200" dirty="0" smtClean="0">
                <a:solidFill>
                  <a:schemeClr val="tx1"/>
                </a:solidFill>
                <a:latin typeface="Times New Roman" pitchFamily="18" charset="0"/>
                <a:ea typeface="+mn-ea"/>
                <a:cs typeface="+mn-cs"/>
              </a:rPr>
              <a:t> provided additional funding to the English partnerships in the frame of its Adaptation to Climate Change Programme. </a:t>
            </a:r>
            <a:r>
              <a:rPr lang="en-CA" sz="1200" kern="1200" dirty="0" err="1" smtClean="0">
                <a:solidFill>
                  <a:schemeClr val="tx1"/>
                </a:solidFill>
                <a:latin typeface="Times New Roman" pitchFamily="18" charset="0"/>
                <a:ea typeface="+mn-ea"/>
                <a:cs typeface="+mn-cs"/>
              </a:rPr>
              <a:t>Defra</a:t>
            </a:r>
            <a:r>
              <a:rPr lang="en-CA" sz="1200" kern="1200" dirty="0" smtClean="0">
                <a:solidFill>
                  <a:schemeClr val="tx1"/>
                </a:solidFill>
                <a:latin typeface="Times New Roman" pitchFamily="18" charset="0"/>
                <a:ea typeface="+mn-ea"/>
                <a:cs typeface="+mn-cs"/>
              </a:rPr>
              <a:t> renewed its commitment to part-fund the partnerships and from 2011 until 2013 </a:t>
            </a:r>
            <a:r>
              <a:rPr lang="en-CA" sz="1200" kern="1200" dirty="0" err="1" smtClean="0">
                <a:solidFill>
                  <a:schemeClr val="tx1"/>
                </a:solidFill>
                <a:latin typeface="Times New Roman" pitchFamily="18" charset="0"/>
                <a:ea typeface="+mn-ea"/>
                <a:cs typeface="+mn-cs"/>
              </a:rPr>
              <a:t>Defra’s</a:t>
            </a:r>
            <a:r>
              <a:rPr lang="en-CA" sz="1200" kern="1200" dirty="0" smtClean="0">
                <a:solidFill>
                  <a:schemeClr val="tx1"/>
                </a:solidFill>
                <a:latin typeface="Times New Roman" pitchFamily="18" charset="0"/>
                <a:ea typeface="+mn-ea"/>
                <a:cs typeface="+mn-cs"/>
              </a:rPr>
              <a:t> money is provided through the Environment Agency. </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This paper refers to the English regional partnerships. There are also partnerships for </a:t>
            </a:r>
            <a:r>
              <a:rPr lang="en-US" sz="1200" kern="1200" dirty="0" err="1" smtClean="0">
                <a:solidFill>
                  <a:schemeClr val="tx1"/>
                </a:solidFill>
                <a:latin typeface="Times New Roman" pitchFamily="18" charset="0"/>
                <a:ea typeface="+mn-ea"/>
                <a:cs typeface="+mn-cs"/>
              </a:rPr>
              <a:t>Scottland</a:t>
            </a:r>
            <a:r>
              <a:rPr lang="en-US" sz="1200" kern="1200" dirty="0" smtClean="0">
                <a:solidFill>
                  <a:schemeClr val="tx1"/>
                </a:solidFill>
                <a:latin typeface="Times New Roman" pitchFamily="18" charset="0"/>
                <a:ea typeface="+mn-ea"/>
                <a:cs typeface="+mn-cs"/>
              </a:rPr>
              <a:t>, Wales and Northern Ireland that are by the devolved governments and don’t have a direct relationship with </a:t>
            </a:r>
            <a:r>
              <a:rPr lang="en-US" sz="1200" kern="1200" dirty="0" err="1" smtClean="0">
                <a:solidFill>
                  <a:schemeClr val="tx1"/>
                </a:solidFill>
                <a:latin typeface="Times New Roman" pitchFamily="18" charset="0"/>
                <a:ea typeface="+mn-ea"/>
                <a:cs typeface="+mn-cs"/>
              </a:rPr>
              <a:t>Defra</a:t>
            </a:r>
            <a:r>
              <a:rPr lang="en-US" sz="1200" kern="1200" dirty="0" smtClean="0">
                <a:solidFill>
                  <a:schemeClr val="tx1"/>
                </a:solidFill>
                <a:latin typeface="Times New Roman" pitchFamily="18" charset="0"/>
                <a:ea typeface="+mn-ea"/>
                <a:cs typeface="+mn-cs"/>
              </a:rPr>
              <a:t> like the English ones.</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pPr lvl="0"/>
            <a:endParaRPr lang="de-AT" sz="1200" kern="1200" dirty="0" smtClean="0">
              <a:solidFill>
                <a:schemeClr val="tx1"/>
              </a:solidFill>
              <a:latin typeface="Times New Roman" pitchFamily="18" charset="0"/>
              <a:ea typeface="+mn-ea"/>
              <a:cs typeface="+mn-cs"/>
            </a:endParaRPr>
          </a:p>
        </p:txBody>
      </p:sp>
      <p:sp>
        <p:nvSpPr>
          <p:cNvPr id="27652" name="Foliennummernplatzhalter 3"/>
          <p:cNvSpPr txBox="1">
            <a:spLocks noGrp="1"/>
          </p:cNvSpPr>
          <p:nvPr/>
        </p:nvSpPr>
        <p:spPr bwMode="auto">
          <a:xfrm>
            <a:off x="3851275" y="9431338"/>
            <a:ext cx="2946400" cy="495300"/>
          </a:xfrm>
          <a:prstGeom prst="rect">
            <a:avLst/>
          </a:prstGeom>
          <a:noFill/>
          <a:ln w="9525">
            <a:noFill/>
            <a:miter lim="800000"/>
            <a:headEnd/>
            <a:tailEnd/>
          </a:ln>
        </p:spPr>
        <p:txBody>
          <a:bodyPr lIns="95546" tIns="47773" rIns="95546" bIns="47773" anchor="b"/>
          <a:lstStyle/>
          <a:p>
            <a:pPr algn="r" defTabSz="955521"/>
            <a:fld id="{806DFD85-782A-4162-85DA-BAEC6888607F}" type="slidenum">
              <a:rPr lang="de-DE" sz="1300" b="0"/>
              <a:pPr algn="r" defTabSz="955521"/>
              <a:t>6</a:t>
            </a:fld>
            <a:endParaRPr lang="de-DE" sz="1300"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smtClean="0"/>
              <a:t>Da</a:t>
            </a:r>
            <a:r>
              <a:rPr lang="de-AT" baseline="0" dirty="0" smtClean="0"/>
              <a:t> steckt viel drin und ich würde da schrittweise vorgehen: zuerst nur über </a:t>
            </a:r>
            <a:r>
              <a:rPr lang="de-AT" baseline="0" dirty="0" err="1" smtClean="0"/>
              <a:t>actors</a:t>
            </a:r>
            <a:r>
              <a:rPr lang="de-AT" baseline="0" dirty="0" smtClean="0"/>
              <a:t> und deren rollen (</a:t>
            </a:r>
            <a:r>
              <a:rPr lang="de-AT" baseline="0" dirty="0" err="1" smtClean="0"/>
              <a:t>partner</a:t>
            </a:r>
            <a:r>
              <a:rPr lang="de-AT" baseline="0" dirty="0" smtClean="0"/>
              <a:t>, </a:t>
            </a:r>
            <a:r>
              <a:rPr lang="de-AT" baseline="0" dirty="0" err="1" smtClean="0"/>
              <a:t>key</a:t>
            </a:r>
            <a:r>
              <a:rPr lang="de-AT" baseline="0" dirty="0" smtClean="0"/>
              <a:t> </a:t>
            </a:r>
            <a:r>
              <a:rPr lang="de-AT" baseline="0" dirty="0" err="1" smtClean="0"/>
              <a:t>partner</a:t>
            </a:r>
            <a:r>
              <a:rPr lang="de-AT" baseline="0" dirty="0" smtClean="0"/>
              <a:t>, </a:t>
            </a:r>
            <a:r>
              <a:rPr lang="de-AT" baseline="0" dirty="0" err="1" smtClean="0"/>
              <a:t>target</a:t>
            </a:r>
            <a:r>
              <a:rPr lang="de-AT" baseline="0" dirty="0" smtClean="0"/>
              <a:t> </a:t>
            </a:r>
            <a:r>
              <a:rPr lang="de-AT" baseline="0" dirty="0" err="1" smtClean="0"/>
              <a:t>group</a:t>
            </a:r>
            <a:r>
              <a:rPr lang="de-AT" baseline="0" dirty="0" smtClean="0"/>
              <a:t>) – </a:t>
            </a:r>
            <a:r>
              <a:rPr lang="de-AT" baseline="0" dirty="0" err="1" smtClean="0"/>
              <a:t>public</a:t>
            </a:r>
            <a:r>
              <a:rPr lang="de-AT" baseline="0" dirty="0" smtClean="0"/>
              <a:t> </a:t>
            </a:r>
            <a:r>
              <a:rPr lang="de-AT" baseline="0" dirty="0" err="1" smtClean="0"/>
              <a:t>agencies</a:t>
            </a:r>
            <a:r>
              <a:rPr lang="de-AT" baseline="0" dirty="0" smtClean="0"/>
              <a:t> erklären! </a:t>
            </a:r>
          </a:p>
          <a:p>
            <a:r>
              <a:rPr lang="de-AT" baseline="0" dirty="0" smtClean="0"/>
              <a:t>Dann über versch. </a:t>
            </a:r>
            <a:r>
              <a:rPr lang="de-AT" baseline="0" dirty="0" err="1" smtClean="0"/>
              <a:t>Coordination</a:t>
            </a:r>
            <a:r>
              <a:rPr lang="de-AT" baseline="0" dirty="0" smtClean="0"/>
              <a:t> </a:t>
            </a:r>
            <a:r>
              <a:rPr lang="de-AT" baseline="0" dirty="0" err="1" smtClean="0"/>
              <a:t>pathways</a:t>
            </a:r>
            <a:r>
              <a:rPr lang="de-AT" baseline="0" dirty="0" smtClean="0"/>
              <a:t> reden – habe das so animiert dass dieser </a:t>
            </a:r>
            <a:r>
              <a:rPr lang="de-AT" baseline="0" dirty="0" err="1" smtClean="0"/>
              <a:t>aspekt</a:t>
            </a:r>
            <a:r>
              <a:rPr lang="de-AT" baseline="0" dirty="0" smtClean="0"/>
              <a:t> erst später auftaucht. </a:t>
            </a:r>
          </a:p>
          <a:p>
            <a:endParaRPr lang="de-AT" dirty="0" smtClean="0"/>
          </a:p>
          <a:p>
            <a:r>
              <a:rPr lang="de-AT" dirty="0" smtClean="0"/>
              <a:t>Aussage muss rauskommen,</a:t>
            </a:r>
            <a:r>
              <a:rPr lang="de-AT" baseline="0" dirty="0" smtClean="0"/>
              <a:t> dass </a:t>
            </a:r>
            <a:r>
              <a:rPr lang="de-AT" baseline="0" dirty="0" err="1" smtClean="0"/>
              <a:t>vertical</a:t>
            </a:r>
            <a:r>
              <a:rPr lang="de-AT" baseline="0" dirty="0" smtClean="0"/>
              <a:t> and horizontal </a:t>
            </a:r>
            <a:r>
              <a:rPr lang="de-AT" baseline="0" dirty="0" err="1" smtClean="0"/>
              <a:t>coordination</a:t>
            </a:r>
            <a:r>
              <a:rPr lang="de-AT" baseline="0" dirty="0" smtClean="0"/>
              <a:t> stattfindet </a:t>
            </a:r>
            <a:r>
              <a:rPr lang="de-AT" baseline="0" dirty="0" smtClean="0"/>
              <a:t>--- die aussage kam nicht raus, hoffe es ist jetzt besser. Wenn blau bedeutet „</a:t>
            </a:r>
            <a:r>
              <a:rPr lang="de-AT" baseline="0" dirty="0" err="1" smtClean="0"/>
              <a:t>public</a:t>
            </a:r>
            <a:r>
              <a:rPr lang="de-AT" baseline="0" dirty="0" smtClean="0"/>
              <a:t> </a:t>
            </a:r>
            <a:r>
              <a:rPr lang="de-AT" baseline="0" dirty="0" err="1" smtClean="0"/>
              <a:t>domain</a:t>
            </a:r>
            <a:r>
              <a:rPr lang="de-AT" baseline="0" dirty="0" smtClean="0"/>
              <a:t>“ und rosa „private“, dann fallen </a:t>
            </a:r>
            <a:r>
              <a:rPr lang="de-AT" baseline="0" dirty="0" err="1" smtClean="0"/>
              <a:t>public</a:t>
            </a:r>
            <a:r>
              <a:rPr lang="de-AT" baseline="0" dirty="0" smtClean="0"/>
              <a:t> </a:t>
            </a:r>
            <a:r>
              <a:rPr lang="de-AT" baseline="0" dirty="0" err="1" smtClean="0"/>
              <a:t>agencies</a:t>
            </a:r>
            <a:r>
              <a:rPr lang="de-AT" baseline="0" dirty="0" smtClean="0"/>
              <a:t> doch eher in blau, oder?</a:t>
            </a:r>
          </a:p>
          <a:p>
            <a:endParaRPr lang="de-AT" baseline="0" dirty="0" smtClean="0"/>
          </a:p>
          <a:p>
            <a:r>
              <a:rPr lang="de-AT" baseline="0" dirty="0" smtClean="0"/>
              <a:t>und </a:t>
            </a:r>
            <a:r>
              <a:rPr lang="de-AT" baseline="0" dirty="0" smtClean="0"/>
              <a:t>dass in Canada mehr </a:t>
            </a:r>
            <a:r>
              <a:rPr lang="de-AT" baseline="0" dirty="0" err="1" smtClean="0"/>
              <a:t>focus</a:t>
            </a:r>
            <a:r>
              <a:rPr lang="de-AT" baseline="0" dirty="0" smtClean="0"/>
              <a:t> auf </a:t>
            </a:r>
            <a:r>
              <a:rPr lang="de-AT" baseline="0" dirty="0" err="1" smtClean="0"/>
              <a:t>government</a:t>
            </a:r>
            <a:r>
              <a:rPr lang="de-AT" baseline="0" dirty="0" smtClean="0"/>
              <a:t> ist als auf non-</a:t>
            </a:r>
            <a:r>
              <a:rPr lang="de-AT" baseline="0" dirty="0" err="1" smtClean="0"/>
              <a:t>gernmental</a:t>
            </a:r>
            <a:endParaRPr lang="de-AT" baseline="0" dirty="0" smtClean="0"/>
          </a:p>
          <a:p>
            <a:r>
              <a:rPr lang="de-AT" dirty="0" err="1" smtClean="0"/>
              <a:t>Regarding</a:t>
            </a:r>
            <a:r>
              <a:rPr lang="de-AT" dirty="0" smtClean="0"/>
              <a:t> </a:t>
            </a:r>
            <a:r>
              <a:rPr lang="de-AT" dirty="0" err="1" smtClean="0"/>
              <a:t>our</a:t>
            </a:r>
            <a:r>
              <a:rPr lang="de-AT" dirty="0" smtClean="0"/>
              <a:t> </a:t>
            </a:r>
            <a:r>
              <a:rPr lang="de-AT" dirty="0" err="1" smtClean="0"/>
              <a:t>first</a:t>
            </a:r>
            <a:r>
              <a:rPr lang="de-AT" dirty="0" smtClean="0"/>
              <a:t> </a:t>
            </a:r>
            <a:r>
              <a:rPr lang="de-AT" dirty="0" err="1" smtClean="0"/>
              <a:t>question</a:t>
            </a:r>
            <a:r>
              <a:rPr lang="de-AT" dirty="0" smtClean="0"/>
              <a:t>:</a:t>
            </a:r>
            <a:r>
              <a:rPr lang="de-AT" baseline="0" dirty="0" smtClean="0"/>
              <a:t> </a:t>
            </a:r>
            <a:r>
              <a:rPr lang="de-AT" baseline="0" dirty="0" err="1" smtClean="0"/>
              <a:t>Partnerships</a:t>
            </a:r>
            <a:r>
              <a:rPr lang="de-AT" baseline="0" dirty="0" smtClean="0"/>
              <a:t> </a:t>
            </a:r>
            <a:r>
              <a:rPr lang="de-AT" baseline="0" dirty="0" err="1" smtClean="0"/>
              <a:t>as</a:t>
            </a:r>
            <a:r>
              <a:rPr lang="de-AT" baseline="0" dirty="0" smtClean="0"/>
              <a:t> </a:t>
            </a:r>
            <a:r>
              <a:rPr lang="de-AT" baseline="0" dirty="0" err="1" smtClean="0"/>
              <a:t>coordination</a:t>
            </a:r>
            <a:r>
              <a:rPr lang="de-AT" baseline="0" dirty="0" smtClean="0"/>
              <a:t> </a:t>
            </a:r>
            <a:r>
              <a:rPr lang="de-AT" baseline="0" dirty="0" err="1" smtClean="0"/>
              <a:t>mechanisms</a:t>
            </a:r>
            <a:endParaRPr lang="de-AT" baseline="0" dirty="0" smtClean="0"/>
          </a:p>
          <a:p>
            <a:r>
              <a:rPr lang="de-AT" baseline="0" dirty="0" err="1" smtClean="0"/>
              <a:t>We</a:t>
            </a:r>
            <a:r>
              <a:rPr lang="de-AT" baseline="0" dirty="0" smtClean="0"/>
              <a:t> </a:t>
            </a:r>
            <a:r>
              <a:rPr lang="de-AT" baseline="0" dirty="0" err="1" smtClean="0"/>
              <a:t>can</a:t>
            </a:r>
            <a:r>
              <a:rPr lang="de-AT" baseline="0" dirty="0" smtClean="0"/>
              <a:t> </a:t>
            </a:r>
            <a:r>
              <a:rPr lang="de-AT" baseline="0" dirty="0" err="1" smtClean="0"/>
              <a:t>very</a:t>
            </a:r>
            <a:r>
              <a:rPr lang="de-AT" baseline="0" dirty="0" smtClean="0"/>
              <a:t> well </a:t>
            </a:r>
            <a:r>
              <a:rPr lang="de-AT" baseline="0" dirty="0" err="1" smtClean="0"/>
              <a:t>see</a:t>
            </a:r>
            <a:r>
              <a:rPr lang="de-AT" baseline="0" dirty="0" smtClean="0"/>
              <a:t> </a:t>
            </a:r>
            <a:r>
              <a:rPr lang="de-AT" baseline="0" dirty="0" err="1" smtClean="0"/>
              <a:t>that</a:t>
            </a:r>
            <a:r>
              <a:rPr lang="de-AT" baseline="0" dirty="0" smtClean="0"/>
              <a:t> </a:t>
            </a:r>
            <a:r>
              <a:rPr lang="de-AT" baseline="0" dirty="0" err="1" smtClean="0"/>
              <a:t>they</a:t>
            </a:r>
            <a:r>
              <a:rPr lang="de-AT" baseline="0" dirty="0" smtClean="0"/>
              <a:t> </a:t>
            </a:r>
            <a:r>
              <a:rPr lang="de-AT" baseline="0" dirty="0" err="1" smtClean="0"/>
              <a:t>fulfill</a:t>
            </a:r>
            <a:r>
              <a:rPr lang="de-AT" baseline="0" dirty="0" smtClean="0"/>
              <a:t> </a:t>
            </a:r>
            <a:r>
              <a:rPr lang="de-AT" baseline="0" dirty="0" err="1" smtClean="0"/>
              <a:t>this</a:t>
            </a:r>
            <a:r>
              <a:rPr lang="de-AT" baseline="0" dirty="0" smtClean="0"/>
              <a:t> </a:t>
            </a:r>
            <a:r>
              <a:rPr lang="de-AT" baseline="0" dirty="0" err="1" smtClean="0"/>
              <a:t>function</a:t>
            </a:r>
            <a:r>
              <a:rPr lang="de-AT" baseline="0" dirty="0" smtClean="0"/>
              <a:t> in </a:t>
            </a:r>
            <a:r>
              <a:rPr lang="de-AT" baseline="0" dirty="0" err="1" smtClean="0"/>
              <a:t>various</a:t>
            </a:r>
            <a:r>
              <a:rPr lang="de-AT" baseline="0" dirty="0" smtClean="0"/>
              <a:t> </a:t>
            </a:r>
            <a:r>
              <a:rPr lang="de-AT" baseline="0" dirty="0" err="1" smtClean="0"/>
              <a:t>directions</a:t>
            </a:r>
            <a:r>
              <a:rPr lang="de-AT" baseline="0" dirty="0" smtClean="0"/>
              <a:t>:</a:t>
            </a:r>
          </a:p>
          <a:p>
            <a:r>
              <a:rPr lang="de-AT" baseline="0" dirty="0" smtClean="0"/>
              <a:t>- </a:t>
            </a:r>
            <a:r>
              <a:rPr lang="de-AT" baseline="0" dirty="0" err="1" smtClean="0"/>
              <a:t>Role</a:t>
            </a:r>
            <a:r>
              <a:rPr lang="de-AT" baseline="0" dirty="0" smtClean="0"/>
              <a:t> in national </a:t>
            </a:r>
          </a:p>
          <a:p>
            <a:endParaRPr lang="de-AT" baseline="0" dirty="0" smtClean="0"/>
          </a:p>
          <a:p>
            <a:r>
              <a:rPr lang="de-AT" baseline="0" dirty="0" smtClean="0"/>
              <a:t>In </a:t>
            </a:r>
            <a:r>
              <a:rPr lang="de-AT" baseline="0" dirty="0" err="1" smtClean="0"/>
              <a:t>how</a:t>
            </a:r>
            <a:r>
              <a:rPr lang="de-AT" baseline="0" dirty="0" smtClean="0"/>
              <a:t> </a:t>
            </a:r>
            <a:r>
              <a:rPr lang="de-AT" baseline="0" dirty="0" err="1" smtClean="0"/>
              <a:t>far</a:t>
            </a:r>
            <a:r>
              <a:rPr lang="de-AT" baseline="0" dirty="0" smtClean="0"/>
              <a:t> </a:t>
            </a:r>
            <a:r>
              <a:rPr lang="de-AT" baseline="0" dirty="0" err="1" smtClean="0"/>
              <a:t>of</a:t>
            </a:r>
            <a:r>
              <a:rPr lang="de-AT" baseline="0" dirty="0" smtClean="0"/>
              <a:t> </a:t>
            </a:r>
            <a:r>
              <a:rPr lang="de-AT" baseline="0" dirty="0" err="1" smtClean="0"/>
              <a:t>course</a:t>
            </a:r>
            <a:r>
              <a:rPr lang="de-AT" baseline="0" dirty="0" smtClean="0"/>
              <a:t> also </a:t>
            </a:r>
            <a:r>
              <a:rPr lang="de-AT" baseline="0" dirty="0" err="1" smtClean="0"/>
              <a:t>depends</a:t>
            </a:r>
            <a:r>
              <a:rPr lang="de-AT" baseline="0" dirty="0" smtClean="0"/>
              <a:t> on </a:t>
            </a:r>
            <a:r>
              <a:rPr lang="de-AT" baseline="0" dirty="0" err="1" smtClean="0"/>
              <a:t>the</a:t>
            </a:r>
            <a:r>
              <a:rPr lang="de-AT" baseline="0" dirty="0" smtClean="0"/>
              <a:t> </a:t>
            </a:r>
            <a:r>
              <a:rPr lang="de-AT" baseline="0" dirty="0" err="1" smtClean="0"/>
              <a:t>membership</a:t>
            </a:r>
            <a:r>
              <a:rPr lang="de-AT" baseline="0" dirty="0" smtClean="0"/>
              <a:t>, </a:t>
            </a:r>
            <a:r>
              <a:rPr lang="de-AT" baseline="0" dirty="0" err="1" smtClean="0"/>
              <a:t>architecture</a:t>
            </a:r>
            <a:r>
              <a:rPr lang="de-AT" baseline="0" dirty="0" smtClean="0"/>
              <a:t>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partnership</a:t>
            </a:r>
            <a:endParaRPr lang="de-AT" baseline="0" dirty="0" smtClean="0"/>
          </a:p>
          <a:p>
            <a:endParaRPr lang="de-AT" baseline="0" dirty="0" smtClean="0"/>
          </a:p>
          <a:p>
            <a:r>
              <a:rPr lang="en-GB" sz="1200" kern="1200" dirty="0" smtClean="0">
                <a:solidFill>
                  <a:schemeClr val="tx1"/>
                </a:solidFill>
                <a:latin typeface="Times New Roman" pitchFamily="18" charset="0"/>
                <a:ea typeface="+mn-ea"/>
                <a:cs typeface="+mn-cs"/>
              </a:rPr>
              <a:t>The membership of the analyzed partnerships divers concerning the number and the type of partners. The total number of partners in the analyzed partnerships varies between 12 and over 100 active partners</a:t>
            </a:r>
          </a:p>
          <a:p>
            <a:endParaRPr lang="en-GB" sz="1200" kern="1200" baseline="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core partners in the different partnerships include provinces, provincial government departments, local authorities, communities/municipalities, public service providers, academia, public service agencies, NGOs and businesses. </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Canadian </a:t>
            </a:r>
            <a:r>
              <a:rPr lang="en-US" sz="1200" kern="1200" dirty="0" err="1" smtClean="0">
                <a:solidFill>
                  <a:schemeClr val="tx1"/>
                </a:solidFill>
                <a:latin typeface="Times New Roman" pitchFamily="18" charset="0"/>
                <a:ea typeface="+mn-ea"/>
                <a:cs typeface="+mn-cs"/>
              </a:rPr>
              <a:t>Collaboratives</a:t>
            </a:r>
            <a:r>
              <a:rPr lang="en-US" sz="1200" kern="1200" dirty="0" smtClean="0">
                <a:solidFill>
                  <a:schemeClr val="tx1"/>
                </a:solidFill>
                <a:latin typeface="Times New Roman" pitchFamily="18" charset="0"/>
                <a:ea typeface="+mn-ea"/>
                <a:cs typeface="+mn-cs"/>
              </a:rPr>
              <a:t> have a stronger focus on governmental members/</a:t>
            </a:r>
            <a:r>
              <a:rPr lang="en-US" sz="1200" kern="1200" baseline="0" dirty="0" smtClean="0">
                <a:solidFill>
                  <a:schemeClr val="tx1"/>
                </a:solidFill>
                <a:latin typeface="Times New Roman" pitchFamily="18" charset="0"/>
                <a:ea typeface="+mn-ea"/>
                <a:cs typeface="+mn-cs"/>
              </a:rPr>
              <a:t> actors, may vary whether they focus on provincial or municipal or communities; there are others but these are not in the main focus</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UK strives for more involvement of businesses and especially statutory undertakers such as water companies play an important role; rather engage with local authorities (county level) than with communities; </a:t>
            </a:r>
          </a:p>
          <a:p>
            <a:r>
              <a:rPr lang="en-US" sz="1200" kern="1200" baseline="0" dirty="0" smtClean="0">
                <a:solidFill>
                  <a:schemeClr val="tx1"/>
                </a:solidFill>
                <a:latin typeface="Times New Roman" pitchFamily="18" charset="0"/>
                <a:ea typeface="+mn-ea"/>
                <a:cs typeface="+mn-cs"/>
              </a:rPr>
              <a:t>Membership is changing</a:t>
            </a:r>
          </a:p>
          <a:p>
            <a:endParaRPr lang="en-US" sz="1200" kern="1200" baseline="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While the membership of the Canadian </a:t>
            </a:r>
            <a:r>
              <a:rPr lang="en-GB" sz="1200" kern="1200" dirty="0" err="1" smtClean="0">
                <a:solidFill>
                  <a:schemeClr val="tx1"/>
                </a:solidFill>
                <a:latin typeface="Times New Roman" pitchFamily="18" charset="0"/>
                <a:ea typeface="+mn-ea"/>
                <a:cs typeface="+mn-cs"/>
              </a:rPr>
              <a:t>Collaboratives</a:t>
            </a:r>
            <a:r>
              <a:rPr lang="en-GB" sz="1200" kern="1200" dirty="0" smtClean="0">
                <a:solidFill>
                  <a:schemeClr val="tx1"/>
                </a:solidFill>
                <a:latin typeface="Times New Roman" pitchFamily="18" charset="0"/>
                <a:ea typeface="+mn-ea"/>
                <a:cs typeface="+mn-cs"/>
              </a:rPr>
              <a:t> is quite fixed for the three year duration of the program, the English partnerships are more changeable and “open to new partners at any point” </a:t>
            </a:r>
            <a:endParaRPr lang="en-US" sz="1200" kern="1200" baseline="0" dirty="0" smtClean="0">
              <a:solidFill>
                <a:schemeClr val="tx1"/>
              </a:solidFill>
              <a:latin typeface="Times New Roman" pitchFamily="18" charset="0"/>
              <a:ea typeface="+mn-ea"/>
              <a:cs typeface="+mn-cs"/>
            </a:endParaRPr>
          </a:p>
          <a:p>
            <a:endParaRPr lang="de-AT" dirty="0"/>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sz="1200" kern="1200" baseline="0" dirty="0" smtClean="0">
                <a:solidFill>
                  <a:schemeClr val="tx1"/>
                </a:solidFill>
                <a:latin typeface="Times New Roman" pitchFamily="18" charset="0"/>
                <a:ea typeface="+mn-ea"/>
                <a:cs typeface="+mn-cs"/>
              </a:rPr>
              <a:t>Ich finde dass hier nun </a:t>
            </a:r>
            <a:r>
              <a:rPr lang="de-AT" sz="1200" kern="1200" baseline="0" dirty="0" err="1" smtClean="0">
                <a:solidFill>
                  <a:schemeClr val="tx1"/>
                </a:solidFill>
                <a:latin typeface="Times New Roman" pitchFamily="18" charset="0"/>
                <a:ea typeface="+mn-ea"/>
                <a:cs typeface="+mn-cs"/>
              </a:rPr>
              <a:t>details</a:t>
            </a:r>
            <a:r>
              <a:rPr lang="de-AT" sz="1200" kern="1200" baseline="0" dirty="0" smtClean="0">
                <a:solidFill>
                  <a:schemeClr val="tx1"/>
                </a:solidFill>
                <a:latin typeface="Times New Roman" pitchFamily="18" charset="0"/>
                <a:ea typeface="+mn-ea"/>
                <a:cs typeface="+mn-cs"/>
              </a:rPr>
              <a:t> zu den oben eingeführten vier </a:t>
            </a:r>
            <a:r>
              <a:rPr lang="de-AT" sz="1200" kern="1200" baseline="0" dirty="0" err="1" smtClean="0">
                <a:solidFill>
                  <a:schemeClr val="tx1"/>
                </a:solidFill>
                <a:latin typeface="Times New Roman" pitchFamily="18" charset="0"/>
                <a:ea typeface="+mn-ea"/>
                <a:cs typeface="+mn-cs"/>
              </a:rPr>
              <a:t>coordination</a:t>
            </a:r>
            <a:r>
              <a:rPr lang="de-AT" sz="1200" kern="1200" baseline="0" dirty="0" smtClean="0">
                <a:solidFill>
                  <a:schemeClr val="tx1"/>
                </a:solidFill>
                <a:latin typeface="Times New Roman" pitchFamily="18" charset="0"/>
                <a:ea typeface="+mn-ea"/>
                <a:cs typeface="+mn-cs"/>
              </a:rPr>
              <a:t> </a:t>
            </a:r>
            <a:r>
              <a:rPr lang="de-AT" sz="1200" kern="1200" baseline="0" dirty="0" err="1" smtClean="0">
                <a:solidFill>
                  <a:schemeClr val="tx1"/>
                </a:solidFill>
                <a:latin typeface="Times New Roman" pitchFamily="18" charset="0"/>
                <a:ea typeface="+mn-ea"/>
                <a:cs typeface="+mn-cs"/>
              </a:rPr>
              <a:t>pathways</a:t>
            </a:r>
            <a:r>
              <a:rPr lang="de-AT" sz="1200" kern="1200" baseline="0" dirty="0" smtClean="0">
                <a:solidFill>
                  <a:schemeClr val="tx1"/>
                </a:solidFill>
                <a:latin typeface="Times New Roman" pitchFamily="18" charset="0"/>
                <a:ea typeface="+mn-ea"/>
                <a:cs typeface="+mn-cs"/>
              </a:rPr>
              <a:t> folgen sollen, </a:t>
            </a:r>
            <a:r>
              <a:rPr lang="de-AT" sz="1200" kern="1200" baseline="0" dirty="0" err="1" smtClean="0">
                <a:solidFill>
                  <a:schemeClr val="tx1"/>
                </a:solidFill>
                <a:latin typeface="Times New Roman" pitchFamily="18" charset="0"/>
                <a:ea typeface="+mn-ea"/>
                <a:cs typeface="+mn-cs"/>
              </a:rPr>
              <a:t>dh</a:t>
            </a:r>
            <a:r>
              <a:rPr lang="de-AT" sz="1200" kern="1200" baseline="0" dirty="0" smtClean="0">
                <a:solidFill>
                  <a:schemeClr val="tx1"/>
                </a:solidFill>
                <a:latin typeface="Times New Roman" pitchFamily="18" charset="0"/>
                <a:ea typeface="+mn-ea"/>
                <a:cs typeface="+mn-cs"/>
              </a:rPr>
              <a:t>. Was wird konkret koordiniert (statt von </a:t>
            </a:r>
            <a:r>
              <a:rPr lang="de-AT" sz="1200" kern="1200" baseline="0" dirty="0" err="1" smtClean="0">
                <a:solidFill>
                  <a:schemeClr val="tx1"/>
                </a:solidFill>
                <a:latin typeface="Times New Roman" pitchFamily="18" charset="0"/>
                <a:ea typeface="+mn-ea"/>
                <a:cs typeface="+mn-cs"/>
              </a:rPr>
              <a:t>coordination</a:t>
            </a:r>
            <a:r>
              <a:rPr lang="de-AT" sz="1200" kern="1200" baseline="0" dirty="0" smtClean="0">
                <a:solidFill>
                  <a:schemeClr val="tx1"/>
                </a:solidFill>
                <a:latin typeface="Times New Roman" pitchFamily="18" charset="0"/>
                <a:ea typeface="+mn-ea"/>
                <a:cs typeface="+mn-cs"/>
              </a:rPr>
              <a:t> </a:t>
            </a:r>
            <a:r>
              <a:rPr lang="de-AT" sz="1200" kern="1200" baseline="0" dirty="0" err="1" smtClean="0">
                <a:solidFill>
                  <a:schemeClr val="tx1"/>
                </a:solidFill>
                <a:latin typeface="Times New Roman" pitchFamily="18" charset="0"/>
                <a:ea typeface="+mn-ea"/>
                <a:cs typeface="+mn-cs"/>
              </a:rPr>
              <a:t>objects</a:t>
            </a:r>
            <a:r>
              <a:rPr lang="de-AT" sz="1200" kern="1200" baseline="0" dirty="0" smtClean="0">
                <a:solidFill>
                  <a:schemeClr val="tx1"/>
                </a:solidFill>
                <a:latin typeface="Times New Roman" pitchFamily="18" charset="0"/>
                <a:ea typeface="+mn-ea"/>
                <a:cs typeface="+mn-cs"/>
              </a:rPr>
              <a:t> würde ich von „</a:t>
            </a:r>
            <a:r>
              <a:rPr lang="de-AT" sz="1200" kern="1200" baseline="0" dirty="0" err="1" smtClean="0">
                <a:solidFill>
                  <a:schemeClr val="tx1"/>
                </a:solidFill>
                <a:latin typeface="Times New Roman" pitchFamily="18" charset="0"/>
                <a:ea typeface="+mn-ea"/>
                <a:cs typeface="+mn-cs"/>
              </a:rPr>
              <a:t>coordination</a:t>
            </a:r>
            <a:r>
              <a:rPr lang="de-AT" sz="1200" kern="1200" baseline="0" dirty="0" smtClean="0">
                <a:solidFill>
                  <a:schemeClr val="tx1"/>
                </a:solidFill>
                <a:latin typeface="Times New Roman" pitchFamily="18" charset="0"/>
                <a:ea typeface="+mn-ea"/>
                <a:cs typeface="+mn-cs"/>
              </a:rPr>
              <a:t> </a:t>
            </a:r>
            <a:r>
              <a:rPr lang="de-AT" sz="1200" kern="1200" baseline="0" dirty="0" err="1" smtClean="0">
                <a:solidFill>
                  <a:schemeClr val="tx1"/>
                </a:solidFill>
                <a:latin typeface="Times New Roman" pitchFamily="18" charset="0"/>
                <a:ea typeface="+mn-ea"/>
                <a:cs typeface="+mn-cs"/>
              </a:rPr>
              <a:t>substance</a:t>
            </a:r>
            <a:r>
              <a:rPr lang="de-AT" sz="1200" kern="1200" baseline="0" dirty="0" smtClean="0">
                <a:solidFill>
                  <a:schemeClr val="tx1"/>
                </a:solidFill>
                <a:latin typeface="Times New Roman" pitchFamily="18" charset="0"/>
                <a:ea typeface="+mn-ea"/>
                <a:cs typeface="+mn-cs"/>
              </a:rPr>
              <a:t>“ reden). Ich würde das ausbauen (eventuell auf 2-4 </a:t>
            </a:r>
            <a:r>
              <a:rPr lang="de-AT" sz="1200" kern="1200" baseline="0" dirty="0" err="1" smtClean="0">
                <a:solidFill>
                  <a:schemeClr val="tx1"/>
                </a:solidFill>
                <a:latin typeface="Times New Roman" pitchFamily="18" charset="0"/>
                <a:ea typeface="+mn-ea"/>
                <a:cs typeface="+mn-cs"/>
              </a:rPr>
              <a:t>folien</a:t>
            </a:r>
            <a:r>
              <a:rPr lang="de-AT" sz="1200" kern="1200" baseline="0" dirty="0" smtClean="0">
                <a:solidFill>
                  <a:schemeClr val="tx1"/>
                </a:solidFill>
                <a:latin typeface="Times New Roman" pitchFamily="18" charset="0"/>
                <a:ea typeface="+mn-ea"/>
                <a:cs typeface="+mn-cs"/>
              </a:rPr>
              <a:t>) und jene zu „</a:t>
            </a:r>
            <a:r>
              <a:rPr lang="de-AT" sz="1200" kern="1200" baseline="0" dirty="0" err="1" smtClean="0">
                <a:solidFill>
                  <a:schemeClr val="tx1"/>
                </a:solidFill>
                <a:latin typeface="Times New Roman" pitchFamily="18" charset="0"/>
                <a:ea typeface="+mn-ea"/>
                <a:cs typeface="+mn-cs"/>
              </a:rPr>
              <a:t>objects</a:t>
            </a:r>
            <a:r>
              <a:rPr lang="de-AT" sz="1200" kern="1200" baseline="0" dirty="0" smtClean="0">
                <a:solidFill>
                  <a:schemeClr val="tx1"/>
                </a:solidFill>
                <a:latin typeface="Times New Roman" pitchFamily="18" charset="0"/>
                <a:ea typeface="+mn-ea"/>
                <a:cs typeface="+mn-cs"/>
              </a:rPr>
              <a:t> </a:t>
            </a:r>
            <a:r>
              <a:rPr lang="de-AT" sz="1200" kern="1200" baseline="0" dirty="0" err="1" smtClean="0">
                <a:solidFill>
                  <a:schemeClr val="tx1"/>
                </a:solidFill>
                <a:latin typeface="Times New Roman" pitchFamily="18" charset="0"/>
                <a:ea typeface="+mn-ea"/>
                <a:cs typeface="+mn-cs"/>
              </a:rPr>
              <a:t>of</a:t>
            </a:r>
            <a:r>
              <a:rPr lang="de-AT" sz="1200" kern="1200" baseline="0" dirty="0" smtClean="0">
                <a:solidFill>
                  <a:schemeClr val="tx1"/>
                </a:solidFill>
                <a:latin typeface="Times New Roman" pitchFamily="18" charset="0"/>
                <a:ea typeface="+mn-ea"/>
                <a:cs typeface="+mn-cs"/>
              </a:rPr>
              <a:t> </a:t>
            </a:r>
            <a:r>
              <a:rPr lang="de-AT" sz="1200" kern="1200" baseline="0" dirty="0" err="1" smtClean="0">
                <a:solidFill>
                  <a:schemeClr val="tx1"/>
                </a:solidFill>
                <a:latin typeface="Times New Roman" pitchFamily="18" charset="0"/>
                <a:ea typeface="+mn-ea"/>
                <a:cs typeface="+mn-cs"/>
              </a:rPr>
              <a:t>coordination</a:t>
            </a:r>
            <a:r>
              <a:rPr lang="de-AT" sz="1200" kern="1200" baseline="0" dirty="0" smtClean="0">
                <a:solidFill>
                  <a:schemeClr val="tx1"/>
                </a:solidFill>
                <a:latin typeface="Times New Roman" pitchFamily="18" charset="0"/>
                <a:ea typeface="+mn-ea"/>
                <a:cs typeface="+mn-cs"/>
              </a:rPr>
              <a:t>“ damit ersetzen. Die klingen für mich im </a:t>
            </a:r>
            <a:r>
              <a:rPr lang="de-AT" sz="1200" kern="1200" baseline="0" dirty="0" err="1" smtClean="0">
                <a:solidFill>
                  <a:schemeClr val="tx1"/>
                </a:solidFill>
                <a:latin typeface="Times New Roman" pitchFamily="18" charset="0"/>
                <a:ea typeface="+mn-ea"/>
                <a:cs typeface="+mn-cs"/>
              </a:rPr>
              <a:t>moment</a:t>
            </a:r>
            <a:r>
              <a:rPr lang="de-AT" sz="1200" kern="1200" baseline="0" dirty="0" smtClean="0">
                <a:solidFill>
                  <a:schemeClr val="tx1"/>
                </a:solidFill>
                <a:latin typeface="Times New Roman" pitchFamily="18" charset="0"/>
                <a:ea typeface="+mn-ea"/>
                <a:cs typeface="+mn-cs"/>
              </a:rPr>
              <a:t> komisch… Wenn man es so aufbaut bekommt man natürlich </a:t>
            </a:r>
            <a:r>
              <a:rPr lang="de-AT" sz="1200" kern="1200" baseline="0" dirty="0" err="1" smtClean="0">
                <a:solidFill>
                  <a:schemeClr val="tx1"/>
                </a:solidFill>
                <a:latin typeface="Times New Roman" pitchFamily="18" charset="0"/>
                <a:ea typeface="+mn-ea"/>
                <a:cs typeface="+mn-cs"/>
              </a:rPr>
              <a:t>redundanzen</a:t>
            </a:r>
            <a:r>
              <a:rPr lang="de-AT" sz="1200" kern="1200" baseline="0" dirty="0" smtClean="0">
                <a:solidFill>
                  <a:schemeClr val="tx1"/>
                </a:solidFill>
                <a:latin typeface="Times New Roman" pitchFamily="18" charset="0"/>
                <a:ea typeface="+mn-ea"/>
                <a:cs typeface="+mn-cs"/>
              </a:rPr>
              <a:t>, aber zumindest wird so klarer was genau in welchem </a:t>
            </a:r>
            <a:r>
              <a:rPr lang="de-AT" sz="1200" kern="1200" baseline="0" dirty="0" err="1" smtClean="0">
                <a:solidFill>
                  <a:schemeClr val="tx1"/>
                </a:solidFill>
                <a:latin typeface="Times New Roman" pitchFamily="18" charset="0"/>
                <a:ea typeface="+mn-ea"/>
                <a:cs typeface="+mn-cs"/>
              </a:rPr>
              <a:t>coordination</a:t>
            </a:r>
            <a:r>
              <a:rPr lang="de-AT" sz="1200" kern="1200" baseline="0" dirty="0" smtClean="0">
                <a:solidFill>
                  <a:schemeClr val="tx1"/>
                </a:solidFill>
                <a:latin typeface="Times New Roman" pitchFamily="18" charset="0"/>
                <a:ea typeface="+mn-ea"/>
                <a:cs typeface="+mn-cs"/>
              </a:rPr>
              <a:t> </a:t>
            </a:r>
            <a:r>
              <a:rPr lang="de-AT" sz="1200" kern="1200" baseline="0" dirty="0" err="1" smtClean="0">
                <a:solidFill>
                  <a:schemeClr val="tx1"/>
                </a:solidFill>
                <a:latin typeface="Times New Roman" pitchFamily="18" charset="0"/>
                <a:ea typeface="+mn-ea"/>
                <a:cs typeface="+mn-cs"/>
              </a:rPr>
              <a:t>pathway</a:t>
            </a:r>
            <a:r>
              <a:rPr lang="de-AT" sz="1200" kern="1200" baseline="0" dirty="0" smtClean="0">
                <a:solidFill>
                  <a:schemeClr val="tx1"/>
                </a:solidFill>
                <a:latin typeface="Times New Roman" pitchFamily="18" charset="0"/>
                <a:ea typeface="+mn-ea"/>
                <a:cs typeface="+mn-cs"/>
              </a:rPr>
              <a:t> geschieht. In deiner </a:t>
            </a:r>
            <a:r>
              <a:rPr lang="de-AT" sz="1200" kern="1200" baseline="0" dirty="0" err="1" smtClean="0">
                <a:solidFill>
                  <a:schemeClr val="tx1"/>
                </a:solidFill>
                <a:latin typeface="Times New Roman" pitchFamily="18" charset="0"/>
                <a:ea typeface="+mn-ea"/>
                <a:cs typeface="+mn-cs"/>
              </a:rPr>
              <a:t>darstellung</a:t>
            </a:r>
            <a:r>
              <a:rPr lang="de-AT" sz="1200" kern="1200" baseline="0" dirty="0" smtClean="0">
                <a:solidFill>
                  <a:schemeClr val="tx1"/>
                </a:solidFill>
                <a:latin typeface="Times New Roman" pitchFamily="18" charset="0"/>
                <a:ea typeface="+mn-ea"/>
                <a:cs typeface="+mn-cs"/>
              </a:rPr>
              <a:t> mit </a:t>
            </a:r>
            <a:r>
              <a:rPr lang="de-AT" sz="1200" kern="1200" baseline="0" dirty="0" err="1" smtClean="0">
                <a:solidFill>
                  <a:schemeClr val="tx1"/>
                </a:solidFill>
                <a:latin typeface="Times New Roman" pitchFamily="18" charset="0"/>
                <a:ea typeface="+mn-ea"/>
                <a:cs typeface="+mn-cs"/>
              </a:rPr>
              <a:t>objects</a:t>
            </a:r>
            <a:r>
              <a:rPr lang="de-AT" sz="1200" kern="1200" baseline="0" dirty="0" smtClean="0">
                <a:solidFill>
                  <a:schemeClr val="tx1"/>
                </a:solidFill>
                <a:latin typeface="Times New Roman" pitchFamily="18" charset="0"/>
                <a:ea typeface="+mn-ea"/>
                <a:cs typeface="+mn-cs"/>
              </a:rPr>
              <a:t> </a:t>
            </a:r>
            <a:r>
              <a:rPr lang="de-AT" sz="1200" kern="1200" baseline="0" dirty="0" err="1" smtClean="0">
                <a:solidFill>
                  <a:schemeClr val="tx1"/>
                </a:solidFill>
                <a:latin typeface="Times New Roman" pitchFamily="18" charset="0"/>
                <a:ea typeface="+mn-ea"/>
                <a:cs typeface="+mn-cs"/>
              </a:rPr>
              <a:t>of</a:t>
            </a:r>
            <a:r>
              <a:rPr lang="de-AT" sz="1200" kern="1200" baseline="0" dirty="0" smtClean="0">
                <a:solidFill>
                  <a:schemeClr val="tx1"/>
                </a:solidFill>
                <a:latin typeface="Times New Roman" pitchFamily="18" charset="0"/>
                <a:ea typeface="+mn-ea"/>
                <a:cs typeface="+mn-cs"/>
              </a:rPr>
              <a:t> </a:t>
            </a:r>
            <a:r>
              <a:rPr lang="de-AT" sz="1200" kern="1200" baseline="0" dirty="0" err="1" smtClean="0">
                <a:solidFill>
                  <a:schemeClr val="tx1"/>
                </a:solidFill>
                <a:latin typeface="Times New Roman" pitchFamily="18" charset="0"/>
                <a:ea typeface="+mn-ea"/>
                <a:cs typeface="+mn-cs"/>
              </a:rPr>
              <a:t>coordination</a:t>
            </a:r>
            <a:r>
              <a:rPr lang="de-AT" sz="1200" kern="1200" baseline="0" dirty="0" smtClean="0">
                <a:solidFill>
                  <a:schemeClr val="tx1"/>
                </a:solidFill>
                <a:latin typeface="Times New Roman" pitchFamily="18" charset="0"/>
                <a:ea typeface="+mn-ea"/>
                <a:cs typeface="+mn-cs"/>
              </a:rPr>
              <a:t> wird genau das nicht klar.</a:t>
            </a:r>
          </a:p>
          <a:p>
            <a:endParaRPr lang="en-GB" sz="1200" kern="1200" baseline="0" dirty="0" smtClean="0">
              <a:solidFill>
                <a:schemeClr val="tx1"/>
              </a:solidFill>
              <a:latin typeface="Times New Roman" pitchFamily="18" charset="0"/>
              <a:ea typeface="+mn-ea"/>
              <a:cs typeface="+mn-cs"/>
            </a:endParaRPr>
          </a:p>
          <a:p>
            <a:r>
              <a:rPr lang="en-GB" sz="1200" kern="1200" baseline="0" dirty="0" err="1" smtClean="0">
                <a:solidFill>
                  <a:schemeClr val="tx1"/>
                </a:solidFill>
                <a:latin typeface="Times New Roman" pitchFamily="18" charset="0"/>
                <a:ea typeface="+mn-ea"/>
                <a:cs typeface="+mn-cs"/>
              </a:rPr>
              <a:t>Kommt</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wahrscheinlich</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raus</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oder</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es</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wird</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aufgefettet</a:t>
            </a:r>
            <a:r>
              <a:rPr lang="en-GB" sz="1200" kern="1200" baseline="0" dirty="0" smtClean="0">
                <a:solidFill>
                  <a:schemeClr val="tx1"/>
                </a:solidFill>
                <a:latin typeface="Times New Roman" pitchFamily="18" charset="0"/>
                <a:ea typeface="+mn-ea"/>
                <a:cs typeface="+mn-cs"/>
              </a:rPr>
              <a:t> -&gt; so </a:t>
            </a:r>
            <a:r>
              <a:rPr lang="en-GB" sz="1200" kern="1200" baseline="0" dirty="0" err="1" smtClean="0">
                <a:solidFill>
                  <a:schemeClr val="tx1"/>
                </a:solidFill>
                <a:latin typeface="Times New Roman" pitchFamily="18" charset="0"/>
                <a:ea typeface="+mn-ea"/>
                <a:cs typeface="+mn-cs"/>
              </a:rPr>
              <a:t>ist</a:t>
            </a:r>
            <a:r>
              <a:rPr lang="en-GB" sz="1200" kern="1200" baseline="0" dirty="0" smtClean="0">
                <a:solidFill>
                  <a:schemeClr val="tx1"/>
                </a:solidFill>
                <a:latin typeface="Times New Roman" pitchFamily="18" charset="0"/>
                <a:ea typeface="+mn-ea"/>
                <a:cs typeface="+mn-cs"/>
              </a:rPr>
              <a:t> die </a:t>
            </a:r>
            <a:r>
              <a:rPr lang="en-GB" sz="1200" kern="1200" baseline="0" dirty="0" err="1" smtClean="0">
                <a:solidFill>
                  <a:schemeClr val="tx1"/>
                </a:solidFill>
                <a:latin typeface="Times New Roman" pitchFamily="18" charset="0"/>
                <a:ea typeface="+mn-ea"/>
                <a:cs typeface="+mn-cs"/>
              </a:rPr>
              <a:t>Struktur</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im</a:t>
            </a:r>
            <a:r>
              <a:rPr lang="en-GB" sz="1200" kern="1200" baseline="0" dirty="0" smtClean="0">
                <a:solidFill>
                  <a:schemeClr val="tx1"/>
                </a:solidFill>
                <a:latin typeface="Times New Roman" pitchFamily="18" charset="0"/>
                <a:ea typeface="+mn-ea"/>
                <a:cs typeface="+mn-cs"/>
              </a:rPr>
              <a:t> Paper, man </a:t>
            </a:r>
            <a:r>
              <a:rPr lang="en-GB" sz="1200" kern="1200" baseline="0" dirty="0" err="1" smtClean="0">
                <a:solidFill>
                  <a:schemeClr val="tx1"/>
                </a:solidFill>
                <a:latin typeface="Times New Roman" pitchFamily="18" charset="0"/>
                <a:ea typeface="+mn-ea"/>
                <a:cs typeface="+mn-cs"/>
              </a:rPr>
              <a:t>könnte</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es</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aber</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auch</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einfach</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bei</a:t>
            </a:r>
            <a:r>
              <a:rPr lang="en-GB" sz="1200" kern="1200" baseline="0" dirty="0" smtClean="0">
                <a:solidFill>
                  <a:schemeClr val="tx1"/>
                </a:solidFill>
                <a:latin typeface="Times New Roman" pitchFamily="18" charset="0"/>
                <a:ea typeface="+mn-ea"/>
                <a:cs typeface="+mn-cs"/>
              </a:rPr>
              <a:t> der </a:t>
            </a:r>
            <a:r>
              <a:rPr lang="en-GB" sz="1200" kern="1200" baseline="0" dirty="0" err="1" smtClean="0">
                <a:solidFill>
                  <a:schemeClr val="tx1"/>
                </a:solidFill>
                <a:latin typeface="Times New Roman" pitchFamily="18" charset="0"/>
                <a:ea typeface="+mn-ea"/>
                <a:cs typeface="+mn-cs"/>
              </a:rPr>
              <a:t>Folie</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davo</a:t>
            </a:r>
            <a:r>
              <a:rPr lang="en-GB" sz="1200" kern="1200" baseline="0" dirty="0" smtClean="0">
                <a:solidFill>
                  <a:schemeClr val="tx1"/>
                </a:solidFill>
                <a:latin typeface="Times New Roman" pitchFamily="18" charset="0"/>
                <a:ea typeface="+mn-ea"/>
                <a:cs typeface="+mn-cs"/>
              </a:rPr>
              <a:t> </a:t>
            </a:r>
            <a:r>
              <a:rPr lang="en-GB" sz="1200" kern="1200" baseline="0" dirty="0" err="1" smtClean="0">
                <a:solidFill>
                  <a:schemeClr val="tx1"/>
                </a:solidFill>
                <a:latin typeface="Times New Roman" pitchFamily="18" charset="0"/>
                <a:ea typeface="+mn-ea"/>
                <a:cs typeface="+mn-cs"/>
              </a:rPr>
              <a:t>erläutern</a:t>
            </a:r>
            <a:endParaRPr lang="en-GB" sz="1200" kern="1200" baseline="0" dirty="0" smtClean="0">
              <a:solidFill>
                <a:schemeClr val="tx1"/>
              </a:solidFill>
              <a:latin typeface="Times New Roman" pitchFamily="18" charset="0"/>
              <a:ea typeface="+mn-ea"/>
              <a:cs typeface="+mn-cs"/>
            </a:endParaRPr>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sz="1200" kern="1200" dirty="0" smtClean="0">
                <a:solidFill>
                  <a:schemeClr val="tx1"/>
                </a:solidFill>
                <a:latin typeface="Times New Roman" pitchFamily="18" charset="0"/>
                <a:ea typeface="+mn-ea"/>
                <a:cs typeface="+mn-cs"/>
              </a:rPr>
              <a:t>Aus der </a:t>
            </a:r>
            <a:r>
              <a:rPr lang="de-AT" sz="1200" kern="1200" dirty="0" err="1" smtClean="0">
                <a:solidFill>
                  <a:schemeClr val="tx1"/>
                </a:solidFill>
                <a:latin typeface="Times New Roman" pitchFamily="18" charset="0"/>
                <a:ea typeface="+mn-ea"/>
                <a:cs typeface="+mn-cs"/>
              </a:rPr>
              <a:t>darstellung</a:t>
            </a:r>
            <a:r>
              <a:rPr lang="de-AT" sz="1200" kern="1200" dirty="0" smtClean="0">
                <a:solidFill>
                  <a:schemeClr val="tx1"/>
                </a:solidFill>
                <a:latin typeface="Times New Roman" pitchFamily="18" charset="0"/>
                <a:ea typeface="+mn-ea"/>
                <a:cs typeface="+mn-cs"/>
              </a:rPr>
              <a:t> geht nicht hervor dass es da um </a:t>
            </a:r>
            <a:r>
              <a:rPr lang="de-AT" sz="1200" kern="1200" dirty="0" err="1" smtClean="0">
                <a:solidFill>
                  <a:schemeClr val="tx1"/>
                </a:solidFill>
                <a:latin typeface="Times New Roman" pitchFamily="18" charset="0"/>
                <a:ea typeface="+mn-ea"/>
                <a:cs typeface="+mn-cs"/>
              </a:rPr>
              <a:t>coordination</a:t>
            </a:r>
            <a:r>
              <a:rPr lang="de-AT" sz="1200" kern="1200" dirty="0" smtClean="0">
                <a:solidFill>
                  <a:schemeClr val="tx1"/>
                </a:solidFill>
                <a:latin typeface="Times New Roman" pitchFamily="18" charset="0"/>
                <a:ea typeface="+mn-ea"/>
                <a:cs typeface="+mn-cs"/>
              </a:rPr>
              <a:t> geht. Du zeigst auf welcher </a:t>
            </a:r>
            <a:r>
              <a:rPr lang="de-AT" sz="1200" kern="1200" dirty="0" err="1" smtClean="0">
                <a:solidFill>
                  <a:schemeClr val="tx1"/>
                </a:solidFill>
                <a:latin typeface="Times New Roman" pitchFamily="18" charset="0"/>
                <a:ea typeface="+mn-ea"/>
                <a:cs typeface="+mn-cs"/>
              </a:rPr>
              <a:t>level</a:t>
            </a:r>
            <a:r>
              <a:rPr lang="de-AT" sz="1200" kern="1200" dirty="0" smtClean="0">
                <a:solidFill>
                  <a:schemeClr val="tx1"/>
                </a:solidFill>
                <a:latin typeface="Times New Roman" pitchFamily="18" charset="0"/>
                <a:ea typeface="+mn-ea"/>
                <a:cs typeface="+mn-cs"/>
              </a:rPr>
              <a:t> was</a:t>
            </a:r>
            <a:r>
              <a:rPr lang="de-AT" sz="1200" kern="1200" baseline="0" dirty="0" smtClean="0">
                <a:solidFill>
                  <a:schemeClr val="tx1"/>
                </a:solidFill>
                <a:latin typeface="Times New Roman" pitchFamily="18" charset="0"/>
                <a:ea typeface="+mn-ea"/>
                <a:cs typeface="+mn-cs"/>
              </a:rPr>
              <a:t> tut, aber nicht dass koordiniert wird (weil abgeschlossene boxen) … würde ich LÖSCHEN!</a:t>
            </a:r>
            <a:endParaRPr lang="de-AT" sz="1200" kern="1200" dirty="0" smtClean="0">
              <a:solidFill>
                <a:schemeClr val="tx1"/>
              </a:solidFill>
              <a:latin typeface="Times New Roman" pitchFamily="18" charset="0"/>
              <a:ea typeface="+mn-ea"/>
              <a:cs typeface="+mn-cs"/>
            </a:endParaRPr>
          </a:p>
          <a:p>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Object </a:t>
            </a:r>
            <a:r>
              <a:rPr lang="en-GB" sz="1200" kern="1200" dirty="0" smtClean="0">
                <a:solidFill>
                  <a:schemeClr val="tx1"/>
                </a:solidFill>
                <a:latin typeface="Times New Roman" pitchFamily="18" charset="0"/>
                <a:ea typeface="+mn-ea"/>
                <a:cs typeface="+mn-cs"/>
              </a:rPr>
              <a:t>of coordination</a:t>
            </a:r>
            <a:r>
              <a:rPr lang="en-GB" sz="1200" kern="1200" baseline="0" dirty="0" smtClean="0">
                <a:solidFill>
                  <a:schemeClr val="tx1"/>
                </a:solidFill>
                <a:latin typeface="Times New Roman" pitchFamily="18" charset="0"/>
                <a:ea typeface="+mn-ea"/>
                <a:cs typeface="+mn-cs"/>
              </a:rPr>
              <a:t> – Policies</a:t>
            </a:r>
          </a:p>
          <a:p>
            <a:endParaRPr lang="en-GB" sz="1200" kern="1200" baseline="0" dirty="0" smtClean="0">
              <a:solidFill>
                <a:schemeClr val="tx1"/>
              </a:solidFill>
              <a:latin typeface="Times New Roman" pitchFamily="18" charset="0"/>
              <a:ea typeface="+mn-ea"/>
              <a:cs typeface="+mn-cs"/>
            </a:endParaRPr>
          </a:p>
          <a:p>
            <a:r>
              <a:rPr lang="en-GB" sz="1200" kern="1200" baseline="0" dirty="0" err="1" smtClean="0">
                <a:solidFill>
                  <a:schemeClr val="tx1"/>
                </a:solidFill>
                <a:latin typeface="Times New Roman" pitchFamily="18" charset="0"/>
                <a:ea typeface="+mn-ea"/>
                <a:cs typeface="+mn-cs"/>
              </a:rPr>
              <a:t>Unterschiede</a:t>
            </a:r>
            <a:r>
              <a:rPr lang="en-GB" sz="1200" kern="1200" baseline="0" dirty="0" smtClean="0">
                <a:solidFill>
                  <a:schemeClr val="tx1"/>
                </a:solidFill>
                <a:latin typeface="Times New Roman" pitchFamily="18" charset="0"/>
                <a:ea typeface="+mn-ea"/>
                <a:cs typeface="+mn-cs"/>
              </a:rPr>
              <a:t>?</a:t>
            </a:r>
            <a:endParaRPr lang="en-GB" sz="1200" kern="1200" dirty="0" smtClean="0">
              <a:solidFill>
                <a:schemeClr val="tx1"/>
              </a:solidFill>
              <a:latin typeface="Times New Roman" pitchFamily="18" charset="0"/>
              <a:ea typeface="+mn-ea"/>
              <a:cs typeface="+mn-cs"/>
            </a:endParaRPr>
          </a:p>
          <a:p>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The building of adaptive capacity among local and regional, public and private actors ultimately serves to capacitate them to alter and adjust decisions within their respective responsibilities. Most obviously the numerous decision-support tools developed within the frame of the partnerships and </a:t>
            </a:r>
            <a:r>
              <a:rPr lang="en-GB" sz="1200" kern="1200" dirty="0" err="1" smtClean="0">
                <a:solidFill>
                  <a:schemeClr val="tx1"/>
                </a:solidFill>
                <a:latin typeface="Times New Roman" pitchFamily="18" charset="0"/>
                <a:ea typeface="+mn-ea"/>
                <a:cs typeface="+mn-cs"/>
              </a:rPr>
              <a:t>collaboratives</a:t>
            </a:r>
            <a:r>
              <a:rPr lang="en-GB" sz="1200" kern="1200" dirty="0" smtClean="0">
                <a:solidFill>
                  <a:schemeClr val="tx1"/>
                </a:solidFill>
                <a:latin typeface="Times New Roman" pitchFamily="18" charset="0"/>
                <a:ea typeface="+mn-ea"/>
                <a:cs typeface="+mn-cs"/>
              </a:rPr>
              <a:t> are targeted at informing decision-making </a:t>
            </a:r>
            <a:r>
              <a:rPr lang="en-US" sz="1200" kern="1200" dirty="0" smtClean="0">
                <a:solidFill>
                  <a:schemeClr val="tx1"/>
                </a:solidFill>
                <a:latin typeface="Times New Roman" pitchFamily="18" charset="0"/>
                <a:ea typeface="+mn-ea"/>
                <a:cs typeface="+mn-cs"/>
              </a:rPr>
              <a:t> </a:t>
            </a:r>
            <a:r>
              <a:rPr lang="en-GB" sz="1200" kern="1200" dirty="0" smtClean="0">
                <a:solidFill>
                  <a:schemeClr val="tx1"/>
                </a:solidFill>
                <a:latin typeface="Times New Roman" pitchFamily="18" charset="0"/>
                <a:ea typeface="+mn-ea"/>
                <a:cs typeface="+mn-cs"/>
              </a:rPr>
              <a:t>of local authorities, communities, municipalities, planners, businesses, etc.  But partnerships and </a:t>
            </a:r>
            <a:r>
              <a:rPr lang="en-GB" sz="1200" kern="1200" dirty="0" err="1" smtClean="0">
                <a:solidFill>
                  <a:schemeClr val="tx1"/>
                </a:solidFill>
                <a:latin typeface="Times New Roman" pitchFamily="18" charset="0"/>
                <a:ea typeface="+mn-ea"/>
                <a:cs typeface="+mn-cs"/>
              </a:rPr>
              <a:t>collaboratives</a:t>
            </a:r>
            <a:r>
              <a:rPr lang="en-GB" sz="1200" kern="1200" dirty="0" smtClean="0">
                <a:solidFill>
                  <a:schemeClr val="tx1"/>
                </a:solidFill>
                <a:latin typeface="Times New Roman" pitchFamily="18" charset="0"/>
                <a:ea typeface="+mn-ea"/>
                <a:cs typeface="+mn-cs"/>
              </a:rPr>
              <a:t> also have a more direct role in adaptation policies, when they provide recommendations for specific regional and local policies and planning, when they provide input and feedback to national policy formulation and when they serve the implementation of national adaptation policies at regional and local levels. Again the actual influence is hardly to determine and the following sections are restricted to activities and purposes of partnerships and the experiences of interviewees. </a:t>
            </a:r>
            <a:endParaRPr lang="de-DE"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 There is a clear wish or expectation to influence decision-making, policy-making in Canada</a:t>
            </a:r>
            <a:endParaRPr lang="de-DE"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The objective of the PRAC is to advance climate change adaptation decision-making in relevant policy areas and lead to the development of targeted policies and other instruments that encourage appropriate adaptation responses to current and foreseen climate change.</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Beyond guidance partnerships and </a:t>
            </a:r>
            <a:r>
              <a:rPr lang="en-GB" sz="1200" kern="1200" dirty="0" err="1" smtClean="0">
                <a:solidFill>
                  <a:schemeClr val="tx1"/>
                </a:solidFill>
                <a:latin typeface="Times New Roman" pitchFamily="18" charset="0"/>
                <a:ea typeface="+mn-ea"/>
                <a:cs typeface="+mn-cs"/>
              </a:rPr>
              <a:t>collaboratives</a:t>
            </a:r>
            <a:r>
              <a:rPr lang="en-GB" sz="1200" kern="1200" dirty="0" smtClean="0">
                <a:solidFill>
                  <a:schemeClr val="tx1"/>
                </a:solidFill>
                <a:latin typeface="Times New Roman" pitchFamily="18" charset="0"/>
                <a:ea typeface="+mn-ea"/>
                <a:cs typeface="+mn-cs"/>
              </a:rPr>
              <a:t> are also engaged in informing concrete decisions, plans and programs at the local level. Especially the Canadian </a:t>
            </a:r>
            <a:r>
              <a:rPr lang="en-GB" sz="1200" kern="1200" dirty="0" err="1" smtClean="0">
                <a:solidFill>
                  <a:schemeClr val="tx1"/>
                </a:solidFill>
                <a:latin typeface="Times New Roman" pitchFamily="18" charset="0"/>
                <a:ea typeface="+mn-ea"/>
                <a:cs typeface="+mn-cs"/>
              </a:rPr>
              <a:t>collaboratives</a:t>
            </a:r>
            <a:r>
              <a:rPr lang="en-GB" sz="1200" kern="1200" dirty="0" smtClean="0">
                <a:solidFill>
                  <a:schemeClr val="tx1"/>
                </a:solidFill>
                <a:latin typeface="Times New Roman" pitchFamily="18" charset="0"/>
                <a:ea typeface="+mn-ea"/>
                <a:cs typeface="+mn-cs"/>
              </a:rPr>
              <a:t> strive for making recommendations for existing plans, for example coastal </a:t>
            </a:r>
            <a:r>
              <a:rPr lang="en-GB" sz="1200" u="sng" kern="1200" dirty="0" smtClean="0">
                <a:solidFill>
                  <a:schemeClr val="tx1"/>
                </a:solidFill>
                <a:latin typeface="Times New Roman" pitchFamily="18" charset="0"/>
                <a:ea typeface="+mn-ea"/>
                <a:cs typeface="+mn-cs"/>
              </a:rPr>
              <a:t>management plans, shoreline protection and setback, flood plan regulations, </a:t>
            </a:r>
            <a:r>
              <a:rPr lang="en-GB" sz="1200" u="sng" kern="1200" dirty="0" err="1" smtClean="0">
                <a:solidFill>
                  <a:schemeClr val="tx1"/>
                </a:solidFill>
                <a:latin typeface="Times New Roman" pitchFamily="18" charset="0"/>
                <a:ea typeface="+mn-ea"/>
                <a:cs typeface="+mn-cs"/>
              </a:rPr>
              <a:t>municipalemergency</a:t>
            </a:r>
            <a:r>
              <a:rPr lang="en-GB" sz="1200" u="sng" kern="1200" dirty="0" smtClean="0">
                <a:solidFill>
                  <a:schemeClr val="tx1"/>
                </a:solidFill>
                <a:latin typeface="Times New Roman" pitchFamily="18" charset="0"/>
                <a:ea typeface="+mn-ea"/>
                <a:cs typeface="+mn-cs"/>
              </a:rPr>
              <a:t> management plans </a:t>
            </a:r>
            <a:r>
              <a:rPr lang="en-GB" sz="1200" kern="1200" dirty="0" smtClean="0">
                <a:solidFill>
                  <a:schemeClr val="tx1"/>
                </a:solidFill>
                <a:latin typeface="Times New Roman" pitchFamily="18" charset="0"/>
                <a:ea typeface="+mn-ea"/>
                <a:cs typeface="+mn-cs"/>
              </a:rPr>
              <a:t>.Since the </a:t>
            </a:r>
            <a:r>
              <a:rPr lang="en-GB" sz="1200" kern="1200" dirty="0" err="1" smtClean="0">
                <a:solidFill>
                  <a:schemeClr val="tx1"/>
                </a:solidFill>
                <a:latin typeface="Times New Roman" pitchFamily="18" charset="0"/>
                <a:ea typeface="+mn-ea"/>
                <a:cs typeface="+mn-cs"/>
              </a:rPr>
              <a:t>collaboratives</a:t>
            </a:r>
            <a:r>
              <a:rPr lang="en-GB" sz="1200" kern="1200" dirty="0" smtClean="0">
                <a:solidFill>
                  <a:schemeClr val="tx1"/>
                </a:solidFill>
                <a:latin typeface="Times New Roman" pitchFamily="18" charset="0"/>
                <a:ea typeface="+mn-ea"/>
                <a:cs typeface="+mn-cs"/>
              </a:rPr>
              <a:t> started only on 2009, however, examples of revisions of the policies and plans cannot be given yet. Most </a:t>
            </a:r>
            <a:r>
              <a:rPr lang="en-GB" sz="1200" kern="1200" dirty="0" err="1" smtClean="0">
                <a:solidFill>
                  <a:schemeClr val="tx1"/>
                </a:solidFill>
                <a:latin typeface="Times New Roman" pitchFamily="18" charset="0"/>
                <a:ea typeface="+mn-ea"/>
                <a:cs typeface="+mn-cs"/>
              </a:rPr>
              <a:t>collaboratives</a:t>
            </a:r>
            <a:r>
              <a:rPr lang="en-GB" sz="1200" kern="1200" dirty="0" smtClean="0">
                <a:solidFill>
                  <a:schemeClr val="tx1"/>
                </a:solidFill>
                <a:latin typeface="Times New Roman" pitchFamily="18" charset="0"/>
                <a:ea typeface="+mn-ea"/>
                <a:cs typeface="+mn-cs"/>
              </a:rPr>
              <a:t> are still in the process of vulnerability and risks assessments.   </a:t>
            </a:r>
            <a:endParaRPr lang="de-DE"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In the UK, the London climate change partnership provides most examples of activities targeted at concrete planning. The London climate change partnership directly works with building sectors in the city. For example, the partnership aims at ensuring that water efficiency </a:t>
            </a:r>
            <a:r>
              <a:rPr lang="en-GB" sz="1200" u="sng" kern="1200" dirty="0" smtClean="0">
                <a:solidFill>
                  <a:schemeClr val="tx1"/>
                </a:solidFill>
                <a:latin typeface="Times New Roman" pitchFamily="18" charset="0"/>
                <a:ea typeface="+mn-ea"/>
                <a:cs typeface="+mn-cs"/>
              </a:rPr>
              <a:t>measures are included in London’s retrofitting program which involves the upgrading of 1.8 million homes by 2015. </a:t>
            </a:r>
            <a:r>
              <a:rPr lang="en-US" sz="1050" kern="1200" dirty="0" smtClean="0">
                <a:solidFill>
                  <a:schemeClr val="tx1"/>
                </a:solidFill>
                <a:latin typeface="Times New Roman" pitchFamily="18" charset="0"/>
                <a:ea typeface="+mn-ea"/>
                <a:cs typeface="+mn-cs"/>
              </a:rPr>
              <a:t> </a:t>
            </a:r>
            <a:r>
              <a:rPr lang="en-GB" sz="1200" kern="1200" dirty="0" smtClean="0">
                <a:solidFill>
                  <a:schemeClr val="tx1"/>
                </a:solidFill>
                <a:latin typeface="Times New Roman" pitchFamily="18" charset="0"/>
                <a:ea typeface="+mn-ea"/>
                <a:cs typeface="+mn-cs"/>
              </a:rPr>
              <a:t>Further the London climate change partnership supports the formulation of a London-wide plan to manage and reduce surface water flooding by conducting a </a:t>
            </a:r>
            <a:r>
              <a:rPr lang="en-GB" sz="1200" u="sng" kern="1200" dirty="0" smtClean="0">
                <a:solidFill>
                  <a:schemeClr val="tx1"/>
                </a:solidFill>
                <a:latin typeface="Times New Roman" pitchFamily="18" charset="0"/>
                <a:ea typeface="+mn-ea"/>
                <a:cs typeface="+mn-cs"/>
              </a:rPr>
              <a:t>demonstration project for new adaptive roads or pavement surface treatments to reduce flooding and overheating. In addition the partnership aims at supporting a London community at high flood risk in the development of a community flood plan</a:t>
            </a:r>
            <a:r>
              <a:rPr lang="en-US" sz="1050" kern="1200" dirty="0" smtClean="0">
                <a:solidFill>
                  <a:schemeClr val="tx1"/>
                </a:solidFill>
                <a:latin typeface="Times New Roman" pitchFamily="18" charset="0"/>
                <a:ea typeface="+mn-ea"/>
                <a:cs typeface="+mn-cs"/>
              </a:rPr>
              <a:t> </a:t>
            </a:r>
            <a:r>
              <a:rPr lang="en-GB" sz="1200" kern="1200" dirty="0" smtClean="0">
                <a:solidFill>
                  <a:schemeClr val="tx1"/>
                </a:solidFill>
                <a:latin typeface="Times New Roman" pitchFamily="18" charset="0"/>
                <a:ea typeface="+mn-ea"/>
                <a:cs typeface="+mn-cs"/>
              </a:rPr>
              <a:t>. </a:t>
            </a:r>
            <a:r>
              <a:rPr lang="en-CA" sz="1200" kern="1200" dirty="0" smtClean="0">
                <a:solidFill>
                  <a:schemeClr val="tx1"/>
                </a:solidFill>
                <a:latin typeface="Times New Roman" pitchFamily="18" charset="0"/>
                <a:ea typeface="+mn-ea"/>
                <a:cs typeface="+mn-cs"/>
              </a:rPr>
              <a:t>Overall according to an interviewee, the London climate change partnership tries to “be involved as much as we can in local planning” (UK2) for example by working with communities and the boroughs in London.</a:t>
            </a:r>
            <a:endParaRPr lang="de-DE" sz="1200" kern="1200" dirty="0" smtClean="0">
              <a:solidFill>
                <a:schemeClr val="tx1"/>
              </a:solidFill>
              <a:latin typeface="Times New Roman" pitchFamily="18" charset="0"/>
              <a:ea typeface="+mn-ea"/>
              <a:cs typeface="+mn-cs"/>
            </a:endParaRPr>
          </a:p>
          <a:p>
            <a:endParaRPr lang="de-AT" sz="1200" kern="1200" dirty="0" smtClean="0">
              <a:solidFill>
                <a:schemeClr val="tx1"/>
              </a:solidFill>
              <a:latin typeface="Times New Roman" pitchFamily="18" charset="0"/>
              <a:ea typeface="+mn-ea"/>
              <a:cs typeface="+mn-cs"/>
            </a:endParaRPr>
          </a:p>
          <a:p>
            <a:r>
              <a:rPr lang="de-AT" sz="1200" b="1" kern="1200" dirty="0" smtClean="0">
                <a:solidFill>
                  <a:schemeClr val="tx1"/>
                </a:solidFill>
                <a:latin typeface="Times New Roman" pitchFamily="18" charset="0"/>
                <a:ea typeface="+mn-ea"/>
                <a:cs typeface="+mn-cs"/>
              </a:rPr>
              <a:t>Regional </a:t>
            </a:r>
            <a:r>
              <a:rPr lang="de-AT" sz="1200" b="1" kern="1200" dirty="0" err="1" smtClean="0">
                <a:solidFill>
                  <a:schemeClr val="tx1"/>
                </a:solidFill>
                <a:latin typeface="Times New Roman" pitchFamily="18" charset="0"/>
                <a:ea typeface="+mn-ea"/>
                <a:cs typeface="+mn-cs"/>
              </a:rPr>
              <a:t>policies</a:t>
            </a:r>
            <a:endParaRPr lang="de-AT" sz="1200" b="1" kern="1200" dirty="0" smtClean="0">
              <a:solidFill>
                <a:schemeClr val="tx1"/>
              </a:solidFill>
              <a:latin typeface="Times New Roman" pitchFamily="18" charset="0"/>
              <a:ea typeface="+mn-ea"/>
              <a:cs typeface="+mn-cs"/>
            </a:endParaRPr>
          </a:p>
          <a:p>
            <a:endParaRPr lang="en-US" sz="105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Most obviously this purpose can be observed in the Canadian </a:t>
            </a:r>
            <a:r>
              <a:rPr lang="en-US" sz="1200" kern="1200" dirty="0" err="1" smtClean="0">
                <a:solidFill>
                  <a:schemeClr val="tx1"/>
                </a:solidFill>
                <a:latin typeface="Times New Roman" pitchFamily="18" charset="0"/>
                <a:ea typeface="+mn-ea"/>
                <a:cs typeface="+mn-cs"/>
              </a:rPr>
              <a:t>collaboratives</a:t>
            </a:r>
            <a:r>
              <a:rPr lang="en-US" sz="1200" kern="1200" dirty="0" smtClean="0">
                <a:solidFill>
                  <a:schemeClr val="tx1"/>
                </a:solidFill>
                <a:latin typeface="Times New Roman" pitchFamily="18" charset="0"/>
                <a:ea typeface="+mn-ea"/>
                <a:cs typeface="+mn-cs"/>
              </a:rPr>
              <a:t> with a stronger focus on the provincial level. For example, the Prairie RAC aims at recommending “options for water policy and planning at the regional, provincial and inter-provincial scales”. </a:t>
            </a:r>
            <a:r>
              <a:rPr lang="en-US" sz="1050"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It is expected that the work of the collaborative will lead to recommendations for changes in the water allocation policy since the current policy of “first come, first served” does not response to a changing climate</a:t>
            </a:r>
            <a:r>
              <a:rPr lang="en-US" sz="1050"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 (CA5). Besides, the RAC aims at informing the provincial water conservation strategy by providing information and facilitating stakeholder processes (CA5)</a:t>
            </a:r>
            <a:r>
              <a:rPr lang="en-US" sz="1050"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.The collaborative also aims at facilitating the development of new strategies, e.g. a provincial drought strategy or  drought framework and action plan</a:t>
            </a:r>
            <a:r>
              <a:rPr lang="en-US" sz="1050"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Before the omission of the regional administrative level in the UK, the partnerships were perceived as an important partner in regional adaptation policies. The partnerships are or have been major consultative partners for regional strategies and plans, e.g. the South East plan (regional planning framework); they collected responses from partners and fed them in the formulation of the plan. The London climate change partnership still fulfills this function and, for example, serves as the primary consultation and refining mechanism for the London climate change adaptation strategy (UK2). The partnership organized a forum with the actors responsible for drafting the strategy and other actors in order to “examine the premises of the adaptation strategy and to comment on the different actions” (UK2). Thus the partnership serves as a facilitator for wider consultation processes. Also the partnership is understood as the primary mechanism for delivering the adaptation strategy through its networks (UK2). </a:t>
            </a:r>
            <a:r>
              <a:rPr lang="en-US" sz="1050"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Besides its role in the formulation and implementation of the London climate change adaptation strategy, the partnership also serves the consultation of the London Plan (spatial development strategy) and other strategies and policies. </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r>
              <a:rPr lang="en-GB" sz="1200" b="1" kern="1200" dirty="0" smtClean="0">
                <a:solidFill>
                  <a:schemeClr val="tx1"/>
                </a:solidFill>
                <a:latin typeface="Times New Roman" pitchFamily="18" charset="0"/>
                <a:ea typeface="+mn-ea"/>
                <a:cs typeface="+mn-cs"/>
              </a:rPr>
              <a:t>National policies</a:t>
            </a:r>
            <a:endParaRPr lang="de-DE"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National level actors in both countries highlight the role of partnerships in providing feedback and local perspectives to national level policies:</a:t>
            </a:r>
            <a:endParaRPr lang="de-DE"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Also the partnerships see their role in informing national level policies by providing the local perspective:</a:t>
            </a:r>
            <a:endParaRPr lang="de-DE"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As described above in both countries partnerships and national level representative meet three to four times a year and are in frequent contact in between. In the UK the role of the partnerships as ‘spokesperson’ for the local level is further institutionalised with the LAAP. Examples of input to specific policies are rare but in the UK it is expected that the partnerships will have a role in the development of the National Adaptation Program (UK1). In the past the partnerships have, for example, given feedback on the adaptation performance indicator NI188, how it was working and what support local authorities needed (UK6). The partnerships in the UK generally perceive that their view is taken seriously at the national level and that they have a role in informing national policies. This influence, however, is not necessarily directly observable but may also comprise the opening of the views of national level administrative actors (UK3). As mentioned above, although also in Canada national level representatives highlight the function of the </a:t>
            </a:r>
            <a:r>
              <a:rPr lang="en-GB" sz="1200" kern="1200" dirty="0" err="1" smtClean="0">
                <a:solidFill>
                  <a:schemeClr val="tx1"/>
                </a:solidFill>
                <a:latin typeface="Times New Roman" pitchFamily="18" charset="0"/>
                <a:ea typeface="+mn-ea"/>
                <a:cs typeface="+mn-cs"/>
              </a:rPr>
              <a:t>collaboratives</a:t>
            </a:r>
            <a:r>
              <a:rPr lang="en-GB" sz="1200" kern="1200" dirty="0" smtClean="0">
                <a:solidFill>
                  <a:schemeClr val="tx1"/>
                </a:solidFill>
                <a:latin typeface="Times New Roman" pitchFamily="18" charset="0"/>
                <a:ea typeface="+mn-ea"/>
                <a:cs typeface="+mn-cs"/>
              </a:rPr>
              <a:t> in informing national policies, the perception is often that only a top-down view is applied and that there is little interest in learning from the local and provincial levels.</a:t>
            </a:r>
            <a:r>
              <a:rPr lang="en-US" sz="1050" kern="1200" dirty="0" smtClean="0">
                <a:solidFill>
                  <a:schemeClr val="tx1"/>
                </a:solidFill>
                <a:latin typeface="Times New Roman" pitchFamily="18" charset="0"/>
                <a:ea typeface="+mn-ea"/>
                <a:cs typeface="+mn-cs"/>
              </a:rPr>
              <a:t> </a:t>
            </a:r>
            <a:endParaRPr lang="de-DE"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Also in the UK partnerships are regarded as important partners in the delivering of the adaptation program. The partnerships organized regional workshops and compiled regional reports for the National Risk Assessment that is mandated by the Climate Change Bill. </a:t>
            </a:r>
            <a:r>
              <a:rPr lang="en-US" sz="1050"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In addition, in the past, the partnerships were crucial actors in the implementation of the performance indicator NI 188. In particular they provided guidance and trainings to the local authorities.</a:t>
            </a:r>
            <a:endParaRPr lang="de-DE" sz="1200" kern="1200" dirty="0" smtClean="0">
              <a:solidFill>
                <a:schemeClr val="tx1"/>
              </a:solidFill>
              <a:latin typeface="Times New Roman" pitchFamily="18" charset="0"/>
              <a:ea typeface="+mn-ea"/>
              <a:cs typeface="+mn-cs"/>
            </a:endParaRPr>
          </a:p>
          <a:p>
            <a:pPr lvl="1"/>
            <a:endParaRPr lang="de-DE" sz="1200" kern="1200" dirty="0" smtClean="0">
              <a:solidFill>
                <a:schemeClr val="tx1"/>
              </a:solidFill>
              <a:latin typeface="Times New Roman" pitchFamily="18" charset="0"/>
              <a:ea typeface="+mn-ea"/>
              <a:cs typeface="+mn-cs"/>
            </a:endParaRPr>
          </a:p>
          <a:p>
            <a:endParaRPr lang="de-DE" sz="1200" kern="1200" dirty="0" smtClean="0">
              <a:solidFill>
                <a:schemeClr val="tx1"/>
              </a:solidFill>
              <a:latin typeface="Times New Roman" pitchFamily="18" charset="0"/>
              <a:ea typeface="+mn-ea"/>
              <a:cs typeface="+mn-cs"/>
            </a:endParaRPr>
          </a:p>
          <a:p>
            <a:endParaRPr lang="de-DE" dirty="0" smtClean="0"/>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01675" y="2125663"/>
            <a:ext cx="7958138" cy="1465262"/>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404938" y="3876675"/>
            <a:ext cx="6551612" cy="17478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8150" y="468313"/>
            <a:ext cx="2105025" cy="56419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68313" y="468313"/>
            <a:ext cx="6167437" cy="56419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68313" y="468313"/>
            <a:ext cx="8424862" cy="56419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9775" y="4395788"/>
            <a:ext cx="7956550" cy="1358900"/>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39775" y="2898775"/>
            <a:ext cx="7956550"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595438"/>
            <a:ext cx="4135437"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56150" y="1595438"/>
            <a:ext cx="4137025"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68313" y="274638"/>
            <a:ext cx="8424862" cy="1139825"/>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68313" y="1531938"/>
            <a:ext cx="4135437"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68313" y="2170113"/>
            <a:ext cx="4135437"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756150" y="1531938"/>
            <a:ext cx="413702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756150" y="2170113"/>
            <a:ext cx="4137025"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8313" y="273050"/>
            <a:ext cx="3079750" cy="1158875"/>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660775" y="273050"/>
            <a:ext cx="5232400"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8313" y="1431925"/>
            <a:ext cx="3079750"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35150" y="4787900"/>
            <a:ext cx="5616575" cy="565150"/>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835150" y="611188"/>
            <a:ext cx="5616575" cy="4103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835150" y="5353050"/>
            <a:ext cx="5616575"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468313"/>
            <a:ext cx="8424862"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68313" y="1595438"/>
            <a:ext cx="8424862" cy="451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69642" name="Line 10"/>
          <p:cNvSpPr>
            <a:spLocks noChangeShapeType="1"/>
          </p:cNvSpPr>
          <p:nvPr/>
        </p:nvSpPr>
        <p:spPr bwMode="auto">
          <a:xfrm>
            <a:off x="0" y="5580063"/>
            <a:ext cx="6840538" cy="0"/>
          </a:xfrm>
          <a:prstGeom prst="line">
            <a:avLst/>
          </a:prstGeom>
          <a:noFill/>
          <a:ln w="9525">
            <a:noFill/>
            <a:round/>
            <a:headEnd/>
            <a:tailEnd/>
          </a:ln>
          <a:effectLst/>
        </p:spPr>
        <p:txBody>
          <a:bodyPr wrap="none">
            <a:spAutoFit/>
          </a:bodyPr>
          <a:lstStyle/>
          <a:p>
            <a:pPr>
              <a:defRPr/>
            </a:pPr>
            <a:endParaRPr lang="de-DE"/>
          </a:p>
        </p:txBody>
      </p:sp>
      <p:sp>
        <p:nvSpPr>
          <p:cNvPr id="69643" name="Line 11"/>
          <p:cNvSpPr>
            <a:spLocks noChangeShapeType="1"/>
          </p:cNvSpPr>
          <p:nvPr/>
        </p:nvSpPr>
        <p:spPr bwMode="auto">
          <a:xfrm>
            <a:off x="0" y="5580063"/>
            <a:ext cx="6769100" cy="0"/>
          </a:xfrm>
          <a:prstGeom prst="line">
            <a:avLst/>
          </a:prstGeom>
          <a:noFill/>
          <a:ln w="9525">
            <a:noFill/>
            <a:round/>
            <a:headEnd/>
            <a:tailEnd/>
          </a:ln>
          <a:effectLst/>
        </p:spPr>
        <p:txBody>
          <a:bodyPr wrap="none">
            <a:spAutoFit/>
          </a:bodyPr>
          <a:lstStyle/>
          <a:p>
            <a:pPr>
              <a:defRPr/>
            </a:pPr>
            <a:endParaRPr lang="de-DE"/>
          </a:p>
        </p:txBody>
      </p:sp>
      <p:sp>
        <p:nvSpPr>
          <p:cNvPr id="69647" name="Rectangle 15"/>
          <p:cNvSpPr>
            <a:spLocks noChangeArrowheads="1"/>
          </p:cNvSpPr>
          <p:nvPr/>
        </p:nvSpPr>
        <p:spPr bwMode="auto">
          <a:xfrm>
            <a:off x="431800" y="547688"/>
            <a:ext cx="8696325" cy="1076325"/>
          </a:xfrm>
          <a:prstGeom prst="rect">
            <a:avLst/>
          </a:prstGeom>
          <a:noFill/>
          <a:ln w="9525">
            <a:noFill/>
            <a:miter lim="800000"/>
            <a:headEnd/>
            <a:tailEnd/>
          </a:ln>
        </p:spPr>
        <p:txBody>
          <a:bodyPr/>
          <a:lstStyle/>
          <a:p>
            <a:pPr>
              <a:defRPr/>
            </a:pPr>
            <a:endParaRPr lang="en-US" sz="3200">
              <a:solidFill>
                <a:srgbClr val="3333CC"/>
              </a:solidFill>
            </a:endParaRPr>
          </a:p>
        </p:txBody>
      </p:sp>
      <p:sp>
        <p:nvSpPr>
          <p:cNvPr id="69648" name="Rectangle 16"/>
          <p:cNvSpPr>
            <a:spLocks noChangeArrowheads="1"/>
          </p:cNvSpPr>
          <p:nvPr/>
        </p:nvSpPr>
        <p:spPr bwMode="auto">
          <a:xfrm>
            <a:off x="431800" y="1763713"/>
            <a:ext cx="6840538" cy="4745037"/>
          </a:xfrm>
          <a:prstGeom prst="rect">
            <a:avLst/>
          </a:prstGeom>
          <a:noFill/>
          <a:ln w="9525">
            <a:noFill/>
            <a:miter lim="800000"/>
            <a:headEnd/>
            <a:tailEnd/>
          </a:ln>
        </p:spPr>
        <p:txBody>
          <a:bodyPr/>
          <a:lstStyle/>
          <a:p>
            <a:pPr marL="274638" indent="-274638">
              <a:spcBef>
                <a:spcPct val="20000"/>
              </a:spcBef>
              <a:buClr>
                <a:srgbClr val="3333CC"/>
              </a:buClr>
              <a:buFont typeface="Wingdings" pitchFamily="2" charset="2"/>
              <a:buChar char="§"/>
              <a:defRPr/>
            </a:pPr>
            <a:endParaRPr lang="en-US" b="0"/>
          </a:p>
        </p:txBody>
      </p:sp>
      <p:sp>
        <p:nvSpPr>
          <p:cNvPr id="69649" name="Rectangle 17"/>
          <p:cNvSpPr>
            <a:spLocks noChangeArrowheads="1"/>
          </p:cNvSpPr>
          <p:nvPr/>
        </p:nvSpPr>
        <p:spPr bwMode="auto">
          <a:xfrm>
            <a:off x="665163" y="1331913"/>
            <a:ext cx="8696325" cy="1076325"/>
          </a:xfrm>
          <a:prstGeom prst="rect">
            <a:avLst/>
          </a:prstGeom>
          <a:noFill/>
          <a:ln w="9525">
            <a:noFill/>
            <a:miter lim="800000"/>
            <a:headEnd/>
            <a:tailEnd/>
          </a:ln>
        </p:spPr>
        <p:txBody>
          <a:bodyPr/>
          <a:lstStyle/>
          <a:p>
            <a:pPr>
              <a:defRPr/>
            </a:pPr>
            <a:endParaRPr lang="en-US" sz="3200">
              <a:solidFill>
                <a:srgbClr val="3333CC"/>
              </a:solidFill>
            </a:endParaRPr>
          </a:p>
        </p:txBody>
      </p:sp>
      <p:pic>
        <p:nvPicPr>
          <p:cNvPr id="1033" name="Picture 12"/>
          <p:cNvPicPr>
            <a:picLocks noChangeAspect="1" noChangeArrowheads="1"/>
          </p:cNvPicPr>
          <p:nvPr/>
        </p:nvPicPr>
        <p:blipFill>
          <a:blip r:embed="rId14" cstate="print"/>
          <a:srcRect/>
          <a:stretch>
            <a:fillRect/>
          </a:stretch>
        </p:blipFill>
        <p:spPr bwMode="auto">
          <a:xfrm>
            <a:off x="7777163" y="0"/>
            <a:ext cx="1584325" cy="815975"/>
          </a:xfrm>
          <a:prstGeom prst="rect">
            <a:avLst/>
          </a:prstGeom>
          <a:noFill/>
          <a:ln w="9525">
            <a:noFill/>
            <a:miter lim="800000"/>
            <a:headEnd/>
            <a:tailEnd/>
          </a:ln>
        </p:spPr>
      </p:pic>
      <p:pic>
        <p:nvPicPr>
          <p:cNvPr id="1034" name="Picture 13"/>
          <p:cNvPicPr>
            <a:picLocks noChangeAspect="1" noChangeArrowheads="1"/>
          </p:cNvPicPr>
          <p:nvPr/>
        </p:nvPicPr>
        <p:blipFill>
          <a:blip r:embed="rId15" cstate="print"/>
          <a:srcRect/>
          <a:stretch>
            <a:fillRect/>
          </a:stretch>
        </p:blipFill>
        <p:spPr bwMode="auto">
          <a:xfrm>
            <a:off x="8410575" y="82550"/>
            <a:ext cx="863600" cy="377825"/>
          </a:xfrm>
          <a:prstGeom prst="rect">
            <a:avLst/>
          </a:prstGeom>
          <a:noFill/>
          <a:ln w="9525">
            <a:noFill/>
            <a:miter lim="800000"/>
            <a:headEnd/>
            <a:tailEnd/>
          </a:ln>
        </p:spPr>
      </p:pic>
      <p:pic>
        <p:nvPicPr>
          <p:cNvPr id="1035" name="Picture 1033"/>
          <p:cNvPicPr>
            <a:picLocks noChangeAspect="1" noChangeArrowheads="1"/>
          </p:cNvPicPr>
          <p:nvPr/>
        </p:nvPicPr>
        <p:blipFill>
          <a:blip r:embed="rId16" cstate="print"/>
          <a:srcRect/>
          <a:stretch>
            <a:fillRect/>
          </a:stretch>
        </p:blipFill>
        <p:spPr bwMode="auto">
          <a:xfrm>
            <a:off x="6769100" y="0"/>
            <a:ext cx="938213" cy="790575"/>
          </a:xfrm>
          <a:prstGeom prst="rect">
            <a:avLst/>
          </a:prstGeom>
          <a:noFill/>
          <a:ln w="9525">
            <a:noFill/>
            <a:miter lim="800000"/>
            <a:headEnd/>
            <a:tailEnd/>
          </a:ln>
        </p:spPr>
      </p:pic>
      <p:sp>
        <p:nvSpPr>
          <p:cNvPr id="1040" name="Text Box 16"/>
          <p:cNvSpPr txBox="1">
            <a:spLocks noChangeArrowheads="1"/>
          </p:cNvSpPr>
          <p:nvPr/>
        </p:nvSpPr>
        <p:spPr bwMode="auto">
          <a:xfrm>
            <a:off x="0" y="6599238"/>
            <a:ext cx="9361488" cy="276999"/>
          </a:xfrm>
          <a:prstGeom prst="rect">
            <a:avLst/>
          </a:prstGeom>
          <a:solidFill>
            <a:srgbClr val="FF8528"/>
          </a:solidFill>
          <a:ln w="9525">
            <a:noFill/>
            <a:miter lim="800000"/>
            <a:headEnd/>
            <a:tailEnd/>
          </a:ln>
          <a:effectLst/>
        </p:spPr>
        <p:txBody>
          <a:bodyPr>
            <a:spAutoFit/>
          </a:bodyPr>
          <a:lstStyle/>
          <a:p>
            <a:pPr algn="ctr"/>
            <a:r>
              <a:rPr lang="de-DE" sz="1200" b="0" dirty="0" smtClean="0">
                <a:solidFill>
                  <a:schemeClr val="bg1"/>
                </a:solidFill>
                <a:latin typeface="Tahoma" pitchFamily="34" charset="0"/>
              </a:rPr>
              <a:t>Bauer, Steurer: </a:t>
            </a:r>
            <a:r>
              <a:rPr lang="en-US" sz="1200" b="0" kern="1200" dirty="0" smtClean="0">
                <a:solidFill>
                  <a:schemeClr val="bg1"/>
                </a:solidFill>
                <a:latin typeface="Tahoma" pitchFamily="34" charset="0"/>
                <a:ea typeface="+mn-ea"/>
                <a:cs typeface="+mn-cs"/>
              </a:rPr>
              <a:t>Regional adaptation partnerships in Canada and the UK</a:t>
            </a:r>
            <a:endParaRPr lang="de-DE" sz="1200" b="0" kern="1200" dirty="0">
              <a:solidFill>
                <a:schemeClr val="bg1"/>
              </a:solidFill>
              <a:latin typeface="Tahoma" pitchFamily="34" charset="0"/>
              <a:ea typeface="+mn-ea"/>
              <a:cs typeface="+mn-cs"/>
            </a:endParaRPr>
          </a:p>
        </p:txBody>
      </p:sp>
      <p:pic>
        <p:nvPicPr>
          <p:cNvPr id="1037" name="Picture 17"/>
          <p:cNvPicPr>
            <a:picLocks noChangeAspect="1" noChangeArrowheads="1"/>
          </p:cNvPicPr>
          <p:nvPr/>
        </p:nvPicPr>
        <p:blipFill>
          <a:blip r:embed="rId17" cstate="print"/>
          <a:srcRect/>
          <a:stretch>
            <a:fillRect/>
          </a:stretch>
        </p:blipFill>
        <p:spPr bwMode="auto">
          <a:xfrm>
            <a:off x="5040313" y="0"/>
            <a:ext cx="1530350" cy="806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3333CC"/>
          </a:solidFill>
          <a:latin typeface="+mj-lt"/>
          <a:ea typeface="+mj-ea"/>
          <a:cs typeface="+mj-cs"/>
        </a:defRPr>
      </a:lvl1pPr>
      <a:lvl2pPr algn="l" rtl="0" eaLnBrk="0" fontAlgn="base" hangingPunct="0">
        <a:spcBef>
          <a:spcPct val="0"/>
        </a:spcBef>
        <a:spcAft>
          <a:spcPct val="0"/>
        </a:spcAft>
        <a:defRPr sz="3200" b="1">
          <a:solidFill>
            <a:srgbClr val="3333CC"/>
          </a:solidFill>
          <a:latin typeface="Arial Narrow" pitchFamily="34" charset="0"/>
        </a:defRPr>
      </a:lvl2pPr>
      <a:lvl3pPr algn="l" rtl="0" eaLnBrk="0" fontAlgn="base" hangingPunct="0">
        <a:spcBef>
          <a:spcPct val="0"/>
        </a:spcBef>
        <a:spcAft>
          <a:spcPct val="0"/>
        </a:spcAft>
        <a:defRPr sz="3200" b="1">
          <a:solidFill>
            <a:srgbClr val="3333CC"/>
          </a:solidFill>
          <a:latin typeface="Arial Narrow" pitchFamily="34" charset="0"/>
        </a:defRPr>
      </a:lvl3pPr>
      <a:lvl4pPr algn="l" rtl="0" eaLnBrk="0" fontAlgn="base" hangingPunct="0">
        <a:spcBef>
          <a:spcPct val="0"/>
        </a:spcBef>
        <a:spcAft>
          <a:spcPct val="0"/>
        </a:spcAft>
        <a:defRPr sz="3200" b="1">
          <a:solidFill>
            <a:srgbClr val="3333CC"/>
          </a:solidFill>
          <a:latin typeface="Arial Narrow" pitchFamily="34" charset="0"/>
        </a:defRPr>
      </a:lvl4pPr>
      <a:lvl5pPr algn="l" rtl="0" eaLnBrk="0" fontAlgn="base" hangingPunct="0">
        <a:spcBef>
          <a:spcPct val="0"/>
        </a:spcBef>
        <a:spcAft>
          <a:spcPct val="0"/>
        </a:spcAft>
        <a:defRPr sz="3200" b="1">
          <a:solidFill>
            <a:srgbClr val="3333CC"/>
          </a:solidFill>
          <a:latin typeface="Arial Narrow" pitchFamily="34" charset="0"/>
        </a:defRPr>
      </a:lvl5pPr>
      <a:lvl6pPr marL="457200" algn="l" rtl="0" fontAlgn="base">
        <a:spcBef>
          <a:spcPct val="0"/>
        </a:spcBef>
        <a:spcAft>
          <a:spcPct val="0"/>
        </a:spcAft>
        <a:defRPr sz="3200" b="1">
          <a:solidFill>
            <a:srgbClr val="3333CC"/>
          </a:solidFill>
          <a:latin typeface="Arial Narrow" pitchFamily="34" charset="0"/>
        </a:defRPr>
      </a:lvl6pPr>
      <a:lvl7pPr marL="914400" algn="l" rtl="0" fontAlgn="base">
        <a:spcBef>
          <a:spcPct val="0"/>
        </a:spcBef>
        <a:spcAft>
          <a:spcPct val="0"/>
        </a:spcAft>
        <a:defRPr sz="3200" b="1">
          <a:solidFill>
            <a:srgbClr val="3333CC"/>
          </a:solidFill>
          <a:latin typeface="Arial Narrow" pitchFamily="34" charset="0"/>
        </a:defRPr>
      </a:lvl7pPr>
      <a:lvl8pPr marL="1371600" algn="l" rtl="0" fontAlgn="base">
        <a:spcBef>
          <a:spcPct val="0"/>
        </a:spcBef>
        <a:spcAft>
          <a:spcPct val="0"/>
        </a:spcAft>
        <a:defRPr sz="3200" b="1">
          <a:solidFill>
            <a:srgbClr val="3333CC"/>
          </a:solidFill>
          <a:latin typeface="Arial Narrow" pitchFamily="34" charset="0"/>
        </a:defRPr>
      </a:lvl8pPr>
      <a:lvl9pPr marL="1828800" algn="l" rtl="0" fontAlgn="base">
        <a:spcBef>
          <a:spcPct val="0"/>
        </a:spcBef>
        <a:spcAft>
          <a:spcPct val="0"/>
        </a:spcAft>
        <a:defRPr sz="3200" b="1">
          <a:solidFill>
            <a:srgbClr val="3333CC"/>
          </a:solidFill>
          <a:latin typeface="Arial Narrow" pitchFamily="34" charset="0"/>
        </a:defRPr>
      </a:lvl9pPr>
    </p:titleStyle>
    <p:bodyStyle>
      <a:lvl1pPr marL="274638" indent="-274638" algn="l" rtl="0" eaLnBrk="0" fontAlgn="base" hangingPunct="0">
        <a:spcBef>
          <a:spcPct val="20000"/>
        </a:spcBef>
        <a:spcAft>
          <a:spcPct val="0"/>
        </a:spcAft>
        <a:buClr>
          <a:srgbClr val="3333CC"/>
        </a:buClr>
        <a:buFont typeface="Wingdings" pitchFamily="2" charset="2"/>
        <a:buChar char="§"/>
        <a:defRPr sz="2400">
          <a:solidFill>
            <a:schemeClr val="tx1"/>
          </a:solidFill>
          <a:latin typeface="+mn-lt"/>
          <a:ea typeface="+mn-ea"/>
          <a:cs typeface="+mn-cs"/>
        </a:defRPr>
      </a:lvl1pPr>
      <a:lvl2pPr marL="719138" indent="-265113" algn="l" rtl="0" eaLnBrk="0" fontAlgn="base" hangingPunct="0">
        <a:spcBef>
          <a:spcPct val="20000"/>
        </a:spcBef>
        <a:spcAft>
          <a:spcPct val="0"/>
        </a:spcAft>
        <a:buClr>
          <a:srgbClr val="3333CC"/>
        </a:buClr>
        <a:buFont typeface="Wingdings" pitchFamily="2" charset="2"/>
        <a:buChar char="§"/>
        <a:defRPr sz="2000">
          <a:solidFill>
            <a:schemeClr val="tx1"/>
          </a:solidFill>
          <a:latin typeface="+mn-lt"/>
        </a:defRPr>
      </a:lvl2pPr>
      <a:lvl3pPr marL="1071563" indent="-173038" algn="l" rtl="0" eaLnBrk="0" fontAlgn="base" hangingPunct="0">
        <a:spcBef>
          <a:spcPct val="20000"/>
        </a:spcBef>
        <a:spcAft>
          <a:spcPct val="0"/>
        </a:spcAft>
        <a:buClr>
          <a:srgbClr val="3333CC"/>
        </a:buClr>
        <a:buFont typeface="Wingdings" pitchFamily="2" charset="2"/>
        <a:buChar char="§"/>
        <a:defRPr sz="2400">
          <a:solidFill>
            <a:schemeClr val="tx1"/>
          </a:solidFill>
          <a:latin typeface="+mn-lt"/>
        </a:defRPr>
      </a:lvl3pPr>
      <a:lvl4pPr marL="1436688" indent="-185738" algn="l" rtl="0" eaLnBrk="0" fontAlgn="base" hangingPunct="0">
        <a:spcBef>
          <a:spcPct val="20000"/>
        </a:spcBef>
        <a:spcAft>
          <a:spcPct val="0"/>
        </a:spcAft>
        <a:buClr>
          <a:srgbClr val="3333CC"/>
        </a:buClr>
        <a:buFont typeface="Wingdings" pitchFamily="2" charset="2"/>
        <a:buChar char="§"/>
        <a:defRPr sz="1600">
          <a:solidFill>
            <a:schemeClr val="tx1"/>
          </a:solidFill>
          <a:latin typeface="+mn-lt"/>
        </a:defRPr>
      </a:lvl4pPr>
      <a:lvl5pPr marL="1789113" indent="-173038" algn="l" rtl="0" eaLnBrk="0" fontAlgn="base" hangingPunct="0">
        <a:spcBef>
          <a:spcPct val="20000"/>
        </a:spcBef>
        <a:spcAft>
          <a:spcPct val="0"/>
        </a:spcAft>
        <a:buClr>
          <a:srgbClr val="3333CC"/>
        </a:buClr>
        <a:buFont typeface="Wingdings" pitchFamily="2" charset="2"/>
        <a:buChar char="§"/>
        <a:defRPr sz="1400">
          <a:solidFill>
            <a:schemeClr val="tx1"/>
          </a:solidFill>
          <a:latin typeface="+mn-lt"/>
        </a:defRPr>
      </a:lvl5pPr>
      <a:lvl6pPr marL="2246313" indent="-173038" algn="l" rtl="0" fontAlgn="base">
        <a:spcBef>
          <a:spcPct val="20000"/>
        </a:spcBef>
        <a:spcAft>
          <a:spcPct val="0"/>
        </a:spcAft>
        <a:buClr>
          <a:srgbClr val="3333CC"/>
        </a:buClr>
        <a:buFont typeface="Wingdings" pitchFamily="2" charset="2"/>
        <a:buChar char="§"/>
        <a:defRPr sz="1400">
          <a:solidFill>
            <a:schemeClr val="tx1"/>
          </a:solidFill>
          <a:latin typeface="+mn-lt"/>
        </a:defRPr>
      </a:lvl6pPr>
      <a:lvl7pPr marL="2703513" indent="-173038" algn="l" rtl="0" fontAlgn="base">
        <a:spcBef>
          <a:spcPct val="20000"/>
        </a:spcBef>
        <a:spcAft>
          <a:spcPct val="0"/>
        </a:spcAft>
        <a:buClr>
          <a:srgbClr val="3333CC"/>
        </a:buClr>
        <a:buFont typeface="Wingdings" pitchFamily="2" charset="2"/>
        <a:buChar char="§"/>
        <a:defRPr sz="1400">
          <a:solidFill>
            <a:schemeClr val="tx1"/>
          </a:solidFill>
          <a:latin typeface="+mn-lt"/>
        </a:defRPr>
      </a:lvl7pPr>
      <a:lvl8pPr marL="3160713" indent="-173038" algn="l" rtl="0" fontAlgn="base">
        <a:spcBef>
          <a:spcPct val="20000"/>
        </a:spcBef>
        <a:spcAft>
          <a:spcPct val="0"/>
        </a:spcAft>
        <a:buClr>
          <a:srgbClr val="3333CC"/>
        </a:buClr>
        <a:buFont typeface="Wingdings" pitchFamily="2" charset="2"/>
        <a:buChar char="§"/>
        <a:defRPr sz="1400">
          <a:solidFill>
            <a:schemeClr val="tx1"/>
          </a:solidFill>
          <a:latin typeface="+mn-lt"/>
        </a:defRPr>
      </a:lvl8pPr>
      <a:lvl9pPr marL="3617913" indent="-173038" algn="l" rtl="0" fontAlgn="base">
        <a:spcBef>
          <a:spcPct val="20000"/>
        </a:spcBef>
        <a:spcAft>
          <a:spcPct val="0"/>
        </a:spcAft>
        <a:buClr>
          <a:srgbClr val="3333CC"/>
        </a:buClr>
        <a:buFont typeface="Wingdings" pitchFamily="2" charset="2"/>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wiso.boku.ac.at/go-adapt.html" TargetMode="External"/><Relationship Id="rId3" Type="http://schemas.openxmlformats.org/officeDocument/2006/relationships/image" Target="../media/image5.jpeg"/><Relationship Id="rId7"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reinhard.steurer@boku.ac.at" TargetMode="External"/><Relationship Id="rId5" Type="http://schemas.openxmlformats.org/officeDocument/2006/relationships/hyperlink" Target="mailto:anja.bauer@boku.ac.at" TargetMode="Externa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4" descr="Sozialwissenschaft"/>
          <p:cNvPicPr>
            <a:picLocks noChangeAspect="1" noChangeArrowheads="1"/>
          </p:cNvPicPr>
          <p:nvPr/>
        </p:nvPicPr>
        <p:blipFill>
          <a:blip r:embed="rId3" cstate="print"/>
          <a:srcRect/>
          <a:stretch>
            <a:fillRect/>
          </a:stretch>
        </p:blipFill>
        <p:spPr bwMode="auto">
          <a:xfrm>
            <a:off x="0" y="3057525"/>
            <a:ext cx="9361488" cy="3783013"/>
          </a:xfrm>
          <a:prstGeom prst="rect">
            <a:avLst/>
          </a:prstGeom>
          <a:noFill/>
          <a:ln w="9525">
            <a:noFill/>
            <a:miter lim="800000"/>
            <a:headEnd/>
            <a:tailEnd/>
          </a:ln>
        </p:spPr>
      </p:pic>
      <p:sp>
        <p:nvSpPr>
          <p:cNvPr id="1026" name="Rectangle 2"/>
          <p:cNvSpPr>
            <a:spLocks noGrp="1" noChangeArrowheads="1"/>
          </p:cNvSpPr>
          <p:nvPr>
            <p:ph type="ctrTitle" idx="4294967295"/>
          </p:nvPr>
        </p:nvSpPr>
        <p:spPr>
          <a:xfrm>
            <a:off x="647700" y="684213"/>
            <a:ext cx="8569325" cy="5400675"/>
          </a:xfrm>
        </p:spPr>
        <p:txBody>
          <a:bodyPr/>
          <a:lstStyle/>
          <a:p>
            <a:pPr eaLnBrk="1" hangingPunct="1">
              <a:spcBef>
                <a:spcPct val="40000"/>
              </a:spcBef>
              <a:defRPr/>
            </a:pPr>
            <a:r>
              <a:rPr lang="de-AT" sz="4400" dirty="0" smtClean="0">
                <a:solidFill>
                  <a:schemeClr val="tx1"/>
                </a:solidFill>
              </a:rPr>
              <a:t/>
            </a:r>
            <a:br>
              <a:rPr lang="de-AT" sz="4400" dirty="0" smtClean="0">
                <a:solidFill>
                  <a:schemeClr val="tx1"/>
                </a:solidFill>
              </a:rPr>
            </a:br>
            <a:r>
              <a:rPr lang="en-US" sz="2800" dirty="0" smtClean="0">
                <a:solidFill>
                  <a:srgbClr val="0073AF"/>
                </a:solidFill>
                <a:effectLst>
                  <a:outerShdw blurRad="38100" dist="38100" dir="2700000" algn="tl">
                    <a:srgbClr val="C0C0C0"/>
                  </a:outerShdw>
                </a:effectLst>
              </a:rPr>
              <a:t>Multi-level governance through regional </a:t>
            </a:r>
            <a:r>
              <a:rPr lang="en-US" sz="2800" smtClean="0">
                <a:solidFill>
                  <a:srgbClr val="0073AF"/>
                </a:solidFill>
                <a:effectLst>
                  <a:outerShdw blurRad="38100" dist="38100" dir="2700000" algn="tl">
                    <a:srgbClr val="C0C0C0"/>
                  </a:outerShdw>
                </a:effectLst>
              </a:rPr>
              <a:t>adaptation partnerships</a:t>
            </a:r>
            <a:r>
              <a:rPr lang="de-DE" sz="2800" dirty="0" smtClean="0"/>
              <a:t/>
            </a:r>
            <a:br>
              <a:rPr lang="de-DE" sz="2800" dirty="0" smtClean="0"/>
            </a:br>
            <a:r>
              <a:rPr lang="en-US" sz="1200" b="0" dirty="0" smtClean="0">
                <a:solidFill>
                  <a:schemeClr val="tx1"/>
                </a:solidFill>
              </a:rPr>
              <a:t/>
            </a:r>
            <a:br>
              <a:rPr lang="en-US" sz="1200" b="0" dirty="0" smtClean="0">
                <a:solidFill>
                  <a:schemeClr val="tx1"/>
                </a:solidFill>
              </a:rPr>
            </a:br>
            <a:r>
              <a:rPr lang="en-US" sz="1200" b="0" dirty="0" smtClean="0">
                <a:solidFill>
                  <a:schemeClr val="tx1"/>
                </a:solidFill>
              </a:rPr>
              <a:t/>
            </a:r>
            <a:br>
              <a:rPr lang="en-US" sz="1200" b="0" dirty="0" smtClean="0">
                <a:solidFill>
                  <a:schemeClr val="tx1"/>
                </a:solidFill>
              </a:rPr>
            </a:br>
            <a:r>
              <a:rPr lang="en-US" sz="1200" b="0" dirty="0" smtClean="0">
                <a:solidFill>
                  <a:schemeClr val="tx1"/>
                </a:solidFill>
              </a:rPr>
              <a:t/>
            </a:r>
            <a:br>
              <a:rPr lang="en-US" sz="1200" b="0" dirty="0" smtClean="0">
                <a:solidFill>
                  <a:schemeClr val="tx1"/>
                </a:solidFill>
              </a:rPr>
            </a:br>
            <a:r>
              <a:rPr lang="en-US" sz="2000" b="0" dirty="0" err="1" smtClean="0">
                <a:solidFill>
                  <a:schemeClr val="tx1"/>
                </a:solidFill>
              </a:rPr>
              <a:t>Anja</a:t>
            </a:r>
            <a:r>
              <a:rPr lang="en-US" sz="2000" b="0" dirty="0" smtClean="0">
                <a:solidFill>
                  <a:schemeClr val="tx1"/>
                </a:solidFill>
              </a:rPr>
              <a:t> Bauer and </a:t>
            </a:r>
            <a:r>
              <a:rPr lang="en-US" sz="2000" b="0" dirty="0" err="1" smtClean="0">
                <a:solidFill>
                  <a:schemeClr val="tx1"/>
                </a:solidFill>
              </a:rPr>
              <a:t>Reinhard</a:t>
            </a:r>
            <a:r>
              <a:rPr lang="en-US" sz="2000" b="0" dirty="0" smtClean="0">
                <a:solidFill>
                  <a:schemeClr val="tx1"/>
                </a:solidFill>
              </a:rPr>
              <a:t> </a:t>
            </a:r>
            <a:r>
              <a:rPr lang="en-US" sz="2000" b="0" dirty="0" err="1" smtClean="0">
                <a:solidFill>
                  <a:schemeClr val="tx1"/>
                </a:solidFill>
              </a:rPr>
              <a:t>Steurer</a:t>
            </a:r>
            <a:endParaRPr lang="en-US" sz="2000" b="0" dirty="0" smtClean="0">
              <a:solidFill>
                <a:schemeClr val="tx1"/>
              </a:solidFill>
            </a:endParaRPr>
          </a:p>
        </p:txBody>
      </p:sp>
      <p:pic>
        <p:nvPicPr>
          <p:cNvPr id="16387" name="Picture 4" descr="WEODCNBCAGMK"/>
          <p:cNvPicPr>
            <a:picLocks noChangeAspect="1" noChangeArrowheads="1"/>
          </p:cNvPicPr>
          <p:nvPr/>
        </p:nvPicPr>
        <p:blipFill>
          <a:blip r:embed="rId4" cstate="print"/>
          <a:srcRect/>
          <a:stretch>
            <a:fillRect/>
          </a:stretch>
        </p:blipFill>
        <p:spPr bwMode="auto">
          <a:xfrm>
            <a:off x="720725" y="3667125"/>
            <a:ext cx="5461000" cy="390525"/>
          </a:xfrm>
          <a:prstGeom prst="rect">
            <a:avLst/>
          </a:prstGeom>
          <a:noFill/>
          <a:ln w="9525">
            <a:noFill/>
            <a:miter lim="800000"/>
            <a:headEnd/>
            <a:tailEnd/>
          </a:ln>
        </p:spPr>
      </p:pic>
      <p:sp>
        <p:nvSpPr>
          <p:cNvPr id="16388" name="Rectangle 5"/>
          <p:cNvSpPr>
            <a:spLocks noChangeArrowheads="1"/>
          </p:cNvSpPr>
          <p:nvPr/>
        </p:nvSpPr>
        <p:spPr bwMode="auto">
          <a:xfrm>
            <a:off x="647700" y="4187825"/>
            <a:ext cx="5646097" cy="2554545"/>
          </a:xfrm>
          <a:prstGeom prst="rect">
            <a:avLst/>
          </a:prstGeom>
          <a:noFill/>
          <a:ln w="9525">
            <a:noFill/>
            <a:miter lim="800000"/>
            <a:headEnd/>
            <a:tailEnd/>
          </a:ln>
        </p:spPr>
        <p:txBody>
          <a:bodyPr wrap="none">
            <a:spAutoFit/>
          </a:bodyPr>
          <a:lstStyle/>
          <a:p>
            <a:r>
              <a:rPr lang="en-GB" sz="2000" b="0" dirty="0" smtClean="0"/>
              <a:t>BOKU - University of Natural Resources and Life Sciences</a:t>
            </a:r>
          </a:p>
          <a:p>
            <a:r>
              <a:rPr lang="en-GB" sz="2000" b="0" dirty="0" smtClean="0"/>
              <a:t>Vienna, Austria</a:t>
            </a:r>
          </a:p>
          <a:p>
            <a:endParaRPr lang="en-GB" sz="2000" b="0" dirty="0" smtClean="0"/>
          </a:p>
          <a:p>
            <a:r>
              <a:rPr lang="de-DE" sz="2000" dirty="0" smtClean="0"/>
              <a:t>Symposium „The </a:t>
            </a:r>
            <a:r>
              <a:rPr lang="de-DE" sz="2000" dirty="0" err="1" smtClean="0"/>
              <a:t>Governance</a:t>
            </a:r>
            <a:r>
              <a:rPr lang="de-DE" sz="2000" dirty="0" smtClean="0"/>
              <a:t> </a:t>
            </a:r>
            <a:r>
              <a:rPr lang="de-DE" sz="2000" dirty="0" err="1" smtClean="0"/>
              <a:t>of</a:t>
            </a:r>
            <a:r>
              <a:rPr lang="de-DE" sz="2000" dirty="0" smtClean="0"/>
              <a:t> Adaptation“ </a:t>
            </a:r>
          </a:p>
          <a:p>
            <a:r>
              <a:rPr lang="de-DE" sz="2000" dirty="0" smtClean="0"/>
              <a:t>Amsterdam, 22-23</a:t>
            </a:r>
            <a:r>
              <a:rPr lang="de-DE" sz="2000" baseline="30000" dirty="0" smtClean="0"/>
              <a:t> </a:t>
            </a:r>
            <a:r>
              <a:rPr lang="de-DE" sz="2000" dirty="0" smtClean="0"/>
              <a:t>March 2012</a:t>
            </a:r>
            <a:endParaRPr lang="en-GB" sz="2000" b="0" dirty="0" smtClean="0"/>
          </a:p>
          <a:p>
            <a:endParaRPr lang="en-GB" sz="1800" b="0" dirty="0"/>
          </a:p>
          <a:p>
            <a:endParaRPr lang="en-GB" sz="1800" b="0" dirty="0"/>
          </a:p>
          <a:p>
            <a:endParaRPr lang="de-DE" b="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902" y="777063"/>
            <a:ext cx="8424862" cy="874712"/>
          </a:xfrm>
        </p:spPr>
        <p:txBody>
          <a:bodyPr/>
          <a:lstStyle/>
          <a:p>
            <a:r>
              <a:rPr lang="de-AT" dirty="0" err="1" smtClean="0">
                <a:solidFill>
                  <a:srgbClr val="0073AF"/>
                </a:solidFill>
                <a:effectLst>
                  <a:outerShdw blurRad="38100" dist="38100" dir="2700000" algn="tl">
                    <a:srgbClr val="C0C0C0"/>
                  </a:outerShdw>
                </a:effectLst>
              </a:rPr>
              <a:t>Object</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of</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coordination</a:t>
            </a:r>
            <a:r>
              <a:rPr lang="de-AT" dirty="0" smtClean="0">
                <a:solidFill>
                  <a:srgbClr val="0073AF"/>
                </a:solidFill>
                <a:effectLst>
                  <a:outerShdw blurRad="38100" dist="38100" dir="2700000" algn="tl">
                    <a:srgbClr val="C0C0C0"/>
                  </a:outerShdw>
                </a:effectLst>
              </a:rPr>
              <a:t> – Adaptive </a:t>
            </a:r>
            <a:r>
              <a:rPr lang="de-AT" dirty="0" err="1" smtClean="0">
                <a:solidFill>
                  <a:srgbClr val="0073AF"/>
                </a:solidFill>
                <a:effectLst>
                  <a:outerShdw blurRad="38100" dist="38100" dir="2700000" algn="tl">
                    <a:srgbClr val="C0C0C0"/>
                  </a:outerShdw>
                </a:effectLst>
              </a:rPr>
              <a:t>capacities</a:t>
            </a:r>
            <a:endParaRPr lang="de-DE"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a:xfrm>
            <a:off x="504280" y="1836093"/>
            <a:ext cx="8424862" cy="4274194"/>
          </a:xfrm>
        </p:spPr>
        <p:txBody>
          <a:bodyPr/>
          <a:lstStyle/>
          <a:p>
            <a:pPr algn="ctr">
              <a:buNone/>
            </a:pPr>
            <a:endParaRPr lang="de-AT" sz="1800" b="1" dirty="0" smtClean="0"/>
          </a:p>
          <a:p>
            <a:pPr algn="ctr">
              <a:buNone/>
            </a:pPr>
            <a:r>
              <a:rPr lang="de-AT" b="1" dirty="0" err="1" smtClean="0"/>
              <a:t>Building</a:t>
            </a:r>
            <a:r>
              <a:rPr lang="de-AT" b="1" dirty="0" smtClean="0"/>
              <a:t> </a:t>
            </a:r>
            <a:r>
              <a:rPr lang="de-AT" b="1" dirty="0" err="1" smtClean="0"/>
              <a:t>the</a:t>
            </a:r>
            <a:r>
              <a:rPr lang="de-AT" b="1" dirty="0" smtClean="0"/>
              <a:t> </a:t>
            </a:r>
            <a:r>
              <a:rPr lang="de-AT" b="1" dirty="0" err="1" smtClean="0"/>
              <a:t>knowledge</a:t>
            </a:r>
            <a:r>
              <a:rPr lang="de-AT" b="1" dirty="0" smtClean="0"/>
              <a:t> </a:t>
            </a:r>
            <a:r>
              <a:rPr lang="de-AT" b="1" dirty="0" err="1" smtClean="0"/>
              <a:t>base</a:t>
            </a:r>
            <a:endParaRPr lang="de-AT" b="1" dirty="0" smtClean="0"/>
          </a:p>
          <a:p>
            <a:pPr algn="ctr">
              <a:buNone/>
            </a:pPr>
            <a:endParaRPr lang="de-AT" b="1" dirty="0" smtClean="0"/>
          </a:p>
          <a:p>
            <a:pPr algn="ctr">
              <a:buNone/>
            </a:pPr>
            <a:r>
              <a:rPr lang="de-AT" b="1" dirty="0" smtClean="0"/>
              <a:t>Providing </a:t>
            </a:r>
            <a:r>
              <a:rPr lang="de-AT" b="1" dirty="0" err="1" smtClean="0"/>
              <a:t>guidance</a:t>
            </a:r>
            <a:endParaRPr lang="de-AT" b="1" dirty="0" smtClean="0"/>
          </a:p>
          <a:p>
            <a:pPr algn="ctr">
              <a:buNone/>
            </a:pPr>
            <a:endParaRPr lang="de-AT" b="1" dirty="0" smtClean="0"/>
          </a:p>
          <a:p>
            <a:pPr algn="ctr">
              <a:buNone/>
            </a:pPr>
            <a:r>
              <a:rPr lang="de-AT" b="1" dirty="0" err="1" smtClean="0"/>
              <a:t>Facilitating</a:t>
            </a:r>
            <a:r>
              <a:rPr lang="de-AT" b="1" dirty="0" smtClean="0"/>
              <a:t> </a:t>
            </a:r>
            <a:r>
              <a:rPr lang="de-AT" b="1" dirty="0" err="1" smtClean="0"/>
              <a:t>networking</a:t>
            </a:r>
            <a:endParaRPr lang="de-AT" b="1" dirty="0" smtClean="0"/>
          </a:p>
          <a:p>
            <a:pPr algn="ctr">
              <a:buNone/>
            </a:pPr>
            <a:endParaRPr lang="de-AT" b="1" dirty="0" smtClean="0"/>
          </a:p>
          <a:p>
            <a:pPr algn="ctr">
              <a:buNone/>
            </a:pPr>
            <a:r>
              <a:rPr lang="de-AT" b="1" dirty="0" err="1" smtClean="0"/>
              <a:t>Fostering</a:t>
            </a:r>
            <a:r>
              <a:rPr lang="de-AT" b="1" dirty="0" smtClean="0"/>
              <a:t> </a:t>
            </a:r>
            <a:r>
              <a:rPr lang="de-AT" b="1" dirty="0" err="1" smtClean="0"/>
              <a:t>learning</a:t>
            </a:r>
            <a:endParaRPr lang="de-AT" b="1" dirty="0" smtClean="0"/>
          </a:p>
          <a:p>
            <a:pPr algn="ctr">
              <a:buNone/>
            </a:pPr>
            <a:endParaRPr lang="de-AT" b="1" dirty="0" smtClean="0"/>
          </a:p>
          <a:p>
            <a:pPr algn="ctr">
              <a:buNone/>
            </a:pPr>
            <a:r>
              <a:rPr lang="de-AT" b="1" dirty="0" err="1" smtClean="0"/>
              <a:t>Raising</a:t>
            </a:r>
            <a:r>
              <a:rPr lang="de-AT" b="1" dirty="0" smtClean="0"/>
              <a:t> </a:t>
            </a:r>
            <a:r>
              <a:rPr lang="de-AT" b="1" dirty="0" err="1" smtClean="0"/>
              <a:t>awareness</a:t>
            </a:r>
            <a:endParaRPr lang="de-AT" b="1" i="1" dirty="0" smtClean="0">
              <a:solidFill>
                <a:srgbClr val="0073AF"/>
              </a:solidFill>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8256" y="395933"/>
            <a:ext cx="8424862" cy="946150"/>
          </a:xfrm>
        </p:spPr>
        <p:txBody>
          <a:bodyPr/>
          <a:lstStyle/>
          <a:p>
            <a:r>
              <a:rPr lang="de-AT" dirty="0" err="1" smtClean="0">
                <a:solidFill>
                  <a:srgbClr val="0073AF"/>
                </a:solidFill>
                <a:effectLst>
                  <a:outerShdw blurRad="38100" dist="38100" dir="2700000" algn="tl">
                    <a:srgbClr val="C0C0C0"/>
                  </a:outerShdw>
                </a:effectLst>
              </a:rPr>
              <a:t>Process</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of</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coordination</a:t>
            </a:r>
            <a:endParaRPr lang="de-DE"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a:xfrm>
            <a:off x="432272" y="1908101"/>
            <a:ext cx="8424862" cy="4346202"/>
          </a:xfrm>
        </p:spPr>
        <p:txBody>
          <a:bodyPr/>
          <a:lstStyle/>
          <a:p>
            <a:r>
              <a:rPr lang="de-DE" sz="1800" dirty="0" err="1" smtClean="0">
                <a:ea typeface="Verdana" pitchFamily="34" charset="0"/>
                <a:cs typeface="Verdana" pitchFamily="34" charset="0"/>
              </a:rPr>
              <a:t>Means</a:t>
            </a:r>
            <a:r>
              <a:rPr lang="de-DE" sz="1800" dirty="0" smtClean="0">
                <a:ea typeface="Verdana" pitchFamily="34" charset="0"/>
                <a:cs typeface="Verdana" pitchFamily="34" charset="0"/>
              </a:rPr>
              <a:t> and </a:t>
            </a:r>
            <a:r>
              <a:rPr lang="de-DE" sz="1800" dirty="0" err="1" smtClean="0">
                <a:ea typeface="Verdana" pitchFamily="34" charset="0"/>
                <a:cs typeface="Verdana" pitchFamily="34" charset="0"/>
              </a:rPr>
              <a:t>structures</a:t>
            </a:r>
            <a:r>
              <a:rPr lang="de-DE" sz="1800" dirty="0" smtClean="0">
                <a:ea typeface="Verdana" pitchFamily="34" charset="0"/>
                <a:cs typeface="Verdana" pitchFamily="34" charset="0"/>
              </a:rPr>
              <a:t> </a:t>
            </a:r>
            <a:r>
              <a:rPr lang="de-DE" sz="1800" dirty="0" err="1" smtClean="0">
                <a:ea typeface="Verdana" pitchFamily="34" charset="0"/>
                <a:cs typeface="Verdana" pitchFamily="34" charset="0"/>
              </a:rPr>
              <a:t>of</a:t>
            </a:r>
            <a:r>
              <a:rPr lang="de-DE" sz="1800" dirty="0" smtClean="0">
                <a:ea typeface="Verdana" pitchFamily="34" charset="0"/>
                <a:cs typeface="Verdana" pitchFamily="34" charset="0"/>
              </a:rPr>
              <a:t> </a:t>
            </a:r>
            <a:r>
              <a:rPr lang="de-DE" sz="1800" dirty="0" err="1" smtClean="0">
                <a:ea typeface="Verdana" pitchFamily="34" charset="0"/>
                <a:cs typeface="Verdana" pitchFamily="34" charset="0"/>
              </a:rPr>
              <a:t>coordination</a:t>
            </a:r>
            <a:r>
              <a:rPr lang="de-DE" sz="1800" dirty="0" smtClean="0">
                <a:ea typeface="Verdana" pitchFamily="34" charset="0"/>
                <a:cs typeface="Verdana" pitchFamily="34" charset="0"/>
              </a:rPr>
              <a:t>:</a:t>
            </a:r>
            <a:endParaRPr lang="de-DE" sz="1800" dirty="0" smtClean="0">
              <a:ea typeface="Verdana" pitchFamily="34" charset="0"/>
              <a:cs typeface="Verdana" pitchFamily="34" charset="0"/>
            </a:endParaRPr>
          </a:p>
          <a:p>
            <a:pPr marL="627063" lvl="2" indent="-274638" eaLnBrk="1" hangingPunct="1">
              <a:buFont typeface="Arial" pitchFamily="34" charset="0"/>
              <a:buChar char="•"/>
              <a:tabLst>
                <a:tab pos="179388" algn="l"/>
              </a:tabLst>
            </a:pPr>
            <a:r>
              <a:rPr lang="de-AT" sz="1800" kern="1200" dirty="0" smtClean="0">
                <a:ea typeface="Verdana" pitchFamily="34" charset="0"/>
                <a:cs typeface="Verdana" pitchFamily="34" charset="0"/>
              </a:rPr>
              <a:t>Management &amp; </a:t>
            </a:r>
            <a:r>
              <a:rPr lang="de-AT" sz="1800" kern="1200" dirty="0" err="1" smtClean="0">
                <a:ea typeface="Verdana" pitchFamily="34" charset="0"/>
                <a:cs typeface="Verdana" pitchFamily="34" charset="0"/>
              </a:rPr>
              <a:t>organizational</a:t>
            </a:r>
            <a:r>
              <a:rPr lang="de-AT" sz="1800" kern="1200" dirty="0" smtClean="0">
                <a:ea typeface="Verdana" pitchFamily="34" charset="0"/>
                <a:cs typeface="Verdana" pitchFamily="34" charset="0"/>
              </a:rPr>
              <a:t> </a:t>
            </a:r>
            <a:r>
              <a:rPr lang="de-AT" sz="1800" kern="1200" dirty="0" err="1" smtClean="0">
                <a:ea typeface="Verdana" pitchFamily="34" charset="0"/>
                <a:cs typeface="Verdana" pitchFamily="34" charset="0"/>
              </a:rPr>
              <a:t>bodies</a:t>
            </a:r>
            <a:r>
              <a:rPr lang="de-AT" sz="1800" kern="1200" dirty="0" smtClean="0">
                <a:ea typeface="Verdana" pitchFamily="34" charset="0"/>
                <a:cs typeface="Verdana" pitchFamily="34" charset="0"/>
              </a:rPr>
              <a:t>: </a:t>
            </a:r>
            <a:r>
              <a:rPr lang="de-AT" sz="1800" i="1" kern="1200" dirty="0" err="1" smtClean="0">
                <a:ea typeface="Verdana" pitchFamily="34" charset="0"/>
                <a:cs typeface="Verdana" pitchFamily="34" charset="0"/>
              </a:rPr>
              <a:t>Steering</a:t>
            </a:r>
            <a:r>
              <a:rPr lang="de-AT" sz="1800" i="1" kern="1200" dirty="0" smtClean="0">
                <a:ea typeface="Verdana" pitchFamily="34" charset="0"/>
                <a:cs typeface="Verdana" pitchFamily="34" charset="0"/>
              </a:rPr>
              <a:t> </a:t>
            </a:r>
            <a:r>
              <a:rPr lang="de-AT" sz="1800" i="1" kern="1200" dirty="0" err="1" smtClean="0">
                <a:ea typeface="Verdana" pitchFamily="34" charset="0"/>
                <a:cs typeface="Verdana" pitchFamily="34" charset="0"/>
              </a:rPr>
              <a:t>Committee</a:t>
            </a:r>
            <a:r>
              <a:rPr lang="de-AT" sz="1800" i="1" kern="1200" dirty="0" smtClean="0">
                <a:ea typeface="Verdana" pitchFamily="34" charset="0"/>
                <a:cs typeface="Verdana" pitchFamily="34" charset="0"/>
              </a:rPr>
              <a:t>, Executive Group, etc.,  </a:t>
            </a:r>
          </a:p>
          <a:p>
            <a:pPr marL="627063" lvl="2" indent="-274638" eaLnBrk="1" hangingPunct="1">
              <a:buFont typeface="Arial" pitchFamily="34" charset="0"/>
              <a:buChar char="•"/>
              <a:tabLst>
                <a:tab pos="179388" algn="l"/>
              </a:tabLst>
            </a:pPr>
            <a:r>
              <a:rPr lang="de-AT" sz="1800" kern="1200" dirty="0" smtClean="0">
                <a:ea typeface="Verdana" pitchFamily="34" charset="0"/>
                <a:cs typeface="Verdana" pitchFamily="34" charset="0"/>
              </a:rPr>
              <a:t>Working </a:t>
            </a:r>
            <a:r>
              <a:rPr lang="de-AT" sz="1800" kern="1200" dirty="0" err="1" smtClean="0">
                <a:ea typeface="Verdana" pitchFamily="34" charset="0"/>
                <a:cs typeface="Verdana" pitchFamily="34" charset="0"/>
              </a:rPr>
              <a:t>groups</a:t>
            </a:r>
            <a:r>
              <a:rPr lang="de-AT" sz="1800" kern="1200" dirty="0" smtClean="0">
                <a:ea typeface="Verdana" pitchFamily="34" charset="0"/>
                <a:cs typeface="Verdana" pitchFamily="34" charset="0"/>
              </a:rPr>
              <a:t>, </a:t>
            </a:r>
            <a:r>
              <a:rPr lang="de-AT" sz="1800" kern="1200" dirty="0" err="1" smtClean="0">
                <a:ea typeface="Verdana" pitchFamily="34" charset="0"/>
                <a:cs typeface="Verdana" pitchFamily="34" charset="0"/>
              </a:rPr>
              <a:t>projects</a:t>
            </a:r>
            <a:endParaRPr lang="de-AT" sz="1800" kern="1200" dirty="0" smtClean="0">
              <a:ea typeface="Verdana" pitchFamily="34" charset="0"/>
              <a:cs typeface="Verdana" pitchFamily="34" charset="0"/>
            </a:endParaRPr>
          </a:p>
          <a:p>
            <a:pPr marL="627063" lvl="2" indent="-274638" eaLnBrk="1" hangingPunct="1">
              <a:buFont typeface="Arial" pitchFamily="34" charset="0"/>
              <a:buChar char="•"/>
              <a:tabLst>
                <a:tab pos="179388" algn="l"/>
              </a:tabLst>
            </a:pPr>
            <a:r>
              <a:rPr lang="de-AT" sz="1800" kern="1200" dirty="0" smtClean="0">
                <a:ea typeface="Verdana" pitchFamily="34" charset="0"/>
                <a:cs typeface="Verdana" pitchFamily="34" charset="0"/>
              </a:rPr>
              <a:t>Workshops, </a:t>
            </a:r>
            <a:r>
              <a:rPr lang="de-AT" sz="1800" kern="1200" dirty="0" err="1" smtClean="0">
                <a:ea typeface="Verdana" pitchFamily="34" charset="0"/>
                <a:cs typeface="Verdana" pitchFamily="34" charset="0"/>
              </a:rPr>
              <a:t>trainings</a:t>
            </a:r>
            <a:r>
              <a:rPr lang="de-AT" sz="1800" kern="1200" dirty="0" smtClean="0">
                <a:ea typeface="Verdana" pitchFamily="34" charset="0"/>
                <a:cs typeface="Verdana" pitchFamily="34" charset="0"/>
              </a:rPr>
              <a:t>, </a:t>
            </a:r>
            <a:r>
              <a:rPr lang="de-AT" sz="1800" kern="1200" dirty="0" err="1" smtClean="0">
                <a:ea typeface="Verdana" pitchFamily="34" charset="0"/>
                <a:cs typeface="Verdana" pitchFamily="34" charset="0"/>
              </a:rPr>
              <a:t>events</a:t>
            </a:r>
            <a:endParaRPr lang="de-AT" sz="1800" kern="1200" dirty="0" smtClean="0">
              <a:ea typeface="Verdana" pitchFamily="34" charset="0"/>
              <a:cs typeface="Verdana" pitchFamily="34" charset="0"/>
            </a:endParaRPr>
          </a:p>
          <a:p>
            <a:pPr marL="627063" lvl="2" indent="-274638" eaLnBrk="1" hangingPunct="1">
              <a:buFont typeface="Arial" pitchFamily="34" charset="0"/>
              <a:buChar char="•"/>
              <a:tabLst>
                <a:tab pos="179388" algn="l"/>
              </a:tabLst>
            </a:pPr>
            <a:r>
              <a:rPr lang="de-AT" sz="1800" kern="1200" dirty="0" smtClean="0">
                <a:ea typeface="Verdana" pitchFamily="34" charset="0"/>
                <a:cs typeface="Verdana" pitchFamily="34" charset="0"/>
              </a:rPr>
              <a:t>National </a:t>
            </a:r>
            <a:r>
              <a:rPr lang="de-AT" sz="1800" kern="1200" dirty="0" err="1" smtClean="0">
                <a:ea typeface="Verdana" pitchFamily="34" charset="0"/>
                <a:cs typeface="Verdana" pitchFamily="34" charset="0"/>
              </a:rPr>
              <a:t>level</a:t>
            </a:r>
            <a:r>
              <a:rPr lang="de-AT" sz="1800" kern="1200" dirty="0" smtClean="0">
                <a:ea typeface="Verdana" pitchFamily="34" charset="0"/>
                <a:cs typeface="Verdana" pitchFamily="34" charset="0"/>
              </a:rPr>
              <a:t>: </a:t>
            </a:r>
            <a:r>
              <a:rPr lang="de-AT" sz="1800" kern="1200" dirty="0" err="1" smtClean="0">
                <a:ea typeface="Verdana" pitchFamily="34" charset="0"/>
                <a:cs typeface="Verdana" pitchFamily="34" charset="0"/>
              </a:rPr>
              <a:t>Funding</a:t>
            </a:r>
            <a:r>
              <a:rPr lang="de-AT" sz="1800" kern="1200" dirty="0" smtClean="0">
                <a:ea typeface="Verdana" pitchFamily="34" charset="0"/>
                <a:cs typeface="Verdana" pitchFamily="34" charset="0"/>
              </a:rPr>
              <a:t> &amp; </a:t>
            </a:r>
            <a:r>
              <a:rPr lang="de-AT" sz="1800" kern="1200" dirty="0" err="1" smtClean="0">
                <a:ea typeface="Verdana" pitchFamily="34" charset="0"/>
                <a:cs typeface="Verdana" pitchFamily="34" charset="0"/>
              </a:rPr>
              <a:t>coordination</a:t>
            </a:r>
            <a:r>
              <a:rPr lang="de-AT" sz="1800" kern="1200" dirty="0" smtClean="0">
                <a:ea typeface="Verdana" pitchFamily="34" charset="0"/>
                <a:cs typeface="Verdana" pitchFamily="34" charset="0"/>
              </a:rPr>
              <a:t> </a:t>
            </a:r>
            <a:r>
              <a:rPr lang="de-AT" sz="1800" kern="1200" dirty="0" err="1" smtClean="0">
                <a:ea typeface="Verdana" pitchFamily="34" charset="0"/>
                <a:cs typeface="Verdana" pitchFamily="34" charset="0"/>
              </a:rPr>
              <a:t>bodies</a:t>
            </a:r>
            <a:endParaRPr lang="de-AT" sz="1800" kern="1200" dirty="0" smtClean="0">
              <a:ea typeface="Verdana" pitchFamily="34" charset="0"/>
              <a:cs typeface="Verdana" pitchFamily="34" charset="0"/>
            </a:endParaRPr>
          </a:p>
          <a:p>
            <a:endParaRPr lang="de-DE" sz="1800" dirty="0" smtClean="0"/>
          </a:p>
          <a:p>
            <a:r>
              <a:rPr lang="de-DE" sz="1800" dirty="0" smtClean="0"/>
              <a:t>Modes </a:t>
            </a:r>
            <a:r>
              <a:rPr lang="de-DE" sz="1800" dirty="0" err="1" smtClean="0"/>
              <a:t>of</a:t>
            </a:r>
            <a:r>
              <a:rPr lang="de-DE" sz="1800" dirty="0" smtClean="0"/>
              <a:t> </a:t>
            </a:r>
            <a:r>
              <a:rPr lang="de-DE" sz="1800" dirty="0" err="1" smtClean="0"/>
              <a:t>coordination</a:t>
            </a:r>
            <a:r>
              <a:rPr lang="de-DE" sz="1800" dirty="0" smtClean="0"/>
              <a:t> – </a:t>
            </a:r>
            <a:r>
              <a:rPr lang="de-DE" sz="1800" dirty="0" err="1" smtClean="0"/>
              <a:t>vertical</a:t>
            </a:r>
            <a:r>
              <a:rPr lang="de-DE" sz="1800" dirty="0" smtClean="0"/>
              <a:t>:</a:t>
            </a:r>
          </a:p>
          <a:p>
            <a:pPr lvl="1"/>
            <a:r>
              <a:rPr lang="de-DE" sz="1800" dirty="0" smtClean="0"/>
              <a:t>CA: </a:t>
            </a:r>
            <a:r>
              <a:rPr lang="de-DE" sz="1800" dirty="0" err="1" smtClean="0"/>
              <a:t>to</a:t>
            </a:r>
            <a:r>
              <a:rPr lang="de-DE" sz="1800" dirty="0" smtClean="0"/>
              <a:t>-down, </a:t>
            </a:r>
            <a:r>
              <a:rPr lang="de-DE" sz="1800" dirty="0" err="1" smtClean="0"/>
              <a:t>hierarchy</a:t>
            </a:r>
            <a:r>
              <a:rPr lang="de-DE" sz="1800" dirty="0" smtClean="0"/>
              <a:t> </a:t>
            </a:r>
            <a:r>
              <a:rPr lang="en-US" sz="1800" kern="1200" dirty="0" smtClean="0">
                <a:ea typeface="Verdana" pitchFamily="34" charset="0"/>
                <a:cs typeface="Verdana" pitchFamily="34" charset="0"/>
              </a:rPr>
              <a:t>transmission of national agenda/policy to regions, via national </a:t>
            </a:r>
            <a:r>
              <a:rPr lang="en-US" sz="1800" kern="1200" dirty="0" err="1" smtClean="0">
                <a:ea typeface="Verdana" pitchFamily="34" charset="0"/>
                <a:cs typeface="Verdana" pitchFamily="34" charset="0"/>
              </a:rPr>
              <a:t>programme</a:t>
            </a:r>
            <a:r>
              <a:rPr lang="en-US" sz="1800" kern="1200" dirty="0" smtClean="0">
                <a:ea typeface="Verdana" pitchFamily="34" charset="0"/>
                <a:cs typeface="Verdana" pitchFamily="34" charset="0"/>
              </a:rPr>
              <a:t>; close supervision by </a:t>
            </a:r>
            <a:r>
              <a:rPr lang="en-US" sz="1800" kern="1200" dirty="0" err="1" smtClean="0">
                <a:ea typeface="Verdana" pitchFamily="34" charset="0"/>
                <a:cs typeface="Verdana" pitchFamily="34" charset="0"/>
              </a:rPr>
              <a:t>NRCan</a:t>
            </a:r>
            <a:endParaRPr lang="en-US" sz="1800" kern="1200" dirty="0" smtClean="0">
              <a:ea typeface="Verdana" pitchFamily="34" charset="0"/>
              <a:cs typeface="Verdana" pitchFamily="34" charset="0"/>
            </a:endParaRPr>
          </a:p>
          <a:p>
            <a:pPr lvl="1"/>
            <a:r>
              <a:rPr lang="en-US" sz="1800" kern="1200" dirty="0" smtClean="0">
                <a:ea typeface="Verdana" pitchFamily="34" charset="0"/>
                <a:cs typeface="Verdana" pitchFamily="34" charset="0"/>
              </a:rPr>
              <a:t>UK: bottom-up, mutual interaction patterns</a:t>
            </a:r>
          </a:p>
          <a:p>
            <a:pPr lvl="1"/>
            <a:endParaRPr lang="en-US" sz="1800" kern="1200" dirty="0" smtClean="0">
              <a:ea typeface="Verdana" pitchFamily="34" charset="0"/>
              <a:cs typeface="Verdana" pitchFamily="34" charset="0"/>
            </a:endParaRPr>
          </a:p>
          <a:p>
            <a:r>
              <a:rPr lang="de-DE" sz="1800" dirty="0" smtClean="0"/>
              <a:t>Modes </a:t>
            </a:r>
            <a:r>
              <a:rPr lang="de-DE" sz="1800" dirty="0" err="1" smtClean="0"/>
              <a:t>of</a:t>
            </a:r>
            <a:r>
              <a:rPr lang="de-DE" sz="1800" dirty="0" smtClean="0"/>
              <a:t> </a:t>
            </a:r>
            <a:r>
              <a:rPr lang="de-DE" sz="1800" dirty="0" err="1" smtClean="0"/>
              <a:t>coordination</a:t>
            </a:r>
            <a:r>
              <a:rPr lang="de-DE" sz="1800" dirty="0" smtClean="0"/>
              <a:t> – horizontal:</a:t>
            </a:r>
          </a:p>
          <a:p>
            <a:pPr marL="0" lvl="1" indent="0" algn="ctr" eaLnBrk="1" fontAlgn="auto" hangingPunct="1">
              <a:spcBef>
                <a:spcPts val="0"/>
              </a:spcBef>
              <a:spcAft>
                <a:spcPts val="0"/>
              </a:spcAft>
              <a:buClrTx/>
              <a:buNone/>
              <a:defRPr/>
            </a:pPr>
            <a:r>
              <a:rPr lang="de-DE" sz="1800" dirty="0" smtClean="0"/>
              <a:t>         In CA &amp; UK: Network </a:t>
            </a:r>
            <a:r>
              <a:rPr lang="de-DE" sz="1800" dirty="0" err="1" smtClean="0"/>
              <a:t>governance</a:t>
            </a:r>
            <a:r>
              <a:rPr lang="de-DE" sz="1800" dirty="0" smtClean="0"/>
              <a:t>: </a:t>
            </a:r>
            <a:r>
              <a:rPr lang="de-DE" sz="1800" dirty="0" err="1" smtClean="0"/>
              <a:t>voluntary</a:t>
            </a:r>
            <a:r>
              <a:rPr lang="de-DE" sz="1800" dirty="0" smtClean="0"/>
              <a:t>, </a:t>
            </a:r>
            <a:r>
              <a:rPr lang="de-DE" sz="1800" dirty="0" err="1" smtClean="0"/>
              <a:t>trust</a:t>
            </a:r>
            <a:r>
              <a:rPr lang="de-DE" sz="1800" dirty="0" smtClean="0"/>
              <a:t>, </a:t>
            </a:r>
            <a:r>
              <a:rPr lang="de-DE" sz="1800" dirty="0" err="1" smtClean="0"/>
              <a:t>consensus</a:t>
            </a:r>
            <a:r>
              <a:rPr lang="de-DE" sz="1800" dirty="0" smtClean="0"/>
              <a:t>, </a:t>
            </a:r>
            <a:r>
              <a:rPr lang="de-DE" sz="1800" dirty="0" err="1" smtClean="0"/>
              <a:t>identification</a:t>
            </a:r>
            <a:r>
              <a:rPr lang="de-DE" sz="1800" dirty="0" smtClean="0"/>
              <a:t>, </a:t>
            </a:r>
            <a:r>
              <a:rPr lang="de-DE" sz="1800" dirty="0" err="1" smtClean="0"/>
              <a:t>little</a:t>
            </a:r>
            <a:r>
              <a:rPr lang="de-DE" sz="1800" dirty="0" smtClean="0"/>
              <a:t> </a:t>
            </a:r>
            <a:r>
              <a:rPr lang="de-DE" sz="1800" dirty="0" err="1" smtClean="0"/>
              <a:t>competition</a:t>
            </a:r>
            <a:endParaRPr lang="de-AT" sz="1800" b="1" dirty="0" smtClean="0"/>
          </a:p>
          <a:p>
            <a:pPr lvl="1">
              <a:buNone/>
            </a:pPr>
            <a:endParaRPr lang="de-DE" dirty="0" smtClean="0"/>
          </a:p>
          <a:p>
            <a:pPr lvl="1"/>
            <a:endParaRPr lang="de-DE"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65902" y="467941"/>
            <a:ext cx="8424862" cy="946150"/>
          </a:xfrm>
        </p:spPr>
        <p:txBody>
          <a:bodyPr/>
          <a:lstStyle/>
          <a:p>
            <a:r>
              <a:rPr lang="de-AT" dirty="0" err="1" smtClean="0">
                <a:solidFill>
                  <a:srgbClr val="0073AF"/>
                </a:solidFill>
                <a:effectLst>
                  <a:outerShdw blurRad="38100" dist="38100" dir="2700000" algn="tl">
                    <a:srgbClr val="C0C0C0"/>
                  </a:outerShdw>
                </a:effectLst>
              </a:rPr>
              <a:t>Strengths</a:t>
            </a:r>
            <a:endParaRPr lang="de-DE" dirty="0">
              <a:solidFill>
                <a:srgbClr val="0073AF"/>
              </a:solidFill>
              <a:effectLst>
                <a:outerShdw blurRad="38100" dist="38100" dir="2700000" algn="tl">
                  <a:srgbClr val="C0C0C0"/>
                </a:outerShdw>
              </a:effectLst>
            </a:endParaRPr>
          </a:p>
        </p:txBody>
      </p:sp>
      <p:grpSp>
        <p:nvGrpSpPr>
          <p:cNvPr id="3" name="Gruppieren 4"/>
          <p:cNvGrpSpPr>
            <a:grpSpLocks/>
          </p:cNvGrpSpPr>
          <p:nvPr/>
        </p:nvGrpSpPr>
        <p:grpSpPr bwMode="auto">
          <a:xfrm>
            <a:off x="792341" y="1476053"/>
            <a:ext cx="8208883" cy="4968552"/>
            <a:chOff x="2976" y="7078"/>
            <a:chExt cx="84873" cy="50482"/>
          </a:xfrm>
        </p:grpSpPr>
        <p:sp>
          <p:nvSpPr>
            <p:cNvPr id="5" name="Textfeld 1"/>
            <p:cNvSpPr txBox="1">
              <a:spLocks noChangeArrowheads="1"/>
            </p:cNvSpPr>
            <p:nvPr/>
          </p:nvSpPr>
          <p:spPr bwMode="auto">
            <a:xfrm>
              <a:off x="39254" y="21710"/>
              <a:ext cx="18815" cy="260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buClr>
                  <a:srgbClr val="000000"/>
                </a:buClr>
              </a:pPr>
              <a:r>
                <a:rPr lang="de-AT" sz="1600" dirty="0" smtClean="0"/>
                <a:t>Management/</a:t>
              </a:r>
              <a:r>
                <a:rPr lang="de-AT" sz="1600" dirty="0" err="1" smtClean="0"/>
                <a:t>Staff</a:t>
              </a:r>
              <a:r>
                <a:rPr lang="de-AT" sz="1600" dirty="0" smtClean="0"/>
                <a:t> </a:t>
              </a:r>
            </a:p>
            <a:p>
              <a:pPr>
                <a:spcAft>
                  <a:spcPts val="1000"/>
                </a:spcAft>
                <a:buClr>
                  <a:srgbClr val="000000"/>
                </a:buClr>
              </a:pPr>
              <a:r>
                <a:rPr lang="de-AT" sz="1600" dirty="0" smtClean="0"/>
                <a:t>Good personal relations</a:t>
              </a:r>
            </a:p>
            <a:p>
              <a:pPr>
                <a:spcAft>
                  <a:spcPts val="1000"/>
                </a:spcAft>
                <a:buClr>
                  <a:srgbClr val="000000"/>
                </a:buClr>
              </a:pPr>
              <a:r>
                <a:rPr lang="de-AT" sz="1600" dirty="0" smtClean="0"/>
                <a:t>Partners</a:t>
              </a:r>
            </a:p>
            <a:p>
              <a:pPr>
                <a:spcAft>
                  <a:spcPts val="1000"/>
                </a:spcAft>
                <a:buClr>
                  <a:srgbClr val="000000"/>
                </a:buClr>
              </a:pPr>
              <a:r>
                <a:rPr lang="de-AT" sz="1600" dirty="0" err="1" smtClean="0"/>
                <a:t>Collaboration</a:t>
              </a:r>
              <a:r>
                <a:rPr lang="de-AT" sz="1600" dirty="0" smtClean="0"/>
                <a:t> and </a:t>
              </a:r>
              <a:r>
                <a:rPr lang="de-AT" sz="1600" dirty="0" err="1" smtClean="0"/>
                <a:t>communication</a:t>
              </a:r>
              <a:endParaRPr lang="de-AT" sz="1600" dirty="0" smtClean="0"/>
            </a:p>
          </p:txBody>
        </p:sp>
        <p:sp>
          <p:nvSpPr>
            <p:cNvPr id="6" name="Ellipse 17"/>
            <p:cNvSpPr>
              <a:spLocks noChangeArrowheads="1"/>
            </p:cNvSpPr>
            <p:nvPr/>
          </p:nvSpPr>
          <p:spPr bwMode="auto">
            <a:xfrm>
              <a:off x="2976" y="7078"/>
              <a:ext cx="55838" cy="50088"/>
            </a:xfrm>
            <a:prstGeom prst="ellipse">
              <a:avLst/>
            </a:prstGeom>
            <a:noFill/>
            <a:ln w="25400">
              <a:solidFill>
                <a:srgbClr val="00B050"/>
              </a:solidFill>
              <a:prstDash val="dash"/>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sp>
          <p:nvSpPr>
            <p:cNvPr id="7" name="Ellipse 18"/>
            <p:cNvSpPr>
              <a:spLocks noChangeArrowheads="1"/>
            </p:cNvSpPr>
            <p:nvPr/>
          </p:nvSpPr>
          <p:spPr bwMode="auto">
            <a:xfrm>
              <a:off x="35734" y="7473"/>
              <a:ext cx="52115" cy="50087"/>
            </a:xfrm>
            <a:prstGeom prst="ellipse">
              <a:avLst/>
            </a:prstGeom>
            <a:noFill/>
            <a:ln w="25400">
              <a:solidFill>
                <a:srgbClr val="243F60"/>
              </a:solidFill>
              <a:prstDash val="dash"/>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sp>
          <p:nvSpPr>
            <p:cNvPr id="8" name="Textfeld 3"/>
            <p:cNvSpPr txBox="1">
              <a:spLocks noChangeArrowheads="1"/>
            </p:cNvSpPr>
            <p:nvPr/>
          </p:nvSpPr>
          <p:spPr bwMode="auto">
            <a:xfrm>
              <a:off x="12654" y="18784"/>
              <a:ext cx="14413" cy="334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buClr>
                  <a:srgbClr val="000000"/>
                </a:buClr>
                <a:buFont typeface="Arial" pitchFamily="34" charset="0"/>
                <a:buChar char="•"/>
              </a:pPr>
              <a:r>
                <a:rPr lang="en-US" sz="1600" b="0" dirty="0" smtClean="0"/>
                <a:t> Networking </a:t>
              </a:r>
              <a:r>
                <a:rPr lang="en-US" sz="1600" b="0" dirty="0" smtClean="0"/>
                <a:t>ability </a:t>
              </a:r>
            </a:p>
            <a:p>
              <a:pPr>
                <a:spcAft>
                  <a:spcPts val="1000"/>
                </a:spcAft>
                <a:buClr>
                  <a:srgbClr val="000000"/>
                </a:buClr>
                <a:buFont typeface="Arial" pitchFamily="34" charset="0"/>
                <a:buChar char="•"/>
              </a:pPr>
              <a:r>
                <a:rPr lang="en-US" sz="1600" b="0" dirty="0" smtClean="0"/>
                <a:t>Consensus and agreement</a:t>
              </a:r>
              <a:endParaRPr lang="de-DE" sz="1600" b="0" dirty="0" smtClean="0"/>
            </a:p>
            <a:p>
              <a:pPr>
                <a:spcAft>
                  <a:spcPts val="1000"/>
                </a:spcAft>
                <a:buClr>
                  <a:srgbClr val="000000"/>
                </a:buClr>
                <a:buFont typeface="Arial" pitchFamily="34" charset="0"/>
                <a:buChar char="•"/>
              </a:pPr>
              <a:r>
                <a:rPr lang="en-US" sz="1600" b="0" dirty="0" smtClean="0"/>
                <a:t> Good products and progress </a:t>
              </a:r>
            </a:p>
            <a:p>
              <a:pPr>
                <a:spcAft>
                  <a:spcPts val="1000"/>
                </a:spcAft>
                <a:buClr>
                  <a:srgbClr val="000000"/>
                </a:buClr>
                <a:buFont typeface="Arial" pitchFamily="34" charset="0"/>
                <a:buChar char="•"/>
              </a:pPr>
              <a:r>
                <a:rPr lang="en-US" sz="1600" b="0" dirty="0" smtClean="0"/>
                <a:t> Willingness </a:t>
              </a:r>
              <a:r>
                <a:rPr lang="en-US" sz="1600" b="0" dirty="0" smtClean="0"/>
                <a:t>to work together</a:t>
              </a:r>
              <a:endParaRPr lang="de-DE" sz="1600" b="0" dirty="0" smtClean="0"/>
            </a:p>
          </p:txBody>
        </p:sp>
        <p:sp>
          <p:nvSpPr>
            <p:cNvPr id="9" name="Textfeld 11"/>
            <p:cNvSpPr txBox="1">
              <a:spLocks noChangeArrowheads="1"/>
            </p:cNvSpPr>
            <p:nvPr/>
          </p:nvSpPr>
          <p:spPr bwMode="auto">
            <a:xfrm>
              <a:off x="61047" y="19516"/>
              <a:ext cx="20846" cy="204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buClr>
                  <a:srgbClr val="000000"/>
                </a:buClr>
                <a:buFont typeface="Arial" pitchFamily="34" charset="0"/>
                <a:buChar char="•"/>
              </a:pPr>
              <a:r>
                <a:rPr lang="de-AT" sz="1600" b="0" dirty="0" smtClean="0"/>
                <a:t> Independence</a:t>
              </a:r>
              <a:r>
                <a:rPr lang="en-US" sz="1600" b="0" dirty="0" smtClean="0"/>
                <a:t> from government (national)</a:t>
              </a:r>
              <a:endParaRPr lang="de-DE" sz="1600" b="0" dirty="0" smtClean="0"/>
            </a:p>
            <a:p>
              <a:pPr>
                <a:spcAft>
                  <a:spcPts val="1000"/>
                </a:spcAft>
                <a:buClr>
                  <a:srgbClr val="000000"/>
                </a:buClr>
                <a:buFont typeface="Arial" pitchFamily="34" charset="0"/>
                <a:buChar char="•"/>
              </a:pPr>
              <a:r>
                <a:rPr lang="en-US" sz="1600" b="0" dirty="0" smtClean="0"/>
                <a:t>Regional identity</a:t>
              </a:r>
            </a:p>
            <a:p>
              <a:pPr>
                <a:spcAft>
                  <a:spcPts val="1000"/>
                </a:spcAft>
                <a:buClr>
                  <a:srgbClr val="000000"/>
                </a:buClr>
                <a:buFont typeface="Arial" pitchFamily="34" charset="0"/>
                <a:buChar char="•"/>
              </a:pPr>
              <a:r>
                <a:rPr lang="en-US" sz="1600" b="0" dirty="0" smtClean="0"/>
                <a:t>Driven by local needs </a:t>
              </a:r>
              <a:endParaRPr lang="de-DE" sz="1600" b="0" dirty="0" smtClean="0"/>
            </a:p>
            <a:p>
              <a:pPr>
                <a:spcAft>
                  <a:spcPts val="1000"/>
                </a:spcAft>
                <a:buClr>
                  <a:srgbClr val="000000"/>
                </a:buClr>
                <a:buFont typeface="Arial" pitchFamily="34" charset="0"/>
                <a:buChar char="•"/>
              </a:pPr>
              <a:r>
                <a:rPr lang="en-US" sz="1600" b="0" dirty="0" smtClean="0"/>
                <a:t>Flexible and responsive </a:t>
              </a:r>
              <a:endParaRPr lang="de-DE" sz="1600" b="0" dirty="0" smtClean="0"/>
            </a:p>
            <a:p>
              <a:pPr>
                <a:spcAft>
                  <a:spcPts val="1000"/>
                </a:spcAft>
                <a:buClr>
                  <a:srgbClr val="000000"/>
                </a:buClr>
                <a:buFont typeface="Arial" pitchFamily="34" charset="0"/>
                <a:buChar char="•"/>
              </a:pPr>
              <a:r>
                <a:rPr lang="en-US" sz="1600" b="0" dirty="0" smtClean="0"/>
                <a:t>Trust</a:t>
              </a:r>
              <a:endParaRPr lang="de-DE" sz="1600" b="0" dirty="0" smtClean="0"/>
            </a:p>
            <a:p>
              <a:pPr>
                <a:spcAft>
                  <a:spcPts val="1000"/>
                </a:spcAft>
                <a:buClr>
                  <a:srgbClr val="000000"/>
                </a:buClr>
                <a:buFont typeface="Arial" pitchFamily="34" charset="0"/>
                <a:buChar char="•"/>
              </a:pPr>
              <a:r>
                <a:rPr lang="en-US" sz="1600" b="0" dirty="0" smtClean="0"/>
                <a:t>Good links to </a:t>
              </a:r>
              <a:r>
                <a:rPr lang="en-US" sz="1600" b="0" dirty="0" err="1" smtClean="0"/>
                <a:t>Defra</a:t>
              </a:r>
              <a:r>
                <a:rPr lang="en-US" sz="1600" b="0" dirty="0" smtClean="0"/>
                <a:t>, Climate UK</a:t>
              </a:r>
            </a:p>
            <a:p>
              <a:pPr>
                <a:spcAft>
                  <a:spcPts val="1000"/>
                </a:spcAft>
                <a:buClr>
                  <a:srgbClr val="000000"/>
                </a:buClr>
                <a:buFont typeface="Arial" pitchFamily="34" charset="0"/>
                <a:buChar char="•"/>
              </a:pPr>
              <a:r>
                <a:rPr lang="en-US" sz="1600" b="0" dirty="0" smtClean="0"/>
                <a:t>Longevity</a:t>
              </a:r>
            </a:p>
            <a:p>
              <a:pPr>
                <a:spcAft>
                  <a:spcPts val="1000"/>
                </a:spcAft>
                <a:buClr>
                  <a:srgbClr val="000000"/>
                </a:buClr>
                <a:buFont typeface="Arial" pitchFamily="34" charset="0"/>
                <a:buChar char="•"/>
              </a:pPr>
              <a:r>
                <a:rPr lang="en-US" sz="1600" b="0" dirty="0" smtClean="0"/>
                <a:t>Usefulness</a:t>
              </a:r>
            </a:p>
            <a:p>
              <a:pPr marL="457200" marR="0" lvl="1" indent="0" algn="l" defTabSz="914400" rtl="0" eaLnBrk="1" fontAlgn="base" latinLnBrk="0" hangingPunct="1">
                <a:lnSpc>
                  <a:spcPct val="100000"/>
                </a:lnSpc>
                <a:spcBef>
                  <a:spcPct val="0"/>
                </a:spcBef>
                <a:spcAft>
                  <a:spcPts val="1000"/>
                </a:spcAft>
                <a:buClr>
                  <a:srgbClr val="000000"/>
                </a:buClr>
                <a:buSzTx/>
                <a:tabLst/>
              </a:pPr>
              <a:endParaRPr kumimoji="0" lang="de-DE" sz="1200" b="0" i="0" u="none" strike="noStrike" cap="none" normalizeH="0" baseline="0" dirty="0" smtClean="0">
                <a:ln>
                  <a:noFill/>
                </a:ln>
                <a:solidFill>
                  <a:schemeClr val="tx1"/>
                </a:solidFill>
                <a:effectLst/>
                <a:latin typeface="Arial" pitchFamily="34" charset="0"/>
              </a:endParaRPr>
            </a:p>
          </p:txBody>
        </p:sp>
      </p:grpSp>
      <p:sp>
        <p:nvSpPr>
          <p:cNvPr id="10" name="Textfeld 9"/>
          <p:cNvSpPr txBox="1"/>
          <p:nvPr/>
        </p:nvSpPr>
        <p:spPr>
          <a:xfrm>
            <a:off x="5904880" y="1908101"/>
            <a:ext cx="1728192" cy="461665"/>
          </a:xfrm>
          <a:prstGeom prst="rect">
            <a:avLst/>
          </a:prstGeom>
          <a:noFill/>
        </p:spPr>
        <p:txBody>
          <a:bodyPr wrap="square" rtlCol="0">
            <a:spAutoFit/>
          </a:bodyPr>
          <a:lstStyle/>
          <a:p>
            <a:pPr algn="ctr"/>
            <a:r>
              <a:rPr lang="de-AT" dirty="0" smtClean="0"/>
              <a:t>UK</a:t>
            </a:r>
            <a:endParaRPr lang="de-DE" dirty="0"/>
          </a:p>
        </p:txBody>
      </p:sp>
      <p:sp>
        <p:nvSpPr>
          <p:cNvPr id="11" name="Textfeld 10"/>
          <p:cNvSpPr txBox="1"/>
          <p:nvPr/>
        </p:nvSpPr>
        <p:spPr>
          <a:xfrm>
            <a:off x="2448496" y="1836093"/>
            <a:ext cx="1728192" cy="461665"/>
          </a:xfrm>
          <a:prstGeom prst="rect">
            <a:avLst/>
          </a:prstGeom>
          <a:noFill/>
        </p:spPr>
        <p:txBody>
          <a:bodyPr wrap="square" rtlCol="0">
            <a:spAutoFit/>
          </a:bodyPr>
          <a:lstStyle/>
          <a:p>
            <a:pPr algn="ctr"/>
            <a:r>
              <a:rPr lang="de-AT" dirty="0" err="1" smtClean="0"/>
              <a:t>Canada</a:t>
            </a:r>
            <a:endParaRPr lang="de-DE"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65902" y="385887"/>
            <a:ext cx="8424862" cy="946150"/>
          </a:xfrm>
        </p:spPr>
        <p:txBody>
          <a:bodyPr/>
          <a:lstStyle/>
          <a:p>
            <a:r>
              <a:rPr lang="de-AT" dirty="0" err="1" smtClean="0">
                <a:solidFill>
                  <a:srgbClr val="0073AF"/>
                </a:solidFill>
                <a:effectLst>
                  <a:outerShdw blurRad="38100" dist="38100" dir="2700000" algn="tl">
                    <a:srgbClr val="C0C0C0"/>
                  </a:outerShdw>
                </a:effectLst>
              </a:rPr>
              <a:t>Challenges</a:t>
            </a:r>
            <a:endParaRPr lang="de-DE"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p:txBody>
          <a:bodyPr/>
          <a:lstStyle/>
          <a:p>
            <a:endParaRPr lang="de-AT" sz="1800" dirty="0" smtClean="0"/>
          </a:p>
          <a:p>
            <a:pPr>
              <a:buClr>
                <a:srgbClr val="0073AF"/>
              </a:buClr>
            </a:pPr>
            <a:endParaRPr lang="de-AT" sz="1800" b="1" i="1" dirty="0" smtClean="0">
              <a:solidFill>
                <a:srgbClr val="0073AF"/>
              </a:solidFill>
            </a:endParaRPr>
          </a:p>
          <a:p>
            <a:pPr marL="457200" lvl="1">
              <a:spcBef>
                <a:spcPct val="0"/>
              </a:spcBef>
              <a:spcAft>
                <a:spcPts val="1000"/>
              </a:spcAft>
              <a:buClr>
                <a:srgbClr val="000000"/>
              </a:buClr>
              <a:buFont typeface="Arial" pitchFamily="34" charset="0"/>
              <a:buChar char="•"/>
            </a:pPr>
            <a:endParaRPr lang="de-AT" sz="1400" kern="1200" dirty="0" smtClean="0">
              <a:solidFill>
                <a:srgbClr val="000000"/>
              </a:solidFill>
              <a:ea typeface="+mn-ea"/>
              <a:cs typeface="+mn-cs"/>
            </a:endParaRPr>
          </a:p>
        </p:txBody>
      </p:sp>
      <p:grpSp>
        <p:nvGrpSpPr>
          <p:cNvPr id="1026" name="Gruppieren 4"/>
          <p:cNvGrpSpPr>
            <a:grpSpLocks/>
          </p:cNvGrpSpPr>
          <p:nvPr/>
        </p:nvGrpSpPr>
        <p:grpSpPr bwMode="auto">
          <a:xfrm>
            <a:off x="216248" y="1404045"/>
            <a:ext cx="8928961" cy="4968552"/>
            <a:chOff x="0" y="7078"/>
            <a:chExt cx="92318" cy="50482"/>
          </a:xfrm>
        </p:grpSpPr>
        <p:sp>
          <p:nvSpPr>
            <p:cNvPr id="16" name="Textfeld 1"/>
            <p:cNvSpPr txBox="1">
              <a:spLocks noChangeArrowheads="1"/>
            </p:cNvSpPr>
            <p:nvPr/>
          </p:nvSpPr>
          <p:spPr bwMode="auto">
            <a:xfrm>
              <a:off x="33500" y="18052"/>
              <a:ext cx="26058" cy="26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spcAft>
                  <a:spcPts val="1000"/>
                </a:spcAft>
                <a:buClr>
                  <a:srgbClr val="000000"/>
                </a:buClr>
              </a:pPr>
              <a:r>
                <a:rPr lang="de-AT" sz="1400" b="0" dirty="0" smtClean="0"/>
                <a:t> </a:t>
              </a:r>
              <a:r>
                <a:rPr lang="de-AT" sz="1400" dirty="0" err="1" smtClean="0">
                  <a:solidFill>
                    <a:schemeClr val="accent2">
                      <a:lumMod val="75000"/>
                    </a:schemeClr>
                  </a:solidFill>
                  <a:latin typeface="+mn-lt"/>
                </a:rPr>
                <a:t>Funding</a:t>
              </a:r>
              <a:endParaRPr lang="de-AT" sz="1400" dirty="0" smtClean="0">
                <a:solidFill>
                  <a:schemeClr val="accent2">
                    <a:lumMod val="75000"/>
                  </a:schemeClr>
                </a:solidFill>
                <a:latin typeface="+mn-lt"/>
              </a:endParaRPr>
            </a:p>
            <a:p>
              <a:pPr lvl="1">
                <a:spcAft>
                  <a:spcPts val="1000"/>
                </a:spcAft>
                <a:buClr>
                  <a:srgbClr val="000000"/>
                </a:buClr>
              </a:pPr>
              <a:r>
                <a:rPr lang="de-AT" sz="1400" dirty="0" err="1" smtClean="0">
                  <a:solidFill>
                    <a:schemeClr val="accent2">
                      <a:lumMod val="75000"/>
                    </a:schemeClr>
                  </a:solidFill>
                  <a:latin typeface="+mn-lt"/>
                </a:rPr>
                <a:t>Capacity</a:t>
              </a:r>
              <a:endParaRPr lang="de-AT" sz="1400" dirty="0" smtClean="0">
                <a:solidFill>
                  <a:schemeClr val="accent2">
                    <a:lumMod val="75000"/>
                  </a:schemeClr>
                </a:solidFill>
                <a:latin typeface="+mn-lt"/>
              </a:endParaRPr>
            </a:p>
            <a:p>
              <a:pPr lvl="1">
                <a:spcAft>
                  <a:spcPts val="1000"/>
                </a:spcAft>
                <a:buClr>
                  <a:srgbClr val="000000"/>
                </a:buClr>
              </a:pPr>
              <a:r>
                <a:rPr lang="de-AT" sz="1400" dirty="0" smtClean="0">
                  <a:latin typeface="+mn-lt"/>
                </a:rPr>
                <a:t> Adaptation </a:t>
              </a:r>
              <a:r>
                <a:rPr lang="de-AT" sz="1400" dirty="0" err="1" smtClean="0">
                  <a:latin typeface="+mn-lt"/>
                </a:rPr>
                <a:t>long-term</a:t>
              </a:r>
              <a:r>
                <a:rPr lang="de-AT" sz="1400" dirty="0" smtClean="0">
                  <a:latin typeface="+mn-lt"/>
                </a:rPr>
                <a:t> </a:t>
              </a:r>
              <a:r>
                <a:rPr lang="de-AT" sz="1400" dirty="0" err="1" smtClean="0">
                  <a:latin typeface="+mn-lt"/>
                </a:rPr>
                <a:t>issue</a:t>
              </a:r>
              <a:r>
                <a:rPr lang="de-AT" sz="1400" dirty="0" smtClean="0">
                  <a:latin typeface="+mn-lt"/>
                </a:rPr>
                <a:t> -&gt; </a:t>
              </a:r>
              <a:r>
                <a:rPr lang="de-AT" sz="1400" dirty="0" err="1" smtClean="0">
                  <a:latin typeface="+mn-lt"/>
                </a:rPr>
                <a:t>Low</a:t>
              </a:r>
              <a:r>
                <a:rPr lang="de-AT" sz="1400" dirty="0" smtClean="0">
                  <a:latin typeface="+mn-lt"/>
                </a:rPr>
                <a:t> </a:t>
              </a:r>
              <a:r>
                <a:rPr lang="de-AT" sz="1400" dirty="0" err="1" smtClean="0">
                  <a:latin typeface="+mn-lt"/>
                </a:rPr>
                <a:t>priority</a:t>
              </a:r>
              <a:endParaRPr lang="de-AT" sz="1400" dirty="0" smtClean="0">
                <a:latin typeface="+mn-lt"/>
              </a:endParaRPr>
            </a:p>
            <a:p>
              <a:pPr lvl="1">
                <a:spcAft>
                  <a:spcPts val="1000"/>
                </a:spcAft>
                <a:buClr>
                  <a:srgbClr val="000000"/>
                </a:buClr>
              </a:pPr>
              <a:r>
                <a:rPr lang="de-AT" sz="1400" dirty="0" err="1" smtClean="0">
                  <a:latin typeface="+mn-lt"/>
                </a:rPr>
                <a:t>Mitigation</a:t>
              </a:r>
              <a:r>
                <a:rPr lang="de-AT" sz="1400" dirty="0" smtClean="0">
                  <a:latin typeface="+mn-lt"/>
                </a:rPr>
                <a:t> vs. </a:t>
              </a:r>
              <a:r>
                <a:rPr lang="de-AT" sz="1400" dirty="0" err="1" smtClean="0">
                  <a:latin typeface="+mn-lt"/>
                </a:rPr>
                <a:t>adaptation</a:t>
              </a:r>
              <a:endParaRPr lang="de-AT" sz="1400" dirty="0" smtClean="0">
                <a:latin typeface="+mn-lt"/>
              </a:endParaRPr>
            </a:p>
            <a:p>
              <a:pPr lvl="1">
                <a:spcAft>
                  <a:spcPts val="1000"/>
                </a:spcAft>
                <a:buClr>
                  <a:srgbClr val="000000"/>
                </a:buClr>
              </a:pPr>
              <a:r>
                <a:rPr kumimoji="0" lang="de-AT" sz="1400" i="0" u="none" strike="noStrike" cap="none" normalizeH="0" baseline="0" dirty="0" smtClean="0">
                  <a:ln>
                    <a:noFill/>
                  </a:ln>
                  <a:solidFill>
                    <a:srgbClr val="000000"/>
                  </a:solidFill>
                  <a:effectLst/>
                  <a:latin typeface="+mn-lt"/>
                </a:rPr>
                <a:t>Lack of </a:t>
              </a:r>
              <a:r>
                <a:rPr kumimoji="0" lang="de-AT" sz="1400" i="0" u="none" strike="noStrike" cap="none" normalizeH="0" baseline="0" dirty="0" err="1" smtClean="0">
                  <a:ln>
                    <a:noFill/>
                  </a:ln>
                  <a:solidFill>
                    <a:srgbClr val="000000"/>
                  </a:solidFill>
                  <a:effectLst/>
                  <a:latin typeface="+mn-lt"/>
                </a:rPr>
                <a:t>understanding</a:t>
              </a:r>
              <a:r>
                <a:rPr kumimoji="0" lang="de-AT" sz="1400" i="0" u="none" strike="noStrike" cap="none" normalizeH="0" baseline="0" dirty="0" smtClean="0">
                  <a:ln>
                    <a:noFill/>
                  </a:ln>
                  <a:solidFill>
                    <a:srgbClr val="000000"/>
                  </a:solidFill>
                  <a:effectLst/>
                  <a:latin typeface="+mn-lt"/>
                </a:rPr>
                <a:t> + </a:t>
              </a:r>
              <a:r>
                <a:rPr kumimoji="0" lang="de-AT" sz="1400" i="0" u="none" strike="noStrike" cap="none" normalizeH="0" baseline="0" dirty="0" err="1" smtClean="0">
                  <a:ln>
                    <a:noFill/>
                  </a:ln>
                  <a:solidFill>
                    <a:srgbClr val="000000"/>
                  </a:solidFill>
                  <a:effectLst/>
                  <a:latin typeface="+mn-lt"/>
                </a:rPr>
                <a:t>awareness</a:t>
              </a:r>
              <a:r>
                <a:rPr kumimoji="0" lang="de-AT" sz="1400" i="0" u="none" strike="noStrike" cap="none" normalizeH="0" baseline="0" dirty="0" smtClean="0">
                  <a:ln>
                    <a:noFill/>
                  </a:ln>
                  <a:solidFill>
                    <a:srgbClr val="000000"/>
                  </a:solidFill>
                  <a:effectLst/>
                  <a:latin typeface="+mn-lt"/>
                </a:rPr>
                <a:t> </a:t>
              </a:r>
            </a:p>
            <a:p>
              <a:pPr lvl="1">
                <a:spcAft>
                  <a:spcPts val="1000"/>
                </a:spcAft>
                <a:buClr>
                  <a:srgbClr val="000000"/>
                </a:buClr>
              </a:pPr>
              <a:r>
                <a:rPr kumimoji="0" lang="de-AT" sz="1400" i="0" u="none" strike="noStrike" cap="none" normalizeH="0" baseline="0" dirty="0" smtClean="0">
                  <a:ln>
                    <a:noFill/>
                  </a:ln>
                  <a:solidFill>
                    <a:srgbClr val="000000"/>
                  </a:solidFill>
                  <a:effectLst/>
                  <a:latin typeface="+mn-lt"/>
                </a:rPr>
                <a:t> </a:t>
              </a:r>
              <a:r>
                <a:rPr kumimoji="0" lang="de-AT" sz="1400" i="0" u="none" strike="noStrike" cap="none" normalizeH="0" baseline="0" dirty="0" err="1" smtClean="0">
                  <a:ln>
                    <a:noFill/>
                  </a:ln>
                  <a:solidFill>
                    <a:srgbClr val="000000"/>
                  </a:solidFill>
                  <a:effectLst/>
                  <a:latin typeface="+mn-lt"/>
                </a:rPr>
                <a:t>Scepticism</a:t>
              </a:r>
              <a:endParaRPr kumimoji="0" lang="de-AT" sz="1400" i="0" u="none" strike="noStrike" cap="none" normalizeH="0" baseline="0" dirty="0" smtClean="0">
                <a:ln>
                  <a:noFill/>
                </a:ln>
                <a:solidFill>
                  <a:srgbClr val="000000"/>
                </a:solidFill>
                <a:effectLst/>
                <a:latin typeface="+mn-lt"/>
              </a:endParaRPr>
            </a:p>
            <a:p>
              <a:pPr lvl="1">
                <a:spcAft>
                  <a:spcPts val="1000"/>
                </a:spcAft>
                <a:buClr>
                  <a:srgbClr val="000000"/>
                </a:buClr>
              </a:pPr>
              <a:r>
                <a:rPr lang="de-AT" sz="1400" dirty="0" err="1" smtClean="0">
                  <a:solidFill>
                    <a:schemeClr val="accent2">
                      <a:lumMod val="75000"/>
                    </a:schemeClr>
                  </a:solidFill>
                  <a:latin typeface="+mn-lt"/>
                </a:rPr>
                <a:t>Engaging</a:t>
              </a:r>
              <a:r>
                <a:rPr lang="de-AT" sz="1400" dirty="0" smtClean="0">
                  <a:solidFill>
                    <a:schemeClr val="accent2">
                      <a:lumMod val="75000"/>
                    </a:schemeClr>
                  </a:solidFill>
                  <a:latin typeface="+mn-lt"/>
                </a:rPr>
                <a:t> </a:t>
              </a:r>
              <a:r>
                <a:rPr lang="de-AT" sz="1400" dirty="0" err="1" smtClean="0">
                  <a:solidFill>
                    <a:schemeClr val="accent2">
                      <a:lumMod val="75000"/>
                    </a:schemeClr>
                  </a:solidFill>
                  <a:latin typeface="+mn-lt"/>
                </a:rPr>
                <a:t>the</a:t>
              </a:r>
              <a:r>
                <a:rPr lang="de-AT" sz="1400" dirty="0" smtClean="0">
                  <a:solidFill>
                    <a:schemeClr val="accent2">
                      <a:lumMod val="75000"/>
                    </a:schemeClr>
                  </a:solidFill>
                  <a:latin typeface="+mn-lt"/>
                </a:rPr>
                <a:t> </a:t>
              </a:r>
              <a:r>
                <a:rPr lang="de-AT" sz="1400" dirty="0" err="1" smtClean="0">
                  <a:solidFill>
                    <a:schemeClr val="accent2">
                      <a:lumMod val="75000"/>
                    </a:schemeClr>
                  </a:solidFill>
                  <a:latin typeface="+mn-lt"/>
                </a:rPr>
                <a:t>unwilling</a:t>
              </a:r>
              <a:endParaRPr kumimoji="0" lang="de-DE" sz="1400" i="0" u="none" strike="noStrike" cap="none" normalizeH="0" baseline="0" dirty="0" smtClean="0">
                <a:ln>
                  <a:noFill/>
                </a:ln>
                <a:solidFill>
                  <a:schemeClr val="accent2">
                    <a:lumMod val="75000"/>
                  </a:schemeClr>
                </a:solidFill>
                <a:effectLst/>
                <a:latin typeface="+mn-lt"/>
              </a:endParaRPr>
            </a:p>
          </p:txBody>
        </p:sp>
        <p:sp>
          <p:nvSpPr>
            <p:cNvPr id="17" name="Ellipse 17"/>
            <p:cNvSpPr>
              <a:spLocks noChangeArrowheads="1"/>
            </p:cNvSpPr>
            <p:nvPr/>
          </p:nvSpPr>
          <p:spPr bwMode="auto">
            <a:xfrm>
              <a:off x="0" y="7078"/>
              <a:ext cx="61791" cy="50088"/>
            </a:xfrm>
            <a:prstGeom prst="ellipse">
              <a:avLst/>
            </a:prstGeom>
            <a:noFill/>
            <a:ln w="25400">
              <a:solidFill>
                <a:srgbClr val="00B050"/>
              </a:solidFill>
              <a:prstDash val="dash"/>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sp>
          <p:nvSpPr>
            <p:cNvPr id="18" name="Ellipse 18"/>
            <p:cNvSpPr>
              <a:spLocks noChangeArrowheads="1"/>
            </p:cNvSpPr>
            <p:nvPr/>
          </p:nvSpPr>
          <p:spPr bwMode="auto">
            <a:xfrm>
              <a:off x="33500" y="7473"/>
              <a:ext cx="58818" cy="50087"/>
            </a:xfrm>
            <a:prstGeom prst="ellipse">
              <a:avLst/>
            </a:prstGeom>
            <a:noFill/>
            <a:ln w="25400">
              <a:solidFill>
                <a:srgbClr val="243F60"/>
              </a:solidFill>
              <a:prstDash val="dash"/>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sp>
          <p:nvSpPr>
            <p:cNvPr id="19" name="Textfeld 3"/>
            <p:cNvSpPr txBox="1">
              <a:spLocks noChangeArrowheads="1"/>
            </p:cNvSpPr>
            <p:nvPr/>
          </p:nvSpPr>
          <p:spPr bwMode="auto">
            <a:xfrm>
              <a:off x="7445" y="18052"/>
              <a:ext cx="25316" cy="334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buClr>
                  <a:srgbClr val="000000"/>
                </a:buClr>
                <a:buFont typeface="Arial" pitchFamily="34" charset="0"/>
                <a:buChar char="•"/>
              </a:pPr>
              <a:r>
                <a:rPr lang="en-US" sz="1400" b="0" dirty="0" smtClean="0">
                  <a:solidFill>
                    <a:srgbClr val="000000"/>
                  </a:solidFill>
                  <a:latin typeface="+mn-lt"/>
                </a:rPr>
                <a:t>Different ‘languages’ of partners</a:t>
              </a:r>
            </a:p>
            <a:p>
              <a:pPr>
                <a:spcAft>
                  <a:spcPts val="1000"/>
                </a:spcAft>
                <a:buClr>
                  <a:srgbClr val="000000"/>
                </a:buClr>
                <a:buFont typeface="Arial" pitchFamily="34" charset="0"/>
                <a:buChar char="•"/>
              </a:pPr>
              <a:r>
                <a:rPr lang="en-US" sz="1400" b="0" dirty="0" smtClean="0">
                  <a:solidFill>
                    <a:srgbClr val="000000"/>
                  </a:solidFill>
                  <a:latin typeface="+mn-lt"/>
                </a:rPr>
                <a:t>Data availability or access to existing data</a:t>
              </a:r>
              <a:endParaRPr lang="de-DE" sz="1400" b="0" dirty="0" smtClean="0">
                <a:solidFill>
                  <a:srgbClr val="000000"/>
                </a:solidFill>
                <a:latin typeface="+mn-lt"/>
              </a:endParaRPr>
            </a:p>
            <a:p>
              <a:pPr>
                <a:spcAft>
                  <a:spcPts val="1000"/>
                </a:spcAft>
                <a:buClr>
                  <a:srgbClr val="000000"/>
                </a:buClr>
                <a:buFont typeface="Arial" pitchFamily="34" charset="0"/>
                <a:buChar char="•"/>
              </a:pPr>
              <a:r>
                <a:rPr lang="en-US" sz="1400" b="0" dirty="0" smtClean="0">
                  <a:solidFill>
                    <a:schemeClr val="accent2">
                      <a:lumMod val="75000"/>
                    </a:schemeClr>
                  </a:solidFill>
                  <a:latin typeface="+mn-lt"/>
                </a:rPr>
                <a:t>Little cooperation with relevant  national agencies</a:t>
              </a:r>
              <a:endParaRPr lang="de-DE" sz="1400" b="0" dirty="0" smtClean="0">
                <a:solidFill>
                  <a:schemeClr val="accent2">
                    <a:lumMod val="75000"/>
                  </a:schemeClr>
                </a:solidFill>
                <a:latin typeface="+mn-lt"/>
              </a:endParaRPr>
            </a:p>
            <a:p>
              <a:pPr>
                <a:spcAft>
                  <a:spcPts val="1000"/>
                </a:spcAft>
                <a:buClr>
                  <a:srgbClr val="000000"/>
                </a:buClr>
                <a:buFont typeface="Arial" pitchFamily="34" charset="0"/>
                <a:buChar char="•"/>
              </a:pPr>
              <a:r>
                <a:rPr lang="en-US" sz="1400" b="0" dirty="0" smtClean="0">
                  <a:solidFill>
                    <a:srgbClr val="000000"/>
                  </a:solidFill>
                  <a:latin typeface="+mn-lt"/>
                </a:rPr>
                <a:t>Contentious, political issues</a:t>
              </a:r>
              <a:endParaRPr lang="de-DE" sz="1400" b="0" dirty="0" smtClean="0">
                <a:solidFill>
                  <a:srgbClr val="000000"/>
                </a:solidFill>
                <a:latin typeface="+mn-lt"/>
              </a:endParaRPr>
            </a:p>
            <a:p>
              <a:pPr>
                <a:spcAft>
                  <a:spcPts val="1000"/>
                </a:spcAft>
                <a:buClr>
                  <a:srgbClr val="000000"/>
                </a:buClr>
                <a:buFont typeface="Arial" pitchFamily="34" charset="0"/>
                <a:buChar char="•"/>
              </a:pPr>
              <a:r>
                <a:rPr lang="en-US" sz="1400" b="0" dirty="0" smtClean="0">
                  <a:solidFill>
                    <a:schemeClr val="accent2">
                      <a:lumMod val="75000"/>
                    </a:schemeClr>
                  </a:solidFill>
                  <a:latin typeface="+mn-lt"/>
                </a:rPr>
                <a:t>Gaining and maintaining engagement in the longer term</a:t>
              </a:r>
              <a:endParaRPr lang="de-DE" sz="1400" b="0" dirty="0" smtClean="0">
                <a:solidFill>
                  <a:schemeClr val="accent2">
                    <a:lumMod val="75000"/>
                  </a:schemeClr>
                </a:solidFill>
                <a:latin typeface="+mn-lt"/>
              </a:endParaRPr>
            </a:p>
            <a:p>
              <a:pPr>
                <a:spcAft>
                  <a:spcPts val="1000"/>
                </a:spcAft>
                <a:buClr>
                  <a:srgbClr val="000000"/>
                </a:buClr>
                <a:buFont typeface="Arial" pitchFamily="34" charset="0"/>
                <a:buChar char="•"/>
              </a:pPr>
              <a:r>
                <a:rPr lang="en-US" sz="1400" b="0" dirty="0" smtClean="0">
                  <a:solidFill>
                    <a:srgbClr val="000000"/>
                  </a:solidFill>
                  <a:latin typeface="+mn-lt"/>
                </a:rPr>
                <a:t> Lack of leadership </a:t>
              </a:r>
              <a:endParaRPr lang="de-DE" sz="1400" b="0" dirty="0" smtClean="0">
                <a:solidFill>
                  <a:srgbClr val="000000"/>
                </a:solidFill>
                <a:latin typeface="+mn-lt"/>
              </a:endParaRPr>
            </a:p>
            <a:p>
              <a:pPr>
                <a:spcAft>
                  <a:spcPts val="1000"/>
                </a:spcAft>
                <a:buClr>
                  <a:srgbClr val="000000"/>
                </a:buClr>
                <a:buFont typeface="Arial" pitchFamily="34" charset="0"/>
                <a:buChar char="•"/>
              </a:pPr>
              <a:r>
                <a:rPr lang="en-US" sz="1400" b="0" dirty="0" smtClean="0">
                  <a:solidFill>
                    <a:schemeClr val="accent2">
                      <a:lumMod val="75000"/>
                    </a:schemeClr>
                  </a:solidFill>
                  <a:latin typeface="+mn-lt"/>
                </a:rPr>
                <a:t> Too short, too narrow focus</a:t>
              </a:r>
            </a:p>
          </p:txBody>
        </p:sp>
        <p:sp>
          <p:nvSpPr>
            <p:cNvPr id="20" name="Textfeld 11"/>
            <p:cNvSpPr txBox="1">
              <a:spLocks noChangeArrowheads="1"/>
            </p:cNvSpPr>
            <p:nvPr/>
          </p:nvSpPr>
          <p:spPr bwMode="auto">
            <a:xfrm>
              <a:off x="62538" y="20247"/>
              <a:ext cx="26771" cy="26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buClr>
                  <a:srgbClr val="000000"/>
                </a:buClr>
                <a:buFont typeface="Arial" pitchFamily="34" charset="0"/>
                <a:buChar char="•"/>
              </a:pPr>
              <a:r>
                <a:rPr lang="en-US" sz="1400" b="0" dirty="0" smtClean="0"/>
                <a:t> Changing political landscape</a:t>
              </a:r>
              <a:endParaRPr lang="de-DE" sz="1400" b="0" dirty="0" smtClean="0"/>
            </a:p>
            <a:p>
              <a:pPr>
                <a:spcAft>
                  <a:spcPts val="1000"/>
                </a:spcAft>
                <a:buClr>
                  <a:srgbClr val="000000"/>
                </a:buClr>
                <a:buFont typeface="Arial" pitchFamily="34" charset="0"/>
                <a:buChar char="•"/>
              </a:pPr>
              <a:r>
                <a:rPr lang="en-US" sz="1400" b="0" dirty="0" smtClean="0"/>
                <a:t> Regional governments abolished</a:t>
              </a:r>
              <a:endParaRPr lang="de-DE" sz="1400" b="0" dirty="0" smtClean="0"/>
            </a:p>
            <a:p>
              <a:pPr>
                <a:spcAft>
                  <a:spcPts val="1000"/>
                </a:spcAft>
                <a:buClr>
                  <a:srgbClr val="000000"/>
                </a:buClr>
                <a:buFont typeface="Arial" pitchFamily="34" charset="0"/>
                <a:buChar char="•"/>
              </a:pPr>
              <a:r>
                <a:rPr lang="en-US" sz="1400" b="0" dirty="0" smtClean="0">
                  <a:solidFill>
                    <a:schemeClr val="accent2">
                      <a:lumMod val="75000"/>
                    </a:schemeClr>
                  </a:solidFill>
                </a:rPr>
                <a:t>Little engagement of private sector</a:t>
              </a:r>
              <a:endParaRPr lang="de-DE" sz="1400" b="0" dirty="0" smtClean="0">
                <a:solidFill>
                  <a:schemeClr val="accent2">
                    <a:lumMod val="75000"/>
                  </a:schemeClr>
                </a:solidFill>
              </a:endParaRPr>
            </a:p>
            <a:p>
              <a:pPr>
                <a:spcAft>
                  <a:spcPts val="1000"/>
                </a:spcAft>
                <a:buClr>
                  <a:srgbClr val="000000"/>
                </a:buClr>
                <a:buFont typeface="Arial" pitchFamily="34" charset="0"/>
                <a:buChar char="•"/>
              </a:pPr>
              <a:r>
                <a:rPr lang="en-US" sz="1400" b="0" dirty="0" smtClean="0">
                  <a:solidFill>
                    <a:schemeClr val="accent2">
                      <a:lumMod val="75000"/>
                    </a:schemeClr>
                  </a:solidFill>
                </a:rPr>
                <a:t>Measuring the impacts of the partnerships work on the ground</a:t>
              </a:r>
              <a:endParaRPr lang="de-DE" sz="1400" b="0" dirty="0" smtClean="0">
                <a:solidFill>
                  <a:schemeClr val="accent2">
                    <a:lumMod val="75000"/>
                  </a:schemeClr>
                </a:solidFill>
              </a:endParaRPr>
            </a:p>
            <a:p>
              <a:pPr>
                <a:spcAft>
                  <a:spcPts val="1000"/>
                </a:spcAft>
                <a:buClr>
                  <a:srgbClr val="000000"/>
                </a:buClr>
                <a:buFont typeface="Arial" pitchFamily="34" charset="0"/>
                <a:buChar char="•"/>
              </a:pPr>
              <a:r>
                <a:rPr lang="en-US" sz="1400" b="0" dirty="0" smtClean="0"/>
                <a:t>Lack of economic evidence for benefits of adaptation (short-term)</a:t>
              </a:r>
              <a:endParaRPr lang="de-DE" sz="1400" b="0" dirty="0" smtClean="0"/>
            </a:p>
            <a:p>
              <a:pPr>
                <a:spcAft>
                  <a:spcPts val="1000"/>
                </a:spcAft>
                <a:buClr>
                  <a:srgbClr val="000000"/>
                </a:buClr>
                <a:buFont typeface="Arial" pitchFamily="34" charset="0"/>
                <a:buChar char="•"/>
              </a:pPr>
              <a:r>
                <a:rPr lang="en-US" sz="1400" b="0" dirty="0" smtClean="0">
                  <a:solidFill>
                    <a:schemeClr val="accent2">
                      <a:lumMod val="75000"/>
                    </a:schemeClr>
                  </a:solidFill>
                </a:rPr>
                <a:t>Not becoming a talking shop</a:t>
              </a:r>
              <a:endParaRPr lang="de-DE" sz="1400" b="0" dirty="0" smtClean="0">
                <a:solidFill>
                  <a:schemeClr val="accent2">
                    <a:lumMod val="75000"/>
                  </a:schemeClr>
                </a:solidFill>
              </a:endParaRPr>
            </a:p>
            <a:p>
              <a:endParaRPr lang="de-DE" sz="1400" b="0" dirty="0" smtClean="0"/>
            </a:p>
            <a:p>
              <a:pPr lvl="1">
                <a:spcAft>
                  <a:spcPts val="1000"/>
                </a:spcAft>
                <a:buClr>
                  <a:srgbClr val="000000"/>
                </a:buClr>
                <a:buFont typeface="Arial" pitchFamily="34" charset="0"/>
                <a:buChar char="•"/>
              </a:pPr>
              <a:endParaRPr kumimoji="0" lang="de-DE" sz="1400" b="0" i="0" u="none" strike="noStrike" cap="none" normalizeH="0" baseline="0" dirty="0" smtClean="0">
                <a:ln>
                  <a:noFill/>
                </a:ln>
                <a:solidFill>
                  <a:schemeClr val="tx1"/>
                </a:solidFill>
                <a:effectLst/>
                <a:latin typeface="Arial" pitchFamily="34" charset="0"/>
              </a:endParaRPr>
            </a:p>
          </p:txBody>
        </p:sp>
      </p:grpSp>
      <p:sp>
        <p:nvSpPr>
          <p:cNvPr id="21" name="Textfeld 20"/>
          <p:cNvSpPr txBox="1"/>
          <p:nvPr/>
        </p:nvSpPr>
        <p:spPr>
          <a:xfrm>
            <a:off x="5688856" y="1692077"/>
            <a:ext cx="1728192" cy="461665"/>
          </a:xfrm>
          <a:prstGeom prst="rect">
            <a:avLst/>
          </a:prstGeom>
          <a:noFill/>
        </p:spPr>
        <p:txBody>
          <a:bodyPr wrap="square" rtlCol="0">
            <a:spAutoFit/>
          </a:bodyPr>
          <a:lstStyle/>
          <a:p>
            <a:pPr algn="ctr"/>
            <a:r>
              <a:rPr lang="de-AT" dirty="0" smtClean="0"/>
              <a:t>UK</a:t>
            </a:r>
            <a:endParaRPr lang="de-DE" dirty="0"/>
          </a:p>
        </p:txBody>
      </p:sp>
      <p:sp>
        <p:nvSpPr>
          <p:cNvPr id="22" name="Textfeld 21"/>
          <p:cNvSpPr txBox="1"/>
          <p:nvPr/>
        </p:nvSpPr>
        <p:spPr>
          <a:xfrm>
            <a:off x="2016448" y="1836093"/>
            <a:ext cx="1728192" cy="461665"/>
          </a:xfrm>
          <a:prstGeom prst="rect">
            <a:avLst/>
          </a:prstGeom>
          <a:noFill/>
        </p:spPr>
        <p:txBody>
          <a:bodyPr wrap="square" rtlCol="0">
            <a:spAutoFit/>
          </a:bodyPr>
          <a:lstStyle/>
          <a:p>
            <a:pPr algn="ctr"/>
            <a:r>
              <a:rPr lang="de-AT" dirty="0" err="1" smtClean="0"/>
              <a:t>Canada</a:t>
            </a:r>
            <a:endParaRPr lang="de-DE"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902" y="705625"/>
            <a:ext cx="8424862" cy="946150"/>
          </a:xfrm>
        </p:spPr>
        <p:txBody>
          <a:bodyPr/>
          <a:lstStyle/>
          <a:p>
            <a:r>
              <a:rPr lang="de-AT" dirty="0" err="1" smtClean="0">
                <a:solidFill>
                  <a:srgbClr val="0073AF"/>
                </a:solidFill>
                <a:effectLst>
                  <a:outerShdw blurRad="38100" dist="38100" dir="2700000" algn="tl">
                    <a:srgbClr val="C0C0C0"/>
                  </a:outerShdw>
                </a:effectLst>
              </a:rPr>
              <a:t>Conclusions</a:t>
            </a:r>
            <a:endParaRPr lang="de-DE"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p:txBody>
          <a:bodyPr/>
          <a:lstStyle/>
          <a:p>
            <a:r>
              <a:rPr lang="de-AT" sz="2000" dirty="0" err="1" smtClean="0">
                <a:ea typeface="Verdana" pitchFamily="34" charset="0"/>
                <a:cs typeface="Verdana" pitchFamily="34" charset="0"/>
              </a:rPr>
              <a:t>Partnerships</a:t>
            </a:r>
            <a:r>
              <a:rPr lang="de-AT" sz="2000" dirty="0" smtClean="0">
                <a:ea typeface="Verdana" pitchFamily="34" charset="0"/>
                <a:cs typeface="Verdana" pitchFamily="34" charset="0"/>
              </a:rPr>
              <a:t> as </a:t>
            </a:r>
            <a:r>
              <a:rPr lang="de-AT" sz="2000" dirty="0" err="1" smtClean="0">
                <a:ea typeface="Verdana" pitchFamily="34" charset="0"/>
                <a:cs typeface="Verdana" pitchFamily="34" charset="0"/>
              </a:rPr>
              <a:t>institutional</a:t>
            </a:r>
            <a:r>
              <a:rPr lang="de-AT" sz="2000" dirty="0" smtClean="0">
                <a:ea typeface="Verdana" pitchFamily="34" charset="0"/>
                <a:cs typeface="Verdana" pitchFamily="34" charset="0"/>
              </a:rPr>
              <a:t> </a:t>
            </a:r>
            <a:r>
              <a:rPr lang="de-AT" sz="2000" dirty="0" err="1" smtClean="0">
                <a:ea typeface="Verdana" pitchFamily="34" charset="0"/>
                <a:cs typeface="Verdana" pitchFamily="34" charset="0"/>
              </a:rPr>
              <a:t>response</a:t>
            </a:r>
            <a:r>
              <a:rPr lang="de-AT" sz="2000" dirty="0" smtClean="0">
                <a:ea typeface="Verdana" pitchFamily="34" charset="0"/>
                <a:cs typeface="Verdana" pitchFamily="34" charset="0"/>
              </a:rPr>
              <a:t> to </a:t>
            </a:r>
            <a:r>
              <a:rPr lang="de-AT" sz="2000" dirty="0" err="1" smtClean="0">
                <a:ea typeface="Verdana" pitchFamily="34" charset="0"/>
                <a:cs typeface="Verdana" pitchFamily="34" charset="0"/>
              </a:rPr>
              <a:t>the</a:t>
            </a:r>
            <a:r>
              <a:rPr lang="de-AT" sz="2000" dirty="0" smtClean="0">
                <a:ea typeface="Verdana" pitchFamily="34" charset="0"/>
                <a:cs typeface="Verdana" pitchFamily="34" charset="0"/>
              </a:rPr>
              <a:t> multi-</a:t>
            </a:r>
            <a:r>
              <a:rPr lang="de-AT" sz="2000" dirty="0" err="1" smtClean="0">
                <a:ea typeface="Verdana" pitchFamily="34" charset="0"/>
                <a:cs typeface="Verdana" pitchFamily="34" charset="0"/>
              </a:rPr>
              <a:t>level</a:t>
            </a:r>
            <a:r>
              <a:rPr lang="de-AT" sz="2000" dirty="0" smtClean="0">
                <a:ea typeface="Verdana" pitchFamily="34" charset="0"/>
                <a:cs typeface="Verdana" pitchFamily="34" charset="0"/>
              </a:rPr>
              <a:t> </a:t>
            </a:r>
            <a:r>
              <a:rPr lang="de-AT" sz="2000" dirty="0" err="1" smtClean="0">
                <a:ea typeface="Verdana" pitchFamily="34" charset="0"/>
                <a:cs typeface="Verdana" pitchFamily="34" charset="0"/>
              </a:rPr>
              <a:t>governance</a:t>
            </a:r>
            <a:r>
              <a:rPr lang="de-AT" sz="2000" dirty="0" smtClean="0">
                <a:ea typeface="Verdana" pitchFamily="34" charset="0"/>
                <a:cs typeface="Verdana" pitchFamily="34" charset="0"/>
              </a:rPr>
              <a:t> </a:t>
            </a:r>
            <a:r>
              <a:rPr lang="de-AT" sz="2000" dirty="0" err="1" smtClean="0">
                <a:ea typeface="Verdana" pitchFamily="34" charset="0"/>
                <a:cs typeface="Verdana" pitchFamily="34" charset="0"/>
              </a:rPr>
              <a:t>challenge</a:t>
            </a:r>
            <a:r>
              <a:rPr lang="de-AT" sz="2000" dirty="0" smtClean="0">
                <a:ea typeface="Verdana" pitchFamily="34" charset="0"/>
                <a:cs typeface="Verdana" pitchFamily="34" charset="0"/>
              </a:rPr>
              <a:t>  </a:t>
            </a:r>
            <a:r>
              <a:rPr lang="de-AT" sz="2000" dirty="0" err="1" smtClean="0">
                <a:ea typeface="Verdana" pitchFamily="34" charset="0"/>
                <a:cs typeface="Verdana" pitchFamily="34" charset="0"/>
              </a:rPr>
              <a:t>of</a:t>
            </a:r>
            <a:r>
              <a:rPr lang="de-AT" sz="2000" dirty="0" smtClean="0">
                <a:ea typeface="Verdana" pitchFamily="34" charset="0"/>
                <a:cs typeface="Verdana" pitchFamily="34" charset="0"/>
              </a:rPr>
              <a:t> </a:t>
            </a:r>
            <a:r>
              <a:rPr lang="de-AT" sz="2000" dirty="0" err="1" smtClean="0">
                <a:ea typeface="Verdana" pitchFamily="34" charset="0"/>
                <a:cs typeface="Verdana" pitchFamily="34" charset="0"/>
              </a:rPr>
              <a:t>adaptation</a:t>
            </a:r>
            <a:endParaRPr lang="de-AT" sz="2000" dirty="0" smtClean="0">
              <a:ea typeface="Verdana" pitchFamily="34" charset="0"/>
              <a:cs typeface="Verdana" pitchFamily="34" charset="0"/>
            </a:endParaRPr>
          </a:p>
          <a:p>
            <a:pPr lvl="1"/>
            <a:r>
              <a:rPr lang="de-AT" dirty="0" err="1" smtClean="0">
                <a:ea typeface="Verdana" pitchFamily="34" charset="0"/>
                <a:cs typeface="Verdana" pitchFamily="34" charset="0"/>
              </a:rPr>
              <a:t>Important</a:t>
            </a:r>
            <a:r>
              <a:rPr lang="de-AT" dirty="0" smtClean="0">
                <a:ea typeface="Verdana" pitchFamily="34" charset="0"/>
                <a:cs typeface="Verdana" pitchFamily="34" charset="0"/>
              </a:rPr>
              <a:t> </a:t>
            </a:r>
            <a:r>
              <a:rPr lang="de-AT" dirty="0" err="1" smtClean="0">
                <a:ea typeface="Verdana" pitchFamily="34" charset="0"/>
                <a:cs typeface="Verdana" pitchFamily="34" charset="0"/>
              </a:rPr>
              <a:t>coordination</a:t>
            </a:r>
            <a:r>
              <a:rPr lang="de-AT" dirty="0" smtClean="0">
                <a:ea typeface="Verdana" pitchFamily="34" charset="0"/>
                <a:cs typeface="Verdana" pitchFamily="34" charset="0"/>
              </a:rPr>
              <a:t> </a:t>
            </a:r>
            <a:r>
              <a:rPr lang="de-AT" dirty="0" err="1" smtClean="0">
                <a:ea typeface="Verdana" pitchFamily="34" charset="0"/>
                <a:cs typeface="Verdana" pitchFamily="34" charset="0"/>
              </a:rPr>
              <a:t>mechanism</a:t>
            </a:r>
            <a:r>
              <a:rPr lang="de-AT" dirty="0" smtClean="0">
                <a:ea typeface="Verdana" pitchFamily="34" charset="0"/>
                <a:cs typeface="Verdana" pitchFamily="34" charset="0"/>
              </a:rPr>
              <a:t> </a:t>
            </a:r>
            <a:r>
              <a:rPr lang="de-AT" dirty="0" err="1" smtClean="0">
                <a:ea typeface="Verdana" pitchFamily="34" charset="0"/>
                <a:cs typeface="Verdana" pitchFamily="34" charset="0"/>
              </a:rPr>
              <a:t>for</a:t>
            </a:r>
            <a:r>
              <a:rPr lang="de-AT" dirty="0" smtClean="0">
                <a:ea typeface="Verdana" pitchFamily="34" charset="0"/>
                <a:cs typeface="Verdana" pitchFamily="34" charset="0"/>
              </a:rPr>
              <a:t> </a:t>
            </a:r>
            <a:r>
              <a:rPr lang="de-AT" dirty="0" err="1" smtClean="0">
                <a:ea typeface="Verdana" pitchFamily="34" charset="0"/>
                <a:cs typeface="Verdana" pitchFamily="34" charset="0"/>
              </a:rPr>
              <a:t>actors</a:t>
            </a:r>
            <a:r>
              <a:rPr lang="de-AT" dirty="0" smtClean="0">
                <a:ea typeface="Verdana" pitchFamily="34" charset="0"/>
                <a:cs typeface="Verdana" pitchFamily="34" charset="0"/>
              </a:rPr>
              <a:t> </a:t>
            </a:r>
            <a:r>
              <a:rPr lang="de-AT" dirty="0" err="1" smtClean="0">
                <a:ea typeface="Verdana" pitchFamily="34" charset="0"/>
                <a:cs typeface="Verdana" pitchFamily="34" charset="0"/>
              </a:rPr>
              <a:t>between</a:t>
            </a:r>
            <a:r>
              <a:rPr lang="de-AT" dirty="0" smtClean="0">
                <a:ea typeface="Verdana" pitchFamily="34" charset="0"/>
                <a:cs typeface="Verdana" pitchFamily="34" charset="0"/>
              </a:rPr>
              <a:t> and </a:t>
            </a:r>
            <a:r>
              <a:rPr lang="de-AT" dirty="0" err="1" smtClean="0">
                <a:ea typeface="Verdana" pitchFamily="34" charset="0"/>
                <a:cs typeface="Verdana" pitchFamily="34" charset="0"/>
              </a:rPr>
              <a:t>within</a:t>
            </a:r>
            <a:r>
              <a:rPr lang="de-AT" dirty="0" smtClean="0">
                <a:ea typeface="Verdana" pitchFamily="34" charset="0"/>
                <a:cs typeface="Verdana" pitchFamily="34" charset="0"/>
              </a:rPr>
              <a:t> </a:t>
            </a:r>
            <a:r>
              <a:rPr lang="de-AT" dirty="0" err="1" smtClean="0">
                <a:ea typeface="Verdana" pitchFamily="34" charset="0"/>
                <a:cs typeface="Verdana" pitchFamily="34" charset="0"/>
              </a:rPr>
              <a:t>levels</a:t>
            </a:r>
            <a:endParaRPr lang="de-AT" dirty="0" smtClean="0">
              <a:ea typeface="Verdana" pitchFamily="34" charset="0"/>
              <a:cs typeface="Verdana" pitchFamily="34" charset="0"/>
            </a:endParaRPr>
          </a:p>
          <a:p>
            <a:pPr lvl="1"/>
            <a:r>
              <a:rPr lang="en-US" kern="1200" dirty="0" smtClean="0">
                <a:ea typeface="Verdana" pitchFamily="34" charset="0"/>
                <a:cs typeface="Verdana" pitchFamily="34" charset="0"/>
              </a:rPr>
              <a:t>Many activities, mainly capacity building and coordination – the latter also aiming at influencing policies </a:t>
            </a:r>
            <a:endParaRPr lang="de-AT" kern="1200" dirty="0" smtClean="0">
              <a:ea typeface="Verdana" pitchFamily="34" charset="0"/>
              <a:cs typeface="Verdana" pitchFamily="34" charset="0"/>
            </a:endParaRPr>
          </a:p>
          <a:p>
            <a:pPr lvl="1"/>
            <a:r>
              <a:rPr lang="de-AT" dirty="0" err="1" smtClean="0">
                <a:ea typeface="Verdana" pitchFamily="34" charset="0"/>
                <a:cs typeface="Verdana" pitchFamily="34" charset="0"/>
              </a:rPr>
              <a:t>Aim</a:t>
            </a:r>
            <a:r>
              <a:rPr lang="de-AT" dirty="0" smtClean="0">
                <a:ea typeface="Verdana" pitchFamily="34" charset="0"/>
                <a:cs typeface="Verdana" pitchFamily="34" charset="0"/>
              </a:rPr>
              <a:t> at </a:t>
            </a:r>
            <a:r>
              <a:rPr lang="de-AT" dirty="0" err="1" smtClean="0">
                <a:ea typeface="Verdana" pitchFamily="34" charset="0"/>
                <a:cs typeface="Verdana" pitchFamily="34" charset="0"/>
              </a:rPr>
              <a:t>informing</a:t>
            </a:r>
            <a:r>
              <a:rPr lang="de-AT" dirty="0" smtClean="0">
                <a:ea typeface="Verdana" pitchFamily="34" charset="0"/>
                <a:cs typeface="Verdana" pitchFamily="34" charset="0"/>
              </a:rPr>
              <a:t> </a:t>
            </a:r>
            <a:r>
              <a:rPr lang="de-AT" dirty="0" err="1" smtClean="0">
                <a:ea typeface="Verdana" pitchFamily="34" charset="0"/>
                <a:cs typeface="Verdana" pitchFamily="34" charset="0"/>
              </a:rPr>
              <a:t>decision-making</a:t>
            </a:r>
            <a:r>
              <a:rPr lang="de-AT" dirty="0" smtClean="0">
                <a:ea typeface="Verdana" pitchFamily="34" charset="0"/>
                <a:cs typeface="Verdana" pitchFamily="34" charset="0"/>
              </a:rPr>
              <a:t> at </a:t>
            </a:r>
            <a:r>
              <a:rPr lang="de-AT" dirty="0" err="1" smtClean="0">
                <a:ea typeface="Verdana" pitchFamily="34" charset="0"/>
                <a:cs typeface="Verdana" pitchFamily="34" charset="0"/>
              </a:rPr>
              <a:t>various</a:t>
            </a:r>
            <a:r>
              <a:rPr lang="de-AT" dirty="0" smtClean="0">
                <a:ea typeface="Verdana" pitchFamily="34" charset="0"/>
                <a:cs typeface="Verdana" pitchFamily="34" charset="0"/>
              </a:rPr>
              <a:t> </a:t>
            </a:r>
            <a:r>
              <a:rPr lang="de-AT" dirty="0" err="1" smtClean="0">
                <a:ea typeface="Verdana" pitchFamily="34" charset="0"/>
                <a:cs typeface="Verdana" pitchFamily="34" charset="0"/>
              </a:rPr>
              <a:t>levels</a:t>
            </a:r>
            <a:endParaRPr lang="de-AT" dirty="0" smtClean="0">
              <a:ea typeface="Verdana" pitchFamily="34" charset="0"/>
              <a:cs typeface="Verdana" pitchFamily="34" charset="0"/>
            </a:endParaRPr>
          </a:p>
          <a:p>
            <a:pPr>
              <a:buNone/>
            </a:pPr>
            <a:endParaRPr lang="de-AT" sz="2000" i="1" dirty="0" smtClean="0">
              <a:ea typeface="Verdana" pitchFamily="34" charset="0"/>
              <a:cs typeface="Verdana" pitchFamily="34" charset="0"/>
            </a:endParaRPr>
          </a:p>
          <a:p>
            <a:r>
              <a:rPr lang="de-AT" sz="2000" dirty="0" err="1" smtClean="0">
                <a:ea typeface="Verdana" pitchFamily="34" charset="0"/>
                <a:cs typeface="Verdana" pitchFamily="34" charset="0"/>
              </a:rPr>
              <a:t>Distinct</a:t>
            </a:r>
            <a:r>
              <a:rPr lang="de-AT" sz="2000" dirty="0" smtClean="0">
                <a:ea typeface="Verdana" pitchFamily="34" charset="0"/>
                <a:cs typeface="Verdana" pitchFamily="34" charset="0"/>
              </a:rPr>
              <a:t> </a:t>
            </a:r>
            <a:r>
              <a:rPr lang="de-AT" sz="2000" dirty="0" err="1" smtClean="0">
                <a:ea typeface="Verdana" pitchFamily="34" charset="0"/>
                <a:cs typeface="Verdana" pitchFamily="34" charset="0"/>
              </a:rPr>
              <a:t>patterns</a:t>
            </a:r>
            <a:r>
              <a:rPr lang="de-AT" sz="2000" dirty="0" smtClean="0">
                <a:ea typeface="Verdana" pitchFamily="34" charset="0"/>
                <a:cs typeface="Verdana" pitchFamily="34" charset="0"/>
              </a:rPr>
              <a:t> </a:t>
            </a:r>
            <a:r>
              <a:rPr lang="de-AT" sz="2000" dirty="0" err="1" smtClean="0">
                <a:ea typeface="Verdana" pitchFamily="34" charset="0"/>
                <a:cs typeface="Verdana" pitchFamily="34" charset="0"/>
              </a:rPr>
              <a:t>of</a:t>
            </a:r>
            <a:r>
              <a:rPr lang="de-AT" sz="2000" dirty="0" smtClean="0">
                <a:ea typeface="Verdana" pitchFamily="34" charset="0"/>
                <a:cs typeface="Verdana" pitchFamily="34" charset="0"/>
              </a:rPr>
              <a:t> </a:t>
            </a:r>
            <a:r>
              <a:rPr lang="de-AT" sz="2000" dirty="0" err="1" smtClean="0">
                <a:ea typeface="Verdana" pitchFamily="34" charset="0"/>
                <a:cs typeface="Verdana" pitchFamily="34" charset="0"/>
              </a:rPr>
              <a:t>governing</a:t>
            </a:r>
            <a:r>
              <a:rPr lang="de-AT" sz="2000" dirty="0" smtClean="0">
                <a:ea typeface="Verdana" pitchFamily="34" charset="0"/>
                <a:cs typeface="Verdana" pitchFamily="34" charset="0"/>
              </a:rPr>
              <a:t> </a:t>
            </a:r>
            <a:r>
              <a:rPr lang="de-AT" sz="2000" dirty="0" err="1" smtClean="0">
                <a:ea typeface="Verdana" pitchFamily="34" charset="0"/>
                <a:cs typeface="Verdana" pitchFamily="34" charset="0"/>
              </a:rPr>
              <a:t>through</a:t>
            </a:r>
            <a:r>
              <a:rPr lang="de-AT" sz="2000" dirty="0" smtClean="0">
                <a:ea typeface="Verdana" pitchFamily="34" charset="0"/>
                <a:cs typeface="Verdana" pitchFamily="34" charset="0"/>
              </a:rPr>
              <a:t> </a:t>
            </a:r>
            <a:r>
              <a:rPr lang="de-AT" sz="2000" dirty="0" err="1" smtClean="0">
                <a:ea typeface="Verdana" pitchFamily="34" charset="0"/>
                <a:cs typeface="Verdana" pitchFamily="34" charset="0"/>
              </a:rPr>
              <a:t>partnerships</a:t>
            </a:r>
            <a:endParaRPr lang="de-AT" sz="2000" dirty="0" smtClean="0">
              <a:ea typeface="Verdana" pitchFamily="34" charset="0"/>
              <a:cs typeface="Verdana" pitchFamily="34" charset="0"/>
            </a:endParaRPr>
          </a:p>
          <a:p>
            <a:pPr lvl="1"/>
            <a:r>
              <a:rPr lang="en-US" kern="1200" dirty="0" smtClean="0">
                <a:ea typeface="Verdana" pitchFamily="34" charset="0"/>
                <a:cs typeface="Verdana" pitchFamily="34" charset="0"/>
              </a:rPr>
              <a:t>Limited project </a:t>
            </a:r>
            <a:r>
              <a:rPr lang="en-US" kern="1200" dirty="0" err="1" smtClean="0">
                <a:ea typeface="Verdana" pitchFamily="34" charset="0"/>
                <a:cs typeface="Verdana" pitchFamily="34" charset="0"/>
              </a:rPr>
              <a:t>vs</a:t>
            </a:r>
            <a:r>
              <a:rPr lang="en-US" kern="1200" dirty="0" smtClean="0">
                <a:ea typeface="Verdana" pitchFamily="34" charset="0"/>
                <a:cs typeface="Verdana" pitchFamily="34" charset="0"/>
              </a:rPr>
              <a:t> Continuous partnership</a:t>
            </a:r>
            <a:endParaRPr lang="de-DE" kern="1200" dirty="0" smtClean="0">
              <a:ea typeface="Verdana" pitchFamily="34" charset="0"/>
              <a:cs typeface="Verdana" pitchFamily="34" charset="0"/>
            </a:endParaRPr>
          </a:p>
          <a:p>
            <a:pPr lvl="1"/>
            <a:r>
              <a:rPr lang="en-US" kern="1200" dirty="0" smtClean="0">
                <a:ea typeface="Verdana" pitchFamily="34" charset="0"/>
                <a:cs typeface="Verdana" pitchFamily="34" charset="0"/>
              </a:rPr>
              <a:t>Closed </a:t>
            </a:r>
            <a:r>
              <a:rPr lang="en-US" kern="1200" dirty="0" err="1" smtClean="0">
                <a:ea typeface="Verdana" pitchFamily="34" charset="0"/>
                <a:cs typeface="Verdana" pitchFamily="34" charset="0"/>
              </a:rPr>
              <a:t>vs</a:t>
            </a:r>
            <a:r>
              <a:rPr lang="en-US" kern="1200" dirty="0" smtClean="0">
                <a:ea typeface="Verdana" pitchFamily="34" charset="0"/>
                <a:cs typeface="Verdana" pitchFamily="34" charset="0"/>
              </a:rPr>
              <a:t> open membership</a:t>
            </a:r>
            <a:endParaRPr lang="de-DE" kern="1200" dirty="0" smtClean="0">
              <a:ea typeface="Verdana" pitchFamily="34" charset="0"/>
              <a:cs typeface="Verdana" pitchFamily="34" charset="0"/>
            </a:endParaRPr>
          </a:p>
          <a:p>
            <a:pPr lvl="1"/>
            <a:r>
              <a:rPr lang="en-US" kern="1200" dirty="0" smtClean="0">
                <a:ea typeface="Verdana" pitchFamily="34" charset="0"/>
                <a:cs typeface="Verdana" pitchFamily="34" charset="0"/>
              </a:rPr>
              <a:t>Government </a:t>
            </a:r>
            <a:r>
              <a:rPr lang="en-US" kern="1200" dirty="0" err="1" smtClean="0">
                <a:ea typeface="Verdana" pitchFamily="34" charset="0"/>
                <a:cs typeface="Verdana" pitchFamily="34" charset="0"/>
              </a:rPr>
              <a:t>vs</a:t>
            </a:r>
            <a:r>
              <a:rPr lang="en-US" kern="1200" dirty="0" smtClean="0">
                <a:ea typeface="Verdana" pitchFamily="34" charset="0"/>
                <a:cs typeface="Verdana" pitchFamily="34" charset="0"/>
              </a:rPr>
              <a:t> led - stakeholder-led</a:t>
            </a:r>
            <a:endParaRPr lang="de-DE" kern="1200" dirty="0" smtClean="0">
              <a:ea typeface="Verdana" pitchFamily="34" charset="0"/>
              <a:cs typeface="Verdana" pitchFamily="34" charset="0"/>
            </a:endParaRPr>
          </a:p>
          <a:p>
            <a:pPr lvl="1"/>
            <a:r>
              <a:rPr lang="en-US" kern="1200" dirty="0" smtClean="0">
                <a:ea typeface="Verdana" pitchFamily="34" charset="0"/>
                <a:cs typeface="Verdana" pitchFamily="34" charset="0"/>
              </a:rPr>
              <a:t>Driven by national agenda </a:t>
            </a:r>
            <a:r>
              <a:rPr lang="en-US" kern="1200" dirty="0" err="1" smtClean="0">
                <a:ea typeface="Verdana" pitchFamily="34" charset="0"/>
                <a:cs typeface="Verdana" pitchFamily="34" charset="0"/>
              </a:rPr>
              <a:t>vs</a:t>
            </a:r>
            <a:r>
              <a:rPr lang="en-US" kern="1200" dirty="0" smtClean="0">
                <a:ea typeface="Verdana" pitchFamily="34" charset="0"/>
                <a:cs typeface="Verdana" pitchFamily="34" charset="0"/>
              </a:rPr>
              <a:t> driven by regional and local needs</a:t>
            </a:r>
          </a:p>
          <a:p>
            <a:pPr lvl="1"/>
            <a:r>
              <a:rPr lang="en-US" kern="1200" dirty="0" smtClean="0">
                <a:ea typeface="Verdana" pitchFamily="34" charset="0"/>
                <a:cs typeface="Verdana" pitchFamily="34" charset="0"/>
              </a:rPr>
              <a:t>Hierarchical, one-sided steering </a:t>
            </a:r>
            <a:r>
              <a:rPr lang="en-US" kern="1200" dirty="0" err="1" smtClean="0">
                <a:ea typeface="Verdana" pitchFamily="34" charset="0"/>
                <a:cs typeface="Verdana" pitchFamily="34" charset="0"/>
              </a:rPr>
              <a:t>vs</a:t>
            </a:r>
            <a:r>
              <a:rPr lang="en-US" kern="1200" dirty="0" smtClean="0">
                <a:ea typeface="Verdana" pitchFamily="34" charset="0"/>
                <a:cs typeface="Verdana" pitchFamily="34" charset="0"/>
              </a:rPr>
              <a:t> network  mode, two sided relationship</a:t>
            </a:r>
            <a:endParaRPr lang="de-DE" kern="1200" dirty="0" smtClean="0">
              <a:ea typeface="Verdana" pitchFamily="34" charset="0"/>
              <a:cs typeface="Verdana" pitchFamily="34" charset="0"/>
            </a:endParaRPr>
          </a:p>
          <a:p>
            <a:pPr>
              <a:buNone/>
            </a:pPr>
            <a:endParaRPr lang="de-DE" sz="2000" kern="1200" dirty="0" smtClean="0">
              <a:ea typeface="Verdana" pitchFamily="34" charset="0"/>
              <a:cs typeface="Verdana" pitchFamily="34" charset="0"/>
            </a:endParaRPr>
          </a:p>
          <a:p>
            <a:endParaRPr lang="de-AT" sz="2000" dirty="0" smtClean="0">
              <a:ea typeface="Verdana" pitchFamily="34" charset="0"/>
              <a:cs typeface="Verdana" pitchFamily="34" charset="0"/>
            </a:endParaRPr>
          </a:p>
          <a:p>
            <a:endParaRPr lang="de-DE" sz="2000" dirty="0" smtClean="0">
              <a:ea typeface="Verdana" pitchFamily="34" charset="0"/>
              <a:cs typeface="Verdana" pitchFamily="34" charset="0"/>
            </a:endParaRPr>
          </a:p>
          <a:p>
            <a:endParaRPr lang="de-AT" sz="2000" dirty="0" smtClean="0">
              <a:ea typeface="Verdana" pitchFamily="34" charset="0"/>
              <a:cs typeface="Verdana" pitchFamily="34" charset="0"/>
            </a:endParaRPr>
          </a:p>
          <a:p>
            <a:pPr>
              <a:buNone/>
            </a:pPr>
            <a:endParaRPr lang="de-AT" sz="2000" i="1" dirty="0" smtClean="0">
              <a:ea typeface="Verdana" pitchFamily="34" charset="0"/>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4" descr="Sozialwissenschaft"/>
          <p:cNvPicPr>
            <a:picLocks noChangeAspect="1" noChangeArrowheads="1"/>
          </p:cNvPicPr>
          <p:nvPr/>
        </p:nvPicPr>
        <p:blipFill>
          <a:blip r:embed="rId3" cstate="print"/>
          <a:srcRect/>
          <a:stretch>
            <a:fillRect/>
          </a:stretch>
        </p:blipFill>
        <p:spPr bwMode="auto">
          <a:xfrm>
            <a:off x="0" y="3057525"/>
            <a:ext cx="9361488" cy="3783013"/>
          </a:xfrm>
          <a:prstGeom prst="rect">
            <a:avLst/>
          </a:prstGeom>
          <a:noFill/>
          <a:ln w="9525">
            <a:noFill/>
            <a:miter lim="800000"/>
            <a:headEnd/>
            <a:tailEnd/>
          </a:ln>
        </p:spPr>
      </p:pic>
      <p:pic>
        <p:nvPicPr>
          <p:cNvPr id="59394" name="Picture 4" descr="WEODCNBCAGMK"/>
          <p:cNvPicPr>
            <a:picLocks noChangeAspect="1" noChangeArrowheads="1"/>
          </p:cNvPicPr>
          <p:nvPr/>
        </p:nvPicPr>
        <p:blipFill>
          <a:blip r:embed="rId4" cstate="print"/>
          <a:srcRect/>
          <a:stretch>
            <a:fillRect/>
          </a:stretch>
        </p:blipFill>
        <p:spPr bwMode="auto">
          <a:xfrm>
            <a:off x="720725" y="4572000"/>
            <a:ext cx="6408738" cy="457200"/>
          </a:xfrm>
          <a:prstGeom prst="rect">
            <a:avLst/>
          </a:prstGeom>
          <a:noFill/>
          <a:ln w="9525">
            <a:noFill/>
            <a:miter lim="800000"/>
            <a:headEnd/>
            <a:tailEnd/>
          </a:ln>
        </p:spPr>
      </p:pic>
      <p:sp>
        <p:nvSpPr>
          <p:cNvPr id="146437" name="Rectangle 5"/>
          <p:cNvSpPr>
            <a:spLocks noChangeArrowheads="1"/>
          </p:cNvSpPr>
          <p:nvPr/>
        </p:nvSpPr>
        <p:spPr bwMode="auto">
          <a:xfrm>
            <a:off x="431800" y="2555875"/>
            <a:ext cx="8785225" cy="4024313"/>
          </a:xfrm>
          <a:prstGeom prst="rect">
            <a:avLst/>
          </a:prstGeom>
          <a:noFill/>
          <a:ln w="9525">
            <a:noFill/>
            <a:miter lim="800000"/>
            <a:headEnd/>
            <a:tailEnd/>
          </a:ln>
          <a:effectLst/>
        </p:spPr>
        <p:txBody>
          <a:bodyPr>
            <a:spAutoFit/>
          </a:bodyPr>
          <a:lstStyle/>
          <a:p>
            <a:pPr>
              <a:defRPr/>
            </a:pPr>
            <a:endParaRPr lang="de-AT" b="0" dirty="0">
              <a:solidFill>
                <a:srgbClr val="0073AF"/>
              </a:solidFill>
              <a:effectLst>
                <a:outerShdw blurRad="38100" dist="38100" dir="2700000" algn="tl">
                  <a:srgbClr val="C0C0C0"/>
                </a:outerShdw>
              </a:effectLst>
            </a:endParaRPr>
          </a:p>
          <a:p>
            <a:pPr>
              <a:defRPr/>
            </a:pPr>
            <a:r>
              <a:rPr lang="de-AT" b="0" dirty="0" err="1">
                <a:solidFill>
                  <a:srgbClr val="0073AF"/>
                </a:solidFill>
                <a:effectLst>
                  <a:outerShdw blurRad="38100" dist="38100" dir="2700000" algn="tl">
                    <a:srgbClr val="C0C0C0"/>
                  </a:outerShdw>
                </a:effectLst>
              </a:rPr>
              <a:t>Thank</a:t>
            </a:r>
            <a:r>
              <a:rPr lang="de-AT" b="0" dirty="0">
                <a:solidFill>
                  <a:srgbClr val="0073AF"/>
                </a:solidFill>
                <a:effectLst>
                  <a:outerShdw blurRad="38100" dist="38100" dir="2700000" algn="tl">
                    <a:srgbClr val="C0C0C0"/>
                  </a:outerShdw>
                </a:effectLst>
              </a:rPr>
              <a:t> </a:t>
            </a:r>
            <a:r>
              <a:rPr lang="de-AT" b="0" dirty="0" err="1">
                <a:solidFill>
                  <a:srgbClr val="0073AF"/>
                </a:solidFill>
                <a:effectLst>
                  <a:outerShdw blurRad="38100" dist="38100" dir="2700000" algn="tl">
                    <a:srgbClr val="C0C0C0"/>
                  </a:outerShdw>
                </a:effectLst>
              </a:rPr>
              <a:t>you</a:t>
            </a:r>
            <a:r>
              <a:rPr lang="de-AT" b="0" dirty="0">
                <a:solidFill>
                  <a:srgbClr val="0073AF"/>
                </a:solidFill>
                <a:effectLst>
                  <a:outerShdw blurRad="38100" dist="38100" dir="2700000" algn="tl">
                    <a:srgbClr val="C0C0C0"/>
                  </a:outerShdw>
                </a:effectLst>
              </a:rPr>
              <a:t>!</a:t>
            </a:r>
            <a:r>
              <a:rPr lang="en-US" b="0" dirty="0">
                <a:solidFill>
                  <a:srgbClr val="0073AF"/>
                </a:solidFill>
              </a:rPr>
              <a:t/>
            </a:r>
            <a:br>
              <a:rPr lang="en-US" b="0" dirty="0">
                <a:solidFill>
                  <a:srgbClr val="0073AF"/>
                </a:solidFill>
              </a:rPr>
            </a:br>
            <a:r>
              <a:rPr lang="en-US" b="0" dirty="0"/>
              <a:t/>
            </a:r>
            <a:br>
              <a:rPr lang="en-US" b="0" dirty="0"/>
            </a:br>
            <a:r>
              <a:rPr lang="en-US" sz="1800" b="0" dirty="0" smtClean="0"/>
              <a:t> </a:t>
            </a:r>
            <a:r>
              <a:rPr lang="en-US" sz="1800" b="0" dirty="0" err="1" smtClean="0"/>
              <a:t>Anja</a:t>
            </a:r>
            <a:r>
              <a:rPr lang="en-US" sz="1800" b="0" dirty="0" smtClean="0"/>
              <a:t> Bauer, </a:t>
            </a:r>
            <a:r>
              <a:rPr lang="en-US" sz="1800" b="0" dirty="0" err="1" smtClean="0"/>
              <a:t>Reinhard</a:t>
            </a:r>
            <a:r>
              <a:rPr lang="en-US" sz="1800" b="0" dirty="0" smtClean="0"/>
              <a:t> </a:t>
            </a:r>
            <a:r>
              <a:rPr lang="en-US" sz="1800" b="0" dirty="0" err="1" smtClean="0"/>
              <a:t>Steurer</a:t>
            </a:r>
            <a:r>
              <a:rPr lang="en-US" sz="1800" dirty="0" smtClean="0"/>
              <a:t> </a:t>
            </a:r>
            <a:r>
              <a:rPr lang="en-US" sz="1800" b="0" dirty="0" smtClean="0"/>
              <a:t/>
            </a:r>
            <a:br>
              <a:rPr lang="en-US" sz="1800" b="0" dirty="0" smtClean="0"/>
            </a:br>
            <a:r>
              <a:rPr lang="en-US" sz="1800" b="0" dirty="0" smtClean="0">
                <a:hlinkClick r:id="rId5"/>
              </a:rPr>
              <a:t>anja.bauer@boku.ac.at</a:t>
            </a:r>
            <a:r>
              <a:rPr lang="en-US" sz="1800" b="0" dirty="0" smtClean="0"/>
              <a:t>, </a:t>
            </a:r>
            <a:r>
              <a:rPr lang="en-US" sz="1800" b="0" dirty="0" smtClean="0">
                <a:hlinkClick r:id="rId6"/>
              </a:rPr>
              <a:t>reinhard.steurer@boku.ac.at</a:t>
            </a:r>
            <a:r>
              <a:rPr lang="en-US" sz="1800" b="0" dirty="0" smtClean="0"/>
              <a:t> </a:t>
            </a:r>
            <a:endParaRPr lang="en-GB" sz="1800" b="0" dirty="0"/>
          </a:p>
          <a:p>
            <a:pPr>
              <a:defRPr/>
            </a:pPr>
            <a:endParaRPr lang="en-GB" sz="1800" b="0" dirty="0"/>
          </a:p>
          <a:p>
            <a:pPr>
              <a:defRPr/>
            </a:pPr>
            <a:endParaRPr lang="en-GB" sz="1800" b="0" dirty="0"/>
          </a:p>
          <a:p>
            <a:pPr>
              <a:defRPr/>
            </a:pPr>
            <a:endParaRPr lang="en-GB" sz="1800" b="0" dirty="0"/>
          </a:p>
          <a:p>
            <a:pPr>
              <a:defRPr/>
            </a:pPr>
            <a:endParaRPr lang="en-GB" sz="1800" b="0" dirty="0"/>
          </a:p>
          <a:p>
            <a:pPr>
              <a:defRPr/>
            </a:pPr>
            <a:r>
              <a:rPr lang="en-GB" sz="1800" b="0" dirty="0"/>
              <a:t>BOKU - University of Natural Resources and </a:t>
            </a:r>
            <a:r>
              <a:rPr lang="en-GB" sz="1800" b="0" dirty="0" smtClean="0"/>
              <a:t>Life </a:t>
            </a:r>
            <a:r>
              <a:rPr lang="en-GB" sz="1800" b="0" dirty="0"/>
              <a:t>Sciences</a:t>
            </a:r>
          </a:p>
          <a:p>
            <a:pPr>
              <a:defRPr/>
            </a:pPr>
            <a:r>
              <a:rPr lang="en-GB" sz="1800" b="0" dirty="0"/>
              <a:t>Vienna, Austria</a:t>
            </a:r>
          </a:p>
          <a:p>
            <a:pPr>
              <a:defRPr/>
            </a:pPr>
            <a:endParaRPr lang="en-GB" sz="1800" b="0" dirty="0"/>
          </a:p>
          <a:p>
            <a:pPr>
              <a:defRPr/>
            </a:pPr>
            <a:endParaRPr lang="en-GB" sz="1800" b="0" dirty="0"/>
          </a:p>
        </p:txBody>
      </p:sp>
      <p:sp>
        <p:nvSpPr>
          <p:cNvPr id="59396" name="Rectangle 8"/>
          <p:cNvSpPr>
            <a:spLocks noChangeArrowheads="1"/>
          </p:cNvSpPr>
          <p:nvPr/>
        </p:nvSpPr>
        <p:spPr bwMode="auto">
          <a:xfrm>
            <a:off x="5040313" y="0"/>
            <a:ext cx="1584325" cy="828675"/>
          </a:xfrm>
          <a:prstGeom prst="rect">
            <a:avLst/>
          </a:prstGeom>
          <a:solidFill>
            <a:schemeClr val="bg1"/>
          </a:solidFill>
          <a:ln w="9525">
            <a:noFill/>
            <a:miter lim="800000"/>
            <a:headEnd/>
            <a:tailEnd/>
          </a:ln>
        </p:spPr>
        <p:txBody>
          <a:bodyPr anchor="ctr">
            <a:spAutoFit/>
          </a:bodyPr>
          <a:lstStyle/>
          <a:p>
            <a:endParaRPr lang="de-DE"/>
          </a:p>
        </p:txBody>
      </p:sp>
      <p:pic>
        <p:nvPicPr>
          <p:cNvPr id="59397" name="Picture 9"/>
          <p:cNvPicPr>
            <a:picLocks noChangeAspect="1" noChangeArrowheads="1"/>
          </p:cNvPicPr>
          <p:nvPr/>
        </p:nvPicPr>
        <p:blipFill>
          <a:blip r:embed="rId7" cstate="print"/>
          <a:srcRect/>
          <a:stretch>
            <a:fillRect/>
          </a:stretch>
        </p:blipFill>
        <p:spPr bwMode="auto">
          <a:xfrm>
            <a:off x="720725" y="539750"/>
            <a:ext cx="3024188" cy="1611313"/>
          </a:xfrm>
          <a:prstGeom prst="rect">
            <a:avLst/>
          </a:prstGeom>
          <a:noFill/>
          <a:ln w="9525">
            <a:noFill/>
            <a:miter lim="800000"/>
            <a:headEnd/>
            <a:tailEnd/>
          </a:ln>
        </p:spPr>
      </p:pic>
      <p:sp>
        <p:nvSpPr>
          <p:cNvPr id="59398" name="Rectangle 10"/>
          <p:cNvSpPr>
            <a:spLocks noChangeArrowheads="1"/>
          </p:cNvSpPr>
          <p:nvPr/>
        </p:nvSpPr>
        <p:spPr bwMode="auto">
          <a:xfrm>
            <a:off x="4464050" y="1547813"/>
            <a:ext cx="4829175" cy="512762"/>
          </a:xfrm>
          <a:prstGeom prst="rect">
            <a:avLst/>
          </a:prstGeom>
          <a:noFill/>
          <a:ln w="9525">
            <a:noFill/>
            <a:miter lim="800000"/>
            <a:headEnd/>
            <a:tailEnd/>
          </a:ln>
        </p:spPr>
        <p:txBody>
          <a:bodyPr wrap="none">
            <a:spAutoFit/>
          </a:bodyPr>
          <a:lstStyle/>
          <a:p>
            <a:pPr>
              <a:lnSpc>
                <a:spcPct val="115000"/>
              </a:lnSpc>
            </a:pPr>
            <a:r>
              <a:rPr lang="en-US" b="0">
                <a:hlinkClick r:id="rId8"/>
              </a:rPr>
              <a:t>http://www.wiso.boku.ac.at/go-adapt.html</a:t>
            </a:r>
            <a:r>
              <a:rPr lang="en-US" b="0"/>
              <a:t> </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85"/>
          <p:cNvGraphicFramePr>
            <a:graphicFrameLocks noGrp="1"/>
          </p:cNvGraphicFramePr>
          <p:nvPr/>
        </p:nvGraphicFramePr>
        <p:xfrm>
          <a:off x="432272" y="2052118"/>
          <a:ext cx="8568407" cy="3024335"/>
        </p:xfrm>
        <a:graphic>
          <a:graphicData uri="http://schemas.openxmlformats.org/drawingml/2006/table">
            <a:tbl>
              <a:tblPr/>
              <a:tblGrid>
                <a:gridCol w="2855042"/>
                <a:gridCol w="2858326"/>
                <a:gridCol w="2855039"/>
              </a:tblGrid>
              <a:tr h="578242">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600" b="1" i="0" u="none" strike="noStrike" cap="none" normalizeH="0" baseline="0" dirty="0" smtClean="0">
                          <a:ln>
                            <a:noFill/>
                          </a:ln>
                          <a:solidFill>
                            <a:srgbClr val="0073AF"/>
                          </a:solidFill>
                          <a:effectLst/>
                          <a:latin typeface="Arial Narrow" pitchFamily="34" charset="0"/>
                          <a:ea typeface="Times New Roman" pitchFamily="18" charset="0"/>
                          <a:cs typeface="Calibri" pitchFamily="34" charset="0"/>
                        </a:rPr>
                        <a:t>Within partnerships</a:t>
                      </a:r>
                      <a:endParaRPr kumimoji="0" lang="de-DE" sz="1600" b="0" i="0" u="none" strike="noStrike" cap="none" normalizeH="0" baseline="0" dirty="0" smtClean="0">
                        <a:ln>
                          <a:noFill/>
                        </a:ln>
                        <a:solidFill>
                          <a:srgbClr val="0073AF"/>
                        </a:solidFill>
                        <a:effectLst/>
                        <a:latin typeface="Arial Narrow"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600" b="1" i="0" u="none" strike="noStrike" cap="none" normalizeH="0" baseline="0" dirty="0" smtClean="0">
                          <a:ln>
                            <a:noFill/>
                          </a:ln>
                          <a:solidFill>
                            <a:srgbClr val="0073AF"/>
                          </a:solidFill>
                          <a:effectLst/>
                          <a:latin typeface="Arial Narrow" pitchFamily="34" charset="0"/>
                          <a:ea typeface="Times New Roman" pitchFamily="18" charset="0"/>
                          <a:cs typeface="Calibri" pitchFamily="34" charset="0"/>
                        </a:rPr>
                        <a:t>Between partnerships</a:t>
                      </a:r>
                      <a:endParaRPr kumimoji="0" lang="de-DE" sz="1600" b="1" i="0" u="none" strike="noStrike" cap="none" normalizeH="0" baseline="0" dirty="0" smtClean="0">
                        <a:ln>
                          <a:noFill/>
                        </a:ln>
                        <a:solidFill>
                          <a:srgbClr val="0073AF"/>
                        </a:solidFill>
                        <a:effectLst/>
                        <a:latin typeface="Arial Narrow"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600" b="1" i="0" u="none" strike="noStrike" cap="none" normalizeH="0" baseline="0" dirty="0" smtClean="0">
                          <a:ln>
                            <a:noFill/>
                          </a:ln>
                          <a:solidFill>
                            <a:srgbClr val="0073AF"/>
                          </a:solidFill>
                          <a:effectLst/>
                          <a:latin typeface="Arial Narrow" pitchFamily="34" charset="0"/>
                          <a:ea typeface="Times New Roman" pitchFamily="18" charset="0"/>
                          <a:cs typeface="Calibri" pitchFamily="34" charset="0"/>
                        </a:rPr>
                        <a:t>With national level</a:t>
                      </a:r>
                      <a:endParaRPr kumimoji="0" lang="de-DE" sz="1600" b="0" i="0" u="none" strike="noStrike" cap="none" normalizeH="0" baseline="0" dirty="0" smtClean="0">
                        <a:ln>
                          <a:noFill/>
                        </a:ln>
                        <a:solidFill>
                          <a:srgbClr val="0073AF"/>
                        </a:solidFill>
                        <a:effectLst/>
                        <a:latin typeface="Arial Narrow"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5480">
                <a:tc gridSpan="3">
                  <a:txBody>
                    <a:bodyPr/>
                    <a:lstStyle/>
                    <a:p>
                      <a:pPr marL="0" lvl="1" indent="0" algn="ctr"/>
                      <a:r>
                        <a:rPr lang="de-AT" sz="1600" b="1" i="0" dirty="0" err="1" smtClean="0"/>
                        <a:t>Coordination</a:t>
                      </a:r>
                      <a:r>
                        <a:rPr lang="de-AT" sz="1600" b="1" i="0" dirty="0" smtClean="0"/>
                        <a:t> </a:t>
                      </a:r>
                      <a:r>
                        <a:rPr lang="de-AT" sz="1600" b="1" i="0" dirty="0" err="1" smtClean="0"/>
                        <a:t>structures</a:t>
                      </a:r>
                      <a:endParaRPr lang="de-AT" sz="1600" b="1" i="0" dirty="0" smtClean="0"/>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ts val="100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Narrow"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lvl="1" indent="0"/>
                      <a:endParaRPr kumimoji="0" lang="de-DE" sz="1400" b="0" i="1" u="none" strike="noStrike" cap="none" normalizeH="0" baseline="0" dirty="0" smtClean="0">
                        <a:ln>
                          <a:noFill/>
                        </a:ln>
                        <a:solidFill>
                          <a:srgbClr val="6E9137"/>
                        </a:solidFill>
                        <a:effectLst/>
                        <a:latin typeface="Arial Narrow"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00613">
                <a:tc>
                  <a:txBody>
                    <a:bodyPr/>
                    <a:lstStyle/>
                    <a:p>
                      <a:pPr marL="274638" lvl="1" indent="-274638" algn="l" defTabSz="914400" rtl="0" eaLnBrk="1" latinLnBrk="0" hangingPunct="1">
                        <a:buFont typeface="Arial" pitchFamily="34" charset="0"/>
                        <a:buChar char="•"/>
                        <a:tabLst>
                          <a:tab pos="179388" algn="l"/>
                        </a:tabLst>
                      </a:pPr>
                      <a:r>
                        <a:rPr lang="de-AT" sz="1600" kern="1200" dirty="0" smtClean="0">
                          <a:solidFill>
                            <a:schemeClr val="tx1"/>
                          </a:solidFill>
                          <a:latin typeface="+mn-lt"/>
                          <a:ea typeface="+mn-ea"/>
                          <a:cs typeface="+mn-cs"/>
                        </a:rPr>
                        <a:t>Management</a:t>
                      </a:r>
                    </a:p>
                    <a:p>
                      <a:pPr marL="274638" lvl="1" indent="-274638" algn="l" defTabSz="914400" rtl="0" eaLnBrk="1" latinLnBrk="0" hangingPunct="1">
                        <a:buFont typeface="Arial" pitchFamily="34" charset="0"/>
                        <a:buChar char="•"/>
                        <a:tabLst>
                          <a:tab pos="179388" algn="l"/>
                        </a:tabLst>
                      </a:pPr>
                      <a:r>
                        <a:rPr lang="de-AT" sz="1600" kern="1200" dirty="0" err="1" smtClean="0">
                          <a:solidFill>
                            <a:schemeClr val="tx1"/>
                          </a:solidFill>
                          <a:latin typeface="+mn-lt"/>
                          <a:ea typeface="+mn-ea"/>
                          <a:cs typeface="+mn-cs"/>
                        </a:rPr>
                        <a:t>Organizational</a:t>
                      </a:r>
                      <a:r>
                        <a:rPr lang="de-AT" sz="1600" kern="1200" baseline="0" dirty="0" smtClean="0">
                          <a:solidFill>
                            <a:schemeClr val="tx1"/>
                          </a:solidFill>
                          <a:latin typeface="+mn-lt"/>
                          <a:ea typeface="+mn-ea"/>
                          <a:cs typeface="+mn-cs"/>
                        </a:rPr>
                        <a:t> </a:t>
                      </a:r>
                      <a:r>
                        <a:rPr lang="de-AT" sz="1600" kern="1200" baseline="0" dirty="0" err="1" smtClean="0">
                          <a:solidFill>
                            <a:schemeClr val="tx1"/>
                          </a:solidFill>
                          <a:latin typeface="+mn-lt"/>
                          <a:ea typeface="+mn-ea"/>
                          <a:cs typeface="+mn-cs"/>
                        </a:rPr>
                        <a:t>bodies</a:t>
                      </a:r>
                      <a:r>
                        <a:rPr lang="de-AT" sz="1600" kern="1200" dirty="0" smtClean="0">
                          <a:solidFill>
                            <a:schemeClr val="tx1"/>
                          </a:solidFill>
                          <a:latin typeface="+mn-lt"/>
                          <a:ea typeface="+mn-ea"/>
                          <a:cs typeface="+mn-cs"/>
                        </a:rPr>
                        <a:t>: </a:t>
                      </a:r>
                      <a:r>
                        <a:rPr lang="de-AT" sz="1600" i="1" kern="1200" dirty="0" err="1" smtClean="0">
                          <a:solidFill>
                            <a:schemeClr val="tx1"/>
                          </a:solidFill>
                          <a:latin typeface="+mn-lt"/>
                          <a:ea typeface="+mn-ea"/>
                          <a:cs typeface="+mn-cs"/>
                        </a:rPr>
                        <a:t>Steering</a:t>
                      </a:r>
                      <a:r>
                        <a:rPr lang="de-AT" sz="1600" i="1" kern="1200" dirty="0" smtClean="0">
                          <a:solidFill>
                            <a:schemeClr val="tx1"/>
                          </a:solidFill>
                          <a:latin typeface="+mn-lt"/>
                          <a:ea typeface="+mn-ea"/>
                          <a:cs typeface="+mn-cs"/>
                        </a:rPr>
                        <a:t> </a:t>
                      </a:r>
                      <a:r>
                        <a:rPr lang="de-AT" sz="1600" i="1" kern="1200" dirty="0" err="1" smtClean="0">
                          <a:solidFill>
                            <a:schemeClr val="tx1"/>
                          </a:solidFill>
                          <a:latin typeface="+mn-lt"/>
                          <a:ea typeface="+mn-ea"/>
                          <a:cs typeface="+mn-cs"/>
                        </a:rPr>
                        <a:t>Committee</a:t>
                      </a:r>
                      <a:r>
                        <a:rPr lang="de-AT" sz="1600" i="1" kern="1200" dirty="0" smtClean="0">
                          <a:solidFill>
                            <a:schemeClr val="tx1"/>
                          </a:solidFill>
                          <a:latin typeface="+mn-lt"/>
                          <a:ea typeface="+mn-ea"/>
                          <a:cs typeface="+mn-cs"/>
                        </a:rPr>
                        <a:t>, </a:t>
                      </a:r>
                      <a:r>
                        <a:rPr lang="de-AT" sz="1600" i="1" kern="1200" dirty="0" err="1" smtClean="0">
                          <a:solidFill>
                            <a:schemeClr val="tx1"/>
                          </a:solidFill>
                          <a:latin typeface="+mn-lt"/>
                          <a:ea typeface="+mn-ea"/>
                          <a:cs typeface="+mn-cs"/>
                        </a:rPr>
                        <a:t>Executive</a:t>
                      </a:r>
                      <a:r>
                        <a:rPr lang="de-AT" sz="1600" i="1" kern="1200" dirty="0" smtClean="0">
                          <a:solidFill>
                            <a:schemeClr val="tx1"/>
                          </a:solidFill>
                          <a:latin typeface="+mn-lt"/>
                          <a:ea typeface="+mn-ea"/>
                          <a:cs typeface="+mn-cs"/>
                        </a:rPr>
                        <a:t> Group, etc.,  </a:t>
                      </a:r>
                    </a:p>
                    <a:p>
                      <a:pPr marL="274638" lvl="1" indent="-274638" algn="l" defTabSz="914400" rtl="0" eaLnBrk="1" latinLnBrk="0" hangingPunct="1">
                        <a:buFont typeface="Arial" pitchFamily="34" charset="0"/>
                        <a:buChar char="•"/>
                        <a:tabLst>
                          <a:tab pos="179388" algn="l"/>
                        </a:tabLst>
                      </a:pPr>
                      <a:r>
                        <a:rPr lang="de-AT" sz="1600" kern="1200" dirty="0" err="1" smtClean="0">
                          <a:solidFill>
                            <a:schemeClr val="tx1"/>
                          </a:solidFill>
                          <a:latin typeface="+mn-lt"/>
                          <a:ea typeface="+mn-ea"/>
                          <a:cs typeface="+mn-cs"/>
                        </a:rPr>
                        <a:t>Working</a:t>
                      </a:r>
                      <a:r>
                        <a:rPr lang="de-AT" sz="1600" kern="1200" dirty="0" smtClean="0">
                          <a:solidFill>
                            <a:schemeClr val="tx1"/>
                          </a:solidFill>
                          <a:latin typeface="+mn-lt"/>
                          <a:ea typeface="+mn-ea"/>
                          <a:cs typeface="+mn-cs"/>
                        </a:rPr>
                        <a:t> </a:t>
                      </a:r>
                      <a:r>
                        <a:rPr lang="de-AT" sz="1600" kern="1200" dirty="0" err="1" smtClean="0">
                          <a:solidFill>
                            <a:schemeClr val="tx1"/>
                          </a:solidFill>
                          <a:latin typeface="+mn-lt"/>
                          <a:ea typeface="+mn-ea"/>
                          <a:cs typeface="+mn-cs"/>
                        </a:rPr>
                        <a:t>groups</a:t>
                      </a:r>
                      <a:r>
                        <a:rPr lang="de-AT" sz="1600" kern="1200" dirty="0" smtClean="0">
                          <a:solidFill>
                            <a:schemeClr val="tx1"/>
                          </a:solidFill>
                          <a:latin typeface="+mn-lt"/>
                          <a:ea typeface="+mn-ea"/>
                          <a:cs typeface="+mn-cs"/>
                        </a:rPr>
                        <a:t>, </a:t>
                      </a:r>
                      <a:r>
                        <a:rPr lang="de-AT" sz="1600" kern="1200" dirty="0" err="1" smtClean="0">
                          <a:solidFill>
                            <a:schemeClr val="tx1"/>
                          </a:solidFill>
                          <a:latin typeface="+mn-lt"/>
                          <a:ea typeface="+mn-ea"/>
                          <a:cs typeface="+mn-cs"/>
                        </a:rPr>
                        <a:t>projects</a:t>
                      </a:r>
                      <a:endParaRPr lang="de-AT" sz="1600" kern="1200" dirty="0" smtClean="0">
                        <a:solidFill>
                          <a:schemeClr val="tx1"/>
                        </a:solidFill>
                        <a:latin typeface="+mn-lt"/>
                        <a:ea typeface="+mn-ea"/>
                        <a:cs typeface="+mn-cs"/>
                      </a:endParaRPr>
                    </a:p>
                    <a:p>
                      <a:pPr marL="274638" lvl="1" indent="-274638" algn="l" defTabSz="914400" rtl="0" eaLnBrk="1" latinLnBrk="0" hangingPunct="1">
                        <a:buFont typeface="Arial" pitchFamily="34" charset="0"/>
                        <a:buChar char="•"/>
                        <a:tabLst>
                          <a:tab pos="179388" algn="l"/>
                        </a:tabLst>
                      </a:pPr>
                      <a:r>
                        <a:rPr lang="de-AT" sz="1600" kern="1200" dirty="0" smtClean="0">
                          <a:solidFill>
                            <a:schemeClr val="tx1"/>
                          </a:solidFill>
                          <a:latin typeface="+mn-lt"/>
                          <a:ea typeface="+mn-ea"/>
                          <a:cs typeface="+mn-cs"/>
                        </a:rPr>
                        <a:t>Workshops, </a:t>
                      </a:r>
                      <a:r>
                        <a:rPr lang="de-AT" sz="1600" kern="1200" dirty="0" err="1" smtClean="0">
                          <a:solidFill>
                            <a:schemeClr val="tx1"/>
                          </a:solidFill>
                          <a:latin typeface="+mn-lt"/>
                          <a:ea typeface="+mn-ea"/>
                          <a:cs typeface="+mn-cs"/>
                        </a:rPr>
                        <a:t>trainings</a:t>
                      </a:r>
                      <a:r>
                        <a:rPr lang="de-AT" sz="1600" kern="1200" dirty="0" smtClean="0">
                          <a:solidFill>
                            <a:schemeClr val="tx1"/>
                          </a:solidFill>
                          <a:latin typeface="+mn-lt"/>
                          <a:ea typeface="+mn-ea"/>
                          <a:cs typeface="+mn-cs"/>
                        </a:rPr>
                        <a:t>, </a:t>
                      </a:r>
                      <a:r>
                        <a:rPr lang="de-AT" sz="1600" kern="1200" dirty="0" err="1" smtClean="0">
                          <a:solidFill>
                            <a:schemeClr val="tx1"/>
                          </a:solidFill>
                          <a:latin typeface="+mn-lt"/>
                          <a:ea typeface="+mn-ea"/>
                          <a:cs typeface="+mn-cs"/>
                        </a:rPr>
                        <a:t>events</a:t>
                      </a:r>
                      <a:endParaRPr lang="de-AT" sz="1600" kern="1200" dirty="0" smtClean="0">
                        <a:solidFill>
                          <a:schemeClr val="tx1"/>
                        </a:solidFill>
                        <a:latin typeface="+mn-lt"/>
                        <a:ea typeface="+mn-ea"/>
                        <a:cs typeface="+mn-cs"/>
                      </a:endParaRPr>
                    </a:p>
                    <a:p>
                      <a:pPr marL="274638" lvl="1" indent="-274638" algn="l" defTabSz="914400" rtl="0" eaLnBrk="1" latinLnBrk="0" hangingPunct="1">
                        <a:buFont typeface="Arial" pitchFamily="34" charset="0"/>
                        <a:buChar char="•"/>
                        <a:tabLst>
                          <a:tab pos="179388" algn="l"/>
                        </a:tabLst>
                      </a:pPr>
                      <a:r>
                        <a:rPr lang="de-AT" sz="1600" kern="1200" dirty="0" err="1" smtClean="0">
                          <a:solidFill>
                            <a:schemeClr val="tx1"/>
                          </a:solidFill>
                          <a:latin typeface="+mn-lt"/>
                          <a:ea typeface="+mn-ea"/>
                          <a:cs typeface="+mn-cs"/>
                        </a:rPr>
                        <a:t>Communication</a:t>
                      </a:r>
                      <a:endParaRPr lang="de-AT" sz="1600" kern="1200" dirty="0" smtClean="0">
                        <a:solidFill>
                          <a:schemeClr val="tx1"/>
                        </a:solidFill>
                        <a:latin typeface="+mn-lt"/>
                        <a:ea typeface="+mn-ea"/>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74638" lvl="1" indent="-274638" algn="l" defTabSz="914400" rtl="0" eaLnBrk="1" latinLnBrk="0" hangingPunct="1">
                        <a:buFont typeface="Arial" pitchFamily="34" charset="0"/>
                        <a:buChar char="•"/>
                        <a:tabLst>
                          <a:tab pos="179388" algn="l"/>
                        </a:tabLst>
                      </a:pPr>
                      <a:r>
                        <a:rPr lang="de-AT" sz="1600" i="0" kern="1200" dirty="0" err="1" smtClean="0">
                          <a:solidFill>
                            <a:schemeClr val="tx1"/>
                          </a:solidFill>
                          <a:latin typeface="+mn-lt"/>
                          <a:ea typeface="+mn-ea"/>
                          <a:cs typeface="+mn-cs"/>
                        </a:rPr>
                        <a:t>Bodies</a:t>
                      </a:r>
                      <a:r>
                        <a:rPr lang="de-AT" sz="1600" i="0" kern="1200" dirty="0" smtClean="0">
                          <a:solidFill>
                            <a:schemeClr val="tx1"/>
                          </a:solidFill>
                          <a:latin typeface="+mn-lt"/>
                          <a:ea typeface="+mn-ea"/>
                          <a:cs typeface="+mn-cs"/>
                        </a:rPr>
                        <a:t>: </a:t>
                      </a:r>
                      <a:r>
                        <a:rPr lang="de-AT" sz="1600" i="0" kern="1200" dirty="0" err="1" smtClean="0">
                          <a:solidFill>
                            <a:srgbClr val="6E9137"/>
                          </a:solidFill>
                          <a:latin typeface="+mn-lt"/>
                          <a:ea typeface="+mn-ea"/>
                          <a:cs typeface="+mn-cs"/>
                        </a:rPr>
                        <a:t>ClimateUK</a:t>
                      </a:r>
                      <a:r>
                        <a:rPr lang="de-AT" sz="1600" i="0" kern="1200" dirty="0" smtClean="0">
                          <a:solidFill>
                            <a:srgbClr val="6E9137"/>
                          </a:solidFill>
                          <a:latin typeface="+mn-lt"/>
                          <a:ea typeface="+mn-ea"/>
                          <a:cs typeface="+mn-cs"/>
                        </a:rPr>
                        <a:t> (</a:t>
                      </a:r>
                      <a:r>
                        <a:rPr lang="de-AT" sz="1600" i="0" kern="1200" dirty="0" err="1" smtClean="0">
                          <a:solidFill>
                            <a:srgbClr val="6E9137"/>
                          </a:solidFill>
                          <a:latin typeface="+mn-lt"/>
                          <a:ea typeface="+mn-ea"/>
                          <a:cs typeface="+mn-cs"/>
                        </a:rPr>
                        <a:t>till</a:t>
                      </a:r>
                      <a:r>
                        <a:rPr lang="de-AT" sz="1600" i="0" kern="1200" dirty="0" smtClean="0">
                          <a:solidFill>
                            <a:srgbClr val="6E9137"/>
                          </a:solidFill>
                          <a:latin typeface="+mn-lt"/>
                          <a:ea typeface="+mn-ea"/>
                          <a:cs typeface="+mn-cs"/>
                        </a:rPr>
                        <a:t> 2011), </a:t>
                      </a:r>
                      <a:r>
                        <a:rPr lang="de-AT" sz="1600" i="0" kern="1200" dirty="0" smtClean="0">
                          <a:solidFill>
                            <a:srgbClr val="FF8528"/>
                          </a:solidFill>
                          <a:latin typeface="+mn-lt"/>
                          <a:ea typeface="+mn-ea"/>
                          <a:cs typeface="+mn-cs"/>
                        </a:rPr>
                        <a:t>National </a:t>
                      </a:r>
                      <a:r>
                        <a:rPr lang="de-AT" sz="1600" i="0" kern="1200" dirty="0" err="1" smtClean="0">
                          <a:solidFill>
                            <a:srgbClr val="FF8528"/>
                          </a:solidFill>
                          <a:latin typeface="+mn-lt"/>
                          <a:ea typeface="+mn-ea"/>
                          <a:cs typeface="+mn-cs"/>
                        </a:rPr>
                        <a:t>coordination</a:t>
                      </a:r>
                      <a:r>
                        <a:rPr lang="de-AT" sz="1600" i="0" kern="1200" dirty="0" smtClean="0">
                          <a:solidFill>
                            <a:srgbClr val="FF8528"/>
                          </a:solidFill>
                          <a:latin typeface="+mn-lt"/>
                          <a:ea typeface="+mn-ea"/>
                          <a:cs typeface="+mn-cs"/>
                        </a:rPr>
                        <a:t> </a:t>
                      </a:r>
                      <a:r>
                        <a:rPr lang="de-AT" sz="1600" i="0" kern="1200" dirty="0" err="1" smtClean="0">
                          <a:solidFill>
                            <a:srgbClr val="FF8528"/>
                          </a:solidFill>
                          <a:latin typeface="+mn-lt"/>
                          <a:ea typeface="+mn-ea"/>
                          <a:cs typeface="+mn-cs"/>
                        </a:rPr>
                        <a:t>committee</a:t>
                      </a:r>
                      <a:endParaRPr lang="de-AT" sz="1600" i="0" kern="1200" dirty="0" smtClean="0">
                        <a:solidFill>
                          <a:srgbClr val="FF8528"/>
                        </a:solidFill>
                        <a:latin typeface="+mn-lt"/>
                        <a:ea typeface="+mn-ea"/>
                        <a:cs typeface="+mn-cs"/>
                      </a:endParaRPr>
                    </a:p>
                    <a:p>
                      <a:pPr marL="274638" lvl="1" indent="-274638" algn="l" defTabSz="914400" rtl="0" eaLnBrk="1" latinLnBrk="0" hangingPunct="1">
                        <a:buFont typeface="Arial" pitchFamily="34" charset="0"/>
                        <a:buChar char="•"/>
                        <a:tabLst>
                          <a:tab pos="179388" algn="l"/>
                        </a:tabLst>
                      </a:pPr>
                      <a:r>
                        <a:rPr lang="de-AT" sz="1600" i="0" kern="1200" dirty="0" smtClean="0">
                          <a:solidFill>
                            <a:schemeClr val="tx1"/>
                          </a:solidFill>
                          <a:latin typeface="+mn-lt"/>
                          <a:ea typeface="+mn-ea"/>
                          <a:cs typeface="+mn-cs"/>
                        </a:rPr>
                        <a:t>Not</a:t>
                      </a:r>
                      <a:r>
                        <a:rPr lang="de-AT" sz="1600" i="0" kern="1200" baseline="0" dirty="0" smtClean="0">
                          <a:solidFill>
                            <a:schemeClr val="tx1"/>
                          </a:solidFill>
                          <a:latin typeface="+mn-lt"/>
                          <a:ea typeface="+mn-ea"/>
                          <a:cs typeface="+mn-cs"/>
                        </a:rPr>
                        <a:t> –</a:t>
                      </a:r>
                      <a:r>
                        <a:rPr lang="de-AT" sz="1600" i="0" kern="1200" baseline="0" dirty="0" err="1" smtClean="0">
                          <a:solidFill>
                            <a:schemeClr val="tx1"/>
                          </a:solidFill>
                          <a:latin typeface="+mn-lt"/>
                          <a:ea typeface="+mn-ea"/>
                          <a:cs typeface="+mn-cs"/>
                        </a:rPr>
                        <a:t>for</a:t>
                      </a:r>
                      <a:r>
                        <a:rPr lang="de-AT" sz="1600" i="0" kern="1200" baseline="0" dirty="0" smtClean="0">
                          <a:solidFill>
                            <a:schemeClr val="tx1"/>
                          </a:solidFill>
                          <a:latin typeface="+mn-lt"/>
                          <a:ea typeface="+mn-ea"/>
                          <a:cs typeface="+mn-cs"/>
                        </a:rPr>
                        <a:t> –Profit </a:t>
                      </a:r>
                      <a:r>
                        <a:rPr lang="de-AT" sz="1600" i="0" kern="1200" baseline="0" dirty="0" err="1" smtClean="0">
                          <a:solidFill>
                            <a:schemeClr val="tx1"/>
                          </a:solidFill>
                          <a:latin typeface="+mn-lt"/>
                          <a:ea typeface="+mn-ea"/>
                          <a:cs typeface="+mn-cs"/>
                        </a:rPr>
                        <a:t>-Organization</a:t>
                      </a:r>
                      <a:r>
                        <a:rPr lang="de-AT" sz="1600" i="0" kern="1200" dirty="0" smtClean="0">
                          <a:solidFill>
                            <a:schemeClr val="tx1"/>
                          </a:solidFill>
                          <a:latin typeface="+mn-lt"/>
                          <a:ea typeface="+mn-ea"/>
                          <a:cs typeface="+mn-cs"/>
                        </a:rPr>
                        <a:t>: </a:t>
                      </a:r>
                      <a:r>
                        <a:rPr lang="de-AT" sz="1600" i="0" kern="1200" dirty="0" err="1" smtClean="0">
                          <a:solidFill>
                            <a:srgbClr val="6E9137"/>
                          </a:solidFill>
                          <a:latin typeface="+mn-lt"/>
                          <a:ea typeface="+mn-ea"/>
                          <a:cs typeface="+mn-cs"/>
                        </a:rPr>
                        <a:t>ClimateUK</a:t>
                      </a:r>
                      <a:r>
                        <a:rPr lang="de-AT" sz="1600" i="0" kern="1200" dirty="0" smtClean="0">
                          <a:solidFill>
                            <a:srgbClr val="6E9137"/>
                          </a:solidFill>
                          <a:latin typeface="+mn-lt"/>
                          <a:ea typeface="+mn-ea"/>
                          <a:cs typeface="+mn-cs"/>
                        </a:rPr>
                        <a:t> (</a:t>
                      </a:r>
                      <a:r>
                        <a:rPr lang="de-AT" sz="1600" i="0" kern="1200" dirty="0" err="1" smtClean="0">
                          <a:solidFill>
                            <a:srgbClr val="6E9137"/>
                          </a:solidFill>
                          <a:latin typeface="+mn-lt"/>
                          <a:ea typeface="+mn-ea"/>
                          <a:cs typeface="+mn-cs"/>
                        </a:rPr>
                        <a:t>since</a:t>
                      </a:r>
                      <a:r>
                        <a:rPr lang="de-AT" sz="1600" i="0" kern="1200" baseline="0" dirty="0" smtClean="0">
                          <a:solidFill>
                            <a:srgbClr val="6E9137"/>
                          </a:solidFill>
                          <a:latin typeface="+mn-lt"/>
                          <a:ea typeface="+mn-ea"/>
                          <a:cs typeface="+mn-cs"/>
                        </a:rPr>
                        <a:t> </a:t>
                      </a:r>
                      <a:r>
                        <a:rPr lang="de-AT" sz="1600" i="0" kern="1200" baseline="0" dirty="0" err="1" smtClean="0">
                          <a:solidFill>
                            <a:srgbClr val="6E9137"/>
                          </a:solidFill>
                          <a:latin typeface="+mn-lt"/>
                          <a:ea typeface="+mn-ea"/>
                          <a:cs typeface="+mn-cs"/>
                        </a:rPr>
                        <a:t>summer</a:t>
                      </a:r>
                      <a:r>
                        <a:rPr lang="de-AT" sz="1600" i="0" kern="1200" baseline="0" dirty="0" smtClean="0">
                          <a:solidFill>
                            <a:srgbClr val="6E9137"/>
                          </a:solidFill>
                          <a:latin typeface="+mn-lt"/>
                          <a:ea typeface="+mn-ea"/>
                          <a:cs typeface="+mn-cs"/>
                        </a:rPr>
                        <a:t> </a:t>
                      </a:r>
                      <a:r>
                        <a:rPr lang="de-AT" sz="1600" i="0" kern="1200" dirty="0" smtClean="0">
                          <a:solidFill>
                            <a:srgbClr val="6E9137"/>
                          </a:solidFill>
                          <a:latin typeface="+mn-lt"/>
                          <a:ea typeface="+mn-ea"/>
                          <a:cs typeface="+mn-cs"/>
                        </a:rPr>
                        <a:t>2011)</a:t>
                      </a:r>
                    </a:p>
                    <a:p>
                      <a:pPr marL="274638" lvl="1" indent="-274638" algn="l" defTabSz="914400" rtl="0" eaLnBrk="1" latinLnBrk="0" hangingPunct="1">
                        <a:buFont typeface="Arial" pitchFamily="34" charset="0"/>
                        <a:buChar char="•"/>
                        <a:tabLst>
                          <a:tab pos="179388" algn="l"/>
                        </a:tabLst>
                      </a:pPr>
                      <a:r>
                        <a:rPr lang="de-AT" sz="1600" i="0" kern="1200" dirty="0" smtClean="0">
                          <a:solidFill>
                            <a:schemeClr val="tx1"/>
                          </a:solidFill>
                          <a:latin typeface="+mn-lt"/>
                          <a:ea typeface="+mn-ea"/>
                          <a:cs typeface="+mn-cs"/>
                        </a:rPr>
                        <a:t>Projects: </a:t>
                      </a:r>
                      <a:r>
                        <a:rPr lang="de-AT" sz="1600" i="0" kern="1200" dirty="0" err="1" smtClean="0">
                          <a:solidFill>
                            <a:srgbClr val="6E9137"/>
                          </a:solidFill>
                          <a:latin typeface="+mn-lt"/>
                          <a:ea typeface="+mn-ea"/>
                          <a:cs typeface="+mn-cs"/>
                        </a:rPr>
                        <a:t>e.g</a:t>
                      </a:r>
                      <a:r>
                        <a:rPr lang="de-AT" sz="1600" i="0" kern="1200" dirty="0" smtClean="0">
                          <a:solidFill>
                            <a:srgbClr val="6E9137"/>
                          </a:solidFill>
                          <a:latin typeface="+mn-lt"/>
                          <a:ea typeface="+mn-ea"/>
                          <a:cs typeface="+mn-cs"/>
                        </a:rPr>
                        <a:t>. </a:t>
                      </a:r>
                      <a:r>
                        <a:rPr lang="de-AT" sz="1600" i="0" kern="1200" dirty="0" err="1" smtClean="0">
                          <a:solidFill>
                            <a:srgbClr val="6E9137"/>
                          </a:solidFill>
                          <a:latin typeface="+mn-lt"/>
                          <a:ea typeface="+mn-ea"/>
                          <a:cs typeface="+mn-cs"/>
                        </a:rPr>
                        <a:t>project</a:t>
                      </a:r>
                      <a:r>
                        <a:rPr lang="de-AT" sz="1600" i="0" kern="1200" dirty="0" smtClean="0">
                          <a:solidFill>
                            <a:srgbClr val="6E9137"/>
                          </a:solidFill>
                          <a:latin typeface="+mn-lt"/>
                          <a:ea typeface="+mn-ea"/>
                          <a:cs typeface="+mn-cs"/>
                        </a:rPr>
                        <a:t> </a:t>
                      </a:r>
                      <a:r>
                        <a:rPr lang="de-AT" sz="1600" i="0" kern="1200" baseline="0" dirty="0" smtClean="0">
                          <a:solidFill>
                            <a:srgbClr val="6E9137"/>
                          </a:solidFill>
                          <a:latin typeface="+mn-lt"/>
                          <a:ea typeface="+mn-ea"/>
                          <a:cs typeface="+mn-cs"/>
                        </a:rPr>
                        <a:t>on </a:t>
                      </a:r>
                      <a:r>
                        <a:rPr lang="de-AT" sz="1600" i="0" kern="1200" baseline="0" dirty="0" err="1" smtClean="0">
                          <a:solidFill>
                            <a:srgbClr val="6E9137"/>
                          </a:solidFill>
                          <a:latin typeface="+mn-lt"/>
                          <a:ea typeface="+mn-ea"/>
                          <a:cs typeface="+mn-cs"/>
                        </a:rPr>
                        <a:t>tourism</a:t>
                      </a:r>
                      <a:r>
                        <a:rPr lang="de-AT" sz="1600" i="0" kern="1200" baseline="0" dirty="0" smtClean="0">
                          <a:solidFill>
                            <a:srgbClr val="6E9137"/>
                          </a:solidFill>
                          <a:latin typeface="+mn-lt"/>
                          <a:ea typeface="+mn-ea"/>
                          <a:cs typeface="+mn-cs"/>
                        </a:rPr>
                        <a:t> </a:t>
                      </a:r>
                      <a:r>
                        <a:rPr lang="de-AT" sz="1600" i="0" kern="1200" baseline="0" dirty="0" err="1" smtClean="0">
                          <a:solidFill>
                            <a:srgbClr val="6E9137"/>
                          </a:solidFill>
                          <a:latin typeface="+mn-lt"/>
                          <a:ea typeface="+mn-ea"/>
                          <a:cs typeface="+mn-cs"/>
                        </a:rPr>
                        <a:t>between</a:t>
                      </a:r>
                      <a:r>
                        <a:rPr lang="de-AT" sz="1600" i="0" kern="1200" dirty="0" smtClean="0">
                          <a:solidFill>
                            <a:srgbClr val="6E9137"/>
                          </a:solidFill>
                          <a:latin typeface="+mn-lt"/>
                          <a:ea typeface="+mn-ea"/>
                          <a:cs typeface="+mn-cs"/>
                        </a:rPr>
                        <a:t> </a:t>
                      </a:r>
                      <a:r>
                        <a:rPr lang="de-AT" sz="1600" i="0" kern="1200" dirty="0" err="1" smtClean="0">
                          <a:solidFill>
                            <a:srgbClr val="6E9137"/>
                          </a:solidFill>
                          <a:latin typeface="+mn-lt"/>
                          <a:ea typeface="+mn-ea"/>
                          <a:cs typeface="+mn-cs"/>
                        </a:rPr>
                        <a:t>Climate</a:t>
                      </a:r>
                      <a:r>
                        <a:rPr lang="de-AT" sz="1600" i="0" kern="1200" dirty="0" smtClean="0">
                          <a:solidFill>
                            <a:srgbClr val="6E9137"/>
                          </a:solidFill>
                          <a:latin typeface="+mn-lt"/>
                          <a:ea typeface="+mn-ea"/>
                          <a:cs typeface="+mn-cs"/>
                        </a:rPr>
                        <a:t> </a:t>
                      </a:r>
                      <a:r>
                        <a:rPr lang="de-AT" sz="1600" i="0" kern="1200" dirty="0" err="1" smtClean="0">
                          <a:solidFill>
                            <a:srgbClr val="6E9137"/>
                          </a:solidFill>
                          <a:latin typeface="+mn-lt"/>
                          <a:ea typeface="+mn-ea"/>
                          <a:cs typeface="+mn-cs"/>
                        </a:rPr>
                        <a:t>SouthEast</a:t>
                      </a:r>
                      <a:r>
                        <a:rPr lang="de-AT" sz="1600" i="0" kern="1200" dirty="0" smtClean="0">
                          <a:solidFill>
                            <a:srgbClr val="6E9137"/>
                          </a:solidFill>
                          <a:latin typeface="+mn-lt"/>
                          <a:ea typeface="+mn-ea"/>
                          <a:cs typeface="+mn-cs"/>
                        </a:rPr>
                        <a:t> und </a:t>
                      </a:r>
                      <a:r>
                        <a:rPr lang="de-AT" sz="1600" i="0" kern="1200" dirty="0" err="1" smtClean="0">
                          <a:solidFill>
                            <a:srgbClr val="6E9137"/>
                          </a:solidFill>
                          <a:latin typeface="+mn-lt"/>
                          <a:ea typeface="+mn-ea"/>
                          <a:cs typeface="+mn-cs"/>
                        </a:rPr>
                        <a:t>Climate</a:t>
                      </a:r>
                      <a:r>
                        <a:rPr lang="de-AT" sz="1600" i="0" kern="1200" dirty="0" smtClean="0">
                          <a:solidFill>
                            <a:srgbClr val="6E9137"/>
                          </a:solidFill>
                          <a:latin typeface="+mn-lt"/>
                          <a:ea typeface="+mn-ea"/>
                          <a:cs typeface="+mn-cs"/>
                        </a:rPr>
                        <a:t> </a:t>
                      </a:r>
                      <a:r>
                        <a:rPr lang="de-AT" sz="1600" i="0" kern="1200" dirty="0" err="1" smtClean="0">
                          <a:solidFill>
                            <a:srgbClr val="6E9137"/>
                          </a:solidFill>
                          <a:latin typeface="+mn-lt"/>
                          <a:ea typeface="+mn-ea"/>
                          <a:cs typeface="+mn-cs"/>
                        </a:rPr>
                        <a:t>SouthWest</a:t>
                      </a:r>
                      <a:endParaRPr lang="de-AT" sz="1600" i="0" kern="1200" dirty="0" smtClean="0">
                        <a:solidFill>
                          <a:srgbClr val="6E9137"/>
                        </a:solidFill>
                        <a:latin typeface="+mn-lt"/>
                        <a:ea typeface="+mn-ea"/>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74638" lvl="1" indent="-274638" algn="l" defTabSz="914400" rtl="0" eaLnBrk="1" latinLnBrk="0" hangingPunct="1">
                        <a:buFont typeface="Arial" pitchFamily="34" charset="0"/>
                        <a:buChar char="•"/>
                        <a:tabLst>
                          <a:tab pos="179388" algn="l"/>
                        </a:tabLst>
                      </a:pPr>
                      <a:r>
                        <a:rPr lang="de-AT" sz="1600" i="0" kern="1200" dirty="0" err="1" smtClean="0">
                          <a:solidFill>
                            <a:schemeClr val="tx1"/>
                          </a:solidFill>
                          <a:latin typeface="+mn-lt"/>
                          <a:ea typeface="+mn-ea"/>
                          <a:cs typeface="+mn-cs"/>
                        </a:rPr>
                        <a:t>Bodies</a:t>
                      </a:r>
                      <a:r>
                        <a:rPr lang="de-AT" sz="1600" i="0" kern="1200" dirty="0" smtClean="0">
                          <a:solidFill>
                            <a:schemeClr val="tx1"/>
                          </a:solidFill>
                          <a:latin typeface="+mn-lt"/>
                          <a:ea typeface="+mn-ea"/>
                          <a:cs typeface="+mn-cs"/>
                        </a:rPr>
                        <a:t>:  </a:t>
                      </a:r>
                      <a:r>
                        <a:rPr lang="de-AT" sz="1600" i="0" kern="1200" dirty="0" smtClean="0">
                          <a:solidFill>
                            <a:srgbClr val="6E9137"/>
                          </a:solidFill>
                          <a:latin typeface="+mn-lt"/>
                          <a:ea typeface="+mn-ea"/>
                          <a:cs typeface="+mn-cs"/>
                        </a:rPr>
                        <a:t>LRAP/LAAP</a:t>
                      </a:r>
                      <a:r>
                        <a:rPr lang="de-AT" sz="1600" i="0" kern="1200" dirty="0" smtClean="0">
                          <a:solidFill>
                            <a:schemeClr val="tx1"/>
                          </a:solidFill>
                          <a:latin typeface="+mn-lt"/>
                          <a:ea typeface="+mn-ea"/>
                          <a:cs typeface="+mn-cs"/>
                        </a:rPr>
                        <a:t>, </a:t>
                      </a:r>
                      <a:r>
                        <a:rPr lang="de-AT" sz="1600" i="0" kern="1200" dirty="0" smtClean="0">
                          <a:solidFill>
                            <a:srgbClr val="FF8528"/>
                          </a:solidFill>
                          <a:latin typeface="+mn-lt"/>
                          <a:ea typeface="+mn-ea"/>
                          <a:cs typeface="+mn-cs"/>
                        </a:rPr>
                        <a:t>National </a:t>
                      </a:r>
                      <a:r>
                        <a:rPr lang="de-AT" sz="1600" i="0" kern="1200" dirty="0" err="1" smtClean="0">
                          <a:solidFill>
                            <a:srgbClr val="FF8528"/>
                          </a:solidFill>
                          <a:latin typeface="+mn-lt"/>
                          <a:ea typeface="+mn-ea"/>
                          <a:cs typeface="+mn-cs"/>
                        </a:rPr>
                        <a:t>coordination</a:t>
                      </a:r>
                      <a:r>
                        <a:rPr lang="de-AT" sz="1600" i="0" kern="1200" dirty="0" smtClean="0">
                          <a:solidFill>
                            <a:srgbClr val="FF8528"/>
                          </a:solidFill>
                          <a:latin typeface="+mn-lt"/>
                          <a:ea typeface="+mn-ea"/>
                          <a:cs typeface="+mn-cs"/>
                        </a:rPr>
                        <a:t> </a:t>
                      </a:r>
                      <a:r>
                        <a:rPr lang="de-AT" sz="1600" i="0" kern="1200" dirty="0" err="1" smtClean="0">
                          <a:solidFill>
                            <a:srgbClr val="FF8528"/>
                          </a:solidFill>
                          <a:latin typeface="+mn-lt"/>
                          <a:ea typeface="+mn-ea"/>
                          <a:cs typeface="+mn-cs"/>
                        </a:rPr>
                        <a:t>committee</a:t>
                      </a:r>
                      <a:endParaRPr lang="de-AT" sz="1600" i="0" kern="1200" dirty="0" smtClean="0">
                        <a:solidFill>
                          <a:srgbClr val="FF8528"/>
                        </a:solidFill>
                        <a:latin typeface="+mn-lt"/>
                        <a:ea typeface="+mn-ea"/>
                        <a:cs typeface="+mn-cs"/>
                      </a:endParaRPr>
                    </a:p>
                    <a:p>
                      <a:pPr marL="274638" lvl="1" indent="-274638" algn="l" defTabSz="914400" rtl="0" eaLnBrk="1" latinLnBrk="0" hangingPunct="1">
                        <a:buFont typeface="Arial" pitchFamily="34" charset="0"/>
                        <a:buChar char="•"/>
                        <a:tabLst>
                          <a:tab pos="179388" algn="l"/>
                        </a:tabLst>
                      </a:pPr>
                      <a:r>
                        <a:rPr lang="de-AT" sz="1600" i="0" kern="1200" dirty="0" err="1" smtClean="0">
                          <a:solidFill>
                            <a:schemeClr val="tx1"/>
                          </a:solidFill>
                          <a:latin typeface="+mn-lt"/>
                          <a:ea typeface="+mn-ea"/>
                          <a:cs typeface="+mn-cs"/>
                        </a:rPr>
                        <a:t>Funding</a:t>
                      </a:r>
                      <a:r>
                        <a:rPr lang="de-AT" sz="1600" i="0" kern="1200" dirty="0" smtClean="0">
                          <a:solidFill>
                            <a:schemeClr val="tx1"/>
                          </a:solidFill>
                          <a:latin typeface="+mn-lt"/>
                          <a:ea typeface="+mn-ea"/>
                          <a:cs typeface="+mn-cs"/>
                        </a:rPr>
                        <a:t>: </a:t>
                      </a:r>
                      <a:r>
                        <a:rPr lang="de-AT" sz="1600" i="0" kern="1200" dirty="0" smtClean="0">
                          <a:solidFill>
                            <a:srgbClr val="6E9137"/>
                          </a:solidFill>
                          <a:latin typeface="+mn-lt"/>
                          <a:ea typeface="+mn-ea"/>
                          <a:cs typeface="+mn-cs"/>
                        </a:rPr>
                        <a:t>ACC Programme  (</a:t>
                      </a:r>
                      <a:r>
                        <a:rPr lang="de-AT" sz="1600" i="0" kern="1200" dirty="0" err="1" smtClean="0">
                          <a:solidFill>
                            <a:srgbClr val="6E9137"/>
                          </a:solidFill>
                          <a:latin typeface="+mn-lt"/>
                          <a:ea typeface="+mn-ea"/>
                          <a:cs typeface="+mn-cs"/>
                        </a:rPr>
                        <a:t>Defra</a:t>
                      </a:r>
                      <a:r>
                        <a:rPr lang="de-AT" sz="1600" i="0" kern="1200" dirty="0" smtClean="0">
                          <a:solidFill>
                            <a:srgbClr val="6E9137"/>
                          </a:solidFill>
                          <a:latin typeface="+mn-lt"/>
                          <a:ea typeface="+mn-ea"/>
                          <a:cs typeface="+mn-cs"/>
                        </a:rPr>
                        <a:t>)/</a:t>
                      </a:r>
                      <a:r>
                        <a:rPr lang="de-AT" sz="1600" i="0" kern="1200" dirty="0" err="1" smtClean="0">
                          <a:solidFill>
                            <a:srgbClr val="6E9137"/>
                          </a:solidFill>
                          <a:latin typeface="+mn-lt"/>
                          <a:ea typeface="+mn-ea"/>
                          <a:cs typeface="+mn-cs"/>
                        </a:rPr>
                        <a:t>Environment</a:t>
                      </a:r>
                      <a:r>
                        <a:rPr lang="de-AT" sz="1600" i="0" kern="1200" dirty="0" smtClean="0">
                          <a:solidFill>
                            <a:srgbClr val="6E9137"/>
                          </a:solidFill>
                          <a:latin typeface="+mn-lt"/>
                          <a:ea typeface="+mn-ea"/>
                          <a:cs typeface="+mn-cs"/>
                        </a:rPr>
                        <a:t> Agency, </a:t>
                      </a:r>
                      <a:r>
                        <a:rPr lang="de-AT" sz="1600" i="0" kern="1200" dirty="0" smtClean="0">
                          <a:solidFill>
                            <a:srgbClr val="FF8528"/>
                          </a:solidFill>
                          <a:latin typeface="+mn-lt"/>
                          <a:ea typeface="+mn-ea"/>
                          <a:cs typeface="+mn-cs"/>
                        </a:rPr>
                        <a:t>RAC </a:t>
                      </a:r>
                      <a:r>
                        <a:rPr lang="de-AT" sz="1600" i="0" kern="1200" dirty="0" err="1" smtClean="0">
                          <a:solidFill>
                            <a:srgbClr val="FF8528"/>
                          </a:solidFill>
                          <a:latin typeface="+mn-lt"/>
                          <a:ea typeface="+mn-ea"/>
                          <a:cs typeface="+mn-cs"/>
                        </a:rPr>
                        <a:t>Program</a:t>
                      </a:r>
                      <a:endParaRPr lang="de-AT" sz="1600" i="0" kern="1200" dirty="0" smtClean="0">
                        <a:solidFill>
                          <a:srgbClr val="FF8528"/>
                        </a:solidFill>
                        <a:latin typeface="+mn-lt"/>
                        <a:ea typeface="+mn-ea"/>
                        <a:cs typeface="+mn-cs"/>
                      </a:endParaRPr>
                    </a:p>
                    <a:p>
                      <a:pPr marL="274638" lvl="1" indent="-274638" algn="l" defTabSz="914400" rtl="0" eaLnBrk="1" latinLnBrk="0" hangingPunct="1">
                        <a:buFont typeface="Arial" pitchFamily="34" charset="0"/>
                        <a:buChar char="•"/>
                        <a:tabLst>
                          <a:tab pos="179388" algn="l"/>
                        </a:tabLst>
                      </a:pPr>
                      <a:r>
                        <a:rPr lang="de-AT" sz="1600" i="0" kern="1200" dirty="0" smtClean="0">
                          <a:solidFill>
                            <a:schemeClr val="tx1"/>
                          </a:solidFill>
                          <a:latin typeface="+mn-lt"/>
                          <a:ea typeface="+mn-ea"/>
                          <a:cs typeface="+mn-cs"/>
                        </a:rPr>
                        <a:t>National org. in </a:t>
                      </a:r>
                      <a:r>
                        <a:rPr lang="de-AT" sz="1600" i="0" kern="1200" dirty="0" err="1" smtClean="0">
                          <a:solidFill>
                            <a:schemeClr val="tx1"/>
                          </a:solidFill>
                          <a:latin typeface="+mn-lt"/>
                          <a:ea typeface="+mn-ea"/>
                          <a:cs typeface="+mn-cs"/>
                        </a:rPr>
                        <a:t>partnerships</a:t>
                      </a:r>
                      <a:r>
                        <a:rPr lang="de-AT" sz="1600" i="0" kern="1200" dirty="0" smtClean="0">
                          <a:solidFill>
                            <a:schemeClr val="tx1"/>
                          </a:solidFill>
                          <a:latin typeface="+mn-lt"/>
                          <a:ea typeface="+mn-ea"/>
                          <a:cs typeface="+mn-cs"/>
                        </a:rPr>
                        <a:t>: </a:t>
                      </a:r>
                      <a:r>
                        <a:rPr lang="de-AT" sz="1600" i="0" kern="1200" dirty="0" smtClean="0">
                          <a:solidFill>
                            <a:srgbClr val="6E9137"/>
                          </a:solidFill>
                          <a:latin typeface="+mn-lt"/>
                          <a:ea typeface="+mn-ea"/>
                          <a:cs typeface="+mn-cs"/>
                        </a:rPr>
                        <a:t>UKCIP,  </a:t>
                      </a:r>
                      <a:r>
                        <a:rPr lang="de-AT" sz="1600" i="0" kern="1200" dirty="0" err="1" smtClean="0">
                          <a:solidFill>
                            <a:srgbClr val="6E9137"/>
                          </a:solidFill>
                          <a:latin typeface="+mn-lt"/>
                          <a:ea typeface="+mn-ea"/>
                          <a:cs typeface="+mn-cs"/>
                        </a:rPr>
                        <a:t>Environment</a:t>
                      </a:r>
                      <a:r>
                        <a:rPr lang="de-AT" sz="1600" i="0" kern="1200" dirty="0" smtClean="0">
                          <a:solidFill>
                            <a:srgbClr val="6E9137"/>
                          </a:solidFill>
                          <a:latin typeface="+mn-lt"/>
                          <a:ea typeface="+mn-ea"/>
                          <a:cs typeface="+mn-cs"/>
                        </a:rPr>
                        <a:t> Agency</a:t>
                      </a:r>
                      <a:r>
                        <a:rPr lang="de-AT" sz="1600" i="0" kern="1200" dirty="0" smtClean="0">
                          <a:solidFill>
                            <a:schemeClr val="tx1"/>
                          </a:solidFill>
                          <a:latin typeface="+mn-lt"/>
                          <a:ea typeface="+mn-ea"/>
                          <a:cs typeface="+mn-cs"/>
                        </a:rPr>
                        <a:t>; </a:t>
                      </a:r>
                      <a:r>
                        <a:rPr lang="de-AT" sz="1600" i="0" kern="1200" dirty="0" smtClean="0">
                          <a:solidFill>
                            <a:srgbClr val="FF8528"/>
                          </a:solidFill>
                          <a:latin typeface="+mn-lt"/>
                          <a:ea typeface="+mn-ea"/>
                          <a:cs typeface="+mn-cs"/>
                        </a:rPr>
                        <a:t>NRCAN</a:t>
                      </a:r>
                      <a:endParaRPr kumimoji="0" lang="de-DE" sz="1600" b="0" i="1" u="none" strike="noStrike" cap="none" normalizeH="0" baseline="0" dirty="0" smtClean="0">
                        <a:ln>
                          <a:noFill/>
                        </a:ln>
                        <a:solidFill>
                          <a:srgbClr val="6E9137"/>
                        </a:solidFill>
                        <a:effectLst/>
                        <a:latin typeface="Arial Narrow"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 name="Group 85"/>
          <p:cNvGraphicFramePr>
            <a:graphicFrameLocks noGrp="1"/>
          </p:cNvGraphicFramePr>
          <p:nvPr/>
        </p:nvGraphicFramePr>
        <p:xfrm>
          <a:off x="432272" y="5076453"/>
          <a:ext cx="8568407" cy="1069774"/>
        </p:xfrm>
        <a:graphic>
          <a:graphicData uri="http://schemas.openxmlformats.org/drawingml/2006/table">
            <a:tbl>
              <a:tblPr/>
              <a:tblGrid>
                <a:gridCol w="2855042"/>
                <a:gridCol w="2858326"/>
                <a:gridCol w="2855039"/>
              </a:tblGrid>
              <a:tr h="29456">
                <a:tc gridSpan="3">
                  <a:txBody>
                    <a:bodyPr/>
                    <a:lstStyle/>
                    <a:p>
                      <a:pPr algn="ctr">
                        <a:buFont typeface="Arial" pitchFamily="34" charset="0"/>
                        <a:buNone/>
                      </a:pPr>
                      <a:r>
                        <a:rPr lang="de-AT" sz="1600" b="1" dirty="0" err="1" smtClean="0"/>
                        <a:t>Coordination</a:t>
                      </a:r>
                      <a:r>
                        <a:rPr lang="de-AT" sz="1600" b="1" dirty="0" smtClean="0"/>
                        <a:t> </a:t>
                      </a:r>
                      <a:r>
                        <a:rPr lang="de-AT" sz="1600" b="1" dirty="0" err="1" smtClean="0"/>
                        <a:t>modi</a:t>
                      </a:r>
                      <a:endParaRPr lang="de-AT" sz="1600" b="1" dirty="0" smtClean="0"/>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buFont typeface="Arial" pitchFamily="34" charset="0"/>
                        <a:buChar char="•"/>
                      </a:pPr>
                      <a:endParaRPr lang="de-AT" sz="1600" dirty="0" smtClean="0"/>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lvl="2" indent="0">
                        <a:buFont typeface="Arial" pitchFamily="34" charset="0"/>
                        <a:buNone/>
                      </a:pPr>
                      <a:endParaRPr kumimoji="0" lang="de-DE" sz="1400" b="0" i="1" u="none" strike="noStrike" cap="none" normalizeH="0" baseline="0" dirty="0" smtClean="0">
                        <a:ln>
                          <a:noFill/>
                        </a:ln>
                        <a:solidFill>
                          <a:srgbClr val="6E9137"/>
                        </a:solidFill>
                        <a:effectLst/>
                        <a:latin typeface="Arial Narrow"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5480">
                <a:tc gridSpan="3">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de-DE" sz="1600" dirty="0" smtClean="0"/>
                        <a:t>Network </a:t>
                      </a:r>
                      <a:r>
                        <a:rPr lang="de-DE" sz="1600" dirty="0" err="1" smtClean="0"/>
                        <a:t>governance</a:t>
                      </a:r>
                      <a:r>
                        <a:rPr lang="de-DE" sz="1600" dirty="0" smtClean="0"/>
                        <a:t>: horizontal, </a:t>
                      </a:r>
                      <a:r>
                        <a:rPr lang="de-DE" sz="1600" dirty="0" err="1" smtClean="0"/>
                        <a:t>voluntary</a:t>
                      </a:r>
                      <a:r>
                        <a:rPr lang="de-DE" sz="1600" dirty="0" smtClean="0"/>
                        <a:t>, </a:t>
                      </a:r>
                      <a:r>
                        <a:rPr lang="de-DE" sz="1600" dirty="0" err="1" smtClean="0"/>
                        <a:t>trust</a:t>
                      </a:r>
                      <a:r>
                        <a:rPr lang="de-DE" sz="1600" dirty="0" smtClean="0"/>
                        <a:t>, </a:t>
                      </a:r>
                      <a:r>
                        <a:rPr lang="de-DE" sz="1600" dirty="0" err="1" smtClean="0"/>
                        <a:t>consensus</a:t>
                      </a:r>
                      <a:r>
                        <a:rPr lang="de-DE" sz="1600" dirty="0" smtClean="0"/>
                        <a:t>, </a:t>
                      </a:r>
                      <a:r>
                        <a:rPr lang="de-DE" sz="1600" dirty="0" err="1" smtClean="0"/>
                        <a:t>identification</a:t>
                      </a:r>
                      <a:endParaRPr lang="de-AT" sz="1600" b="1" dirty="0" smtClean="0"/>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tr>
              <a:tr h="580454">
                <a:tc>
                  <a:txBody>
                    <a:bodyPr/>
                    <a:lstStyle/>
                    <a:p>
                      <a:pPr marL="274638" marR="0" lvl="1" indent="-274638" algn="l" defTabSz="914400" rtl="0" eaLnBrk="1" fontAlgn="auto" latinLnBrk="0" hangingPunct="1">
                        <a:lnSpc>
                          <a:spcPct val="100000"/>
                        </a:lnSpc>
                        <a:spcBef>
                          <a:spcPts val="0"/>
                        </a:spcBef>
                        <a:spcAft>
                          <a:spcPts val="0"/>
                        </a:spcAft>
                        <a:buClrTx/>
                        <a:buSzTx/>
                        <a:buFont typeface="Arial" pitchFamily="34" charset="0"/>
                        <a:buChar char="•"/>
                        <a:tabLst>
                          <a:tab pos="179388" algn="l"/>
                        </a:tabLst>
                        <a:defRPr/>
                      </a:pPr>
                      <a:r>
                        <a:rPr lang="de-AT" sz="1600" kern="1200" dirty="0" smtClean="0">
                          <a:solidFill>
                            <a:schemeClr val="tx1"/>
                          </a:solidFill>
                          <a:latin typeface="+mn-lt"/>
                          <a:ea typeface="+mn-ea"/>
                          <a:cs typeface="+mn-cs"/>
                        </a:rPr>
                        <a:t>Little </a:t>
                      </a:r>
                      <a:r>
                        <a:rPr lang="de-AT" sz="1600" kern="1200" dirty="0" err="1" smtClean="0">
                          <a:solidFill>
                            <a:schemeClr val="tx1"/>
                          </a:solidFill>
                          <a:latin typeface="+mn-lt"/>
                          <a:ea typeface="+mn-ea"/>
                          <a:cs typeface="+mn-cs"/>
                        </a:rPr>
                        <a:t>competition</a:t>
                      </a:r>
                      <a:endParaRPr lang="de-DE" sz="1600" kern="1200" dirty="0" smtClean="0">
                        <a:solidFill>
                          <a:schemeClr val="tx1"/>
                        </a:solidFill>
                        <a:latin typeface="+mn-lt"/>
                        <a:ea typeface="+mn-ea"/>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1000"/>
                        </a:spcBef>
                        <a:spcAft>
                          <a:spcPct val="0"/>
                        </a:spcAft>
                        <a:buClrTx/>
                        <a:buSzTx/>
                        <a:buFontTx/>
                        <a:buNone/>
                        <a:tabLst/>
                        <a:defRPr/>
                      </a:pPr>
                      <a:endParaRPr lang="de-DE" sz="1600" dirty="0" smtClean="0"/>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74638" lvl="1" indent="-274638" algn="l" defTabSz="914400" rtl="0" eaLnBrk="1" latinLnBrk="0" hangingPunct="1">
                        <a:buFont typeface="Arial" pitchFamily="34" charset="0"/>
                        <a:buChar char="•"/>
                        <a:tabLst>
                          <a:tab pos="179388" algn="l"/>
                        </a:tabLst>
                      </a:pPr>
                      <a:r>
                        <a:rPr lang="de-AT" sz="1600" kern="1200" dirty="0" err="1" smtClean="0">
                          <a:solidFill>
                            <a:schemeClr val="tx1"/>
                          </a:solidFill>
                          <a:latin typeface="+mn-lt"/>
                          <a:ea typeface="+mn-ea"/>
                          <a:cs typeface="+mn-cs"/>
                        </a:rPr>
                        <a:t>Partly</a:t>
                      </a:r>
                      <a:r>
                        <a:rPr lang="de-AT" sz="1600" kern="1200" dirty="0" smtClean="0">
                          <a:solidFill>
                            <a:schemeClr val="tx1"/>
                          </a:solidFill>
                          <a:latin typeface="+mn-lt"/>
                          <a:ea typeface="+mn-ea"/>
                          <a:cs typeface="+mn-cs"/>
                        </a:rPr>
                        <a:t> </a:t>
                      </a:r>
                      <a:r>
                        <a:rPr lang="de-AT" sz="1600" kern="1200" dirty="0" err="1" smtClean="0">
                          <a:solidFill>
                            <a:schemeClr val="tx1"/>
                          </a:solidFill>
                          <a:latin typeface="+mn-lt"/>
                          <a:ea typeface="+mn-ea"/>
                          <a:cs typeface="+mn-cs"/>
                        </a:rPr>
                        <a:t>hierarchical</a:t>
                      </a:r>
                      <a:endParaRPr lang="de-DE" sz="1600" kern="1200" dirty="0" smtClean="0">
                        <a:solidFill>
                          <a:schemeClr val="tx1"/>
                        </a:solidFill>
                        <a:latin typeface="+mn-lt"/>
                        <a:ea typeface="+mn-ea"/>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itel 1"/>
          <p:cNvSpPr>
            <a:spLocks noGrp="1"/>
          </p:cNvSpPr>
          <p:nvPr>
            <p:ph type="title"/>
          </p:nvPr>
        </p:nvSpPr>
        <p:spPr>
          <a:xfrm>
            <a:off x="432272" y="395933"/>
            <a:ext cx="8424862" cy="1162546"/>
          </a:xfrm>
        </p:spPr>
        <p:txBody>
          <a:bodyPr/>
          <a:lstStyle/>
          <a:p>
            <a:r>
              <a:rPr lang="de-AT" dirty="0" err="1" smtClean="0">
                <a:solidFill>
                  <a:srgbClr val="0073AF"/>
                </a:solidFill>
                <a:effectLst>
                  <a:outerShdw blurRad="38100" dist="38100" dir="2700000" algn="tl">
                    <a:srgbClr val="C0C0C0"/>
                  </a:outerShdw>
                </a:effectLst>
              </a:rPr>
              <a:t>Coordination</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structures</a:t>
            </a:r>
            <a:r>
              <a:rPr lang="de-AT" dirty="0" smtClean="0">
                <a:solidFill>
                  <a:srgbClr val="0073AF"/>
                </a:solidFill>
                <a:effectLst>
                  <a:outerShdw blurRad="38100" dist="38100" dir="2700000" algn="tl">
                    <a:srgbClr val="C0C0C0"/>
                  </a:outerShdw>
                </a:effectLst>
              </a:rPr>
              <a:t> </a:t>
            </a:r>
            <a:br>
              <a:rPr lang="de-AT" dirty="0" smtClean="0">
                <a:solidFill>
                  <a:srgbClr val="0073AF"/>
                </a:solidFill>
                <a:effectLst>
                  <a:outerShdw blurRad="38100" dist="38100" dir="2700000" algn="tl">
                    <a:srgbClr val="C0C0C0"/>
                  </a:outerShdw>
                </a:effectLst>
              </a:rPr>
            </a:br>
            <a:r>
              <a:rPr lang="de-AT" dirty="0" err="1" smtClean="0">
                <a:solidFill>
                  <a:srgbClr val="0073AF"/>
                </a:solidFill>
                <a:effectLst>
                  <a:outerShdw blurRad="38100" dist="38100" dir="2700000" algn="tl">
                    <a:srgbClr val="C0C0C0"/>
                  </a:outerShdw>
                </a:effectLst>
              </a:rPr>
              <a:t>and</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modi</a:t>
            </a:r>
            <a:endParaRPr lang="de-DE" dirty="0">
              <a:solidFill>
                <a:srgbClr val="0073AF"/>
              </a:solidFill>
              <a:effectLst>
                <a:outerShdw blurRad="38100" dist="38100" dir="2700000" algn="tl">
                  <a:srgbClr val="C0C0C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4081463" y="2897188"/>
            <a:ext cx="9361487" cy="0"/>
          </a:xfrm>
          <a:prstGeom prst="rect">
            <a:avLst/>
          </a:prstGeom>
          <a:noFill/>
          <a:ln w="9525">
            <a:noFill/>
            <a:miter lim="800000"/>
            <a:headEnd/>
            <a:tailEnd/>
          </a:ln>
        </p:spPr>
        <p:txBody>
          <a:bodyPr>
            <a:spAutoFit/>
          </a:bodyPr>
          <a:lstStyle/>
          <a:p>
            <a:endParaRPr lang="de-DE"/>
          </a:p>
        </p:txBody>
      </p:sp>
      <p:sp>
        <p:nvSpPr>
          <p:cNvPr id="18434" name="Rectangle 3"/>
          <p:cNvSpPr>
            <a:spLocks noChangeArrowheads="1"/>
          </p:cNvSpPr>
          <p:nvPr/>
        </p:nvSpPr>
        <p:spPr bwMode="auto">
          <a:xfrm>
            <a:off x="576263" y="1620838"/>
            <a:ext cx="8597900" cy="4324350"/>
          </a:xfrm>
          <a:prstGeom prst="rect">
            <a:avLst/>
          </a:prstGeom>
          <a:noFill/>
          <a:ln w="9525">
            <a:noFill/>
            <a:miter lim="800000"/>
            <a:headEnd/>
            <a:tailEnd/>
          </a:ln>
        </p:spPr>
        <p:txBody>
          <a:bodyPr lIns="92075" tIns="46038" rIns="92075" bIns="46038"/>
          <a:lstStyle/>
          <a:p>
            <a:pPr marL="342900" indent="-342900">
              <a:spcBef>
                <a:spcPct val="55000"/>
              </a:spcBef>
              <a:buClr>
                <a:srgbClr val="3333CC"/>
              </a:buClr>
              <a:buFont typeface="Wingdings" pitchFamily="2" charset="2"/>
              <a:buChar char="§"/>
            </a:pPr>
            <a:r>
              <a:rPr lang="de-DE" b="0" dirty="0" smtClean="0"/>
              <a:t>The Go-</a:t>
            </a:r>
            <a:r>
              <a:rPr lang="de-DE" b="0" dirty="0" err="1" smtClean="0"/>
              <a:t>Adapt</a:t>
            </a:r>
            <a:r>
              <a:rPr lang="de-DE" b="0" dirty="0" smtClean="0"/>
              <a:t> </a:t>
            </a:r>
            <a:r>
              <a:rPr lang="de-DE" b="0" dirty="0" err="1" smtClean="0"/>
              <a:t>project</a:t>
            </a:r>
            <a:endParaRPr lang="de-DE" b="0" dirty="0" smtClean="0"/>
          </a:p>
          <a:p>
            <a:pPr marL="342900" indent="-342900">
              <a:spcBef>
                <a:spcPct val="55000"/>
              </a:spcBef>
              <a:buClr>
                <a:srgbClr val="3333CC"/>
              </a:buClr>
              <a:buFont typeface="Wingdings" pitchFamily="2" charset="2"/>
              <a:buChar char="§"/>
            </a:pPr>
            <a:r>
              <a:rPr lang="de-DE" b="0" dirty="0" err="1" smtClean="0"/>
              <a:t>Partnerships</a:t>
            </a:r>
            <a:r>
              <a:rPr lang="de-DE" b="0" dirty="0" smtClean="0"/>
              <a:t> </a:t>
            </a:r>
            <a:r>
              <a:rPr lang="de-DE" b="0" dirty="0" err="1" smtClean="0"/>
              <a:t>as</a:t>
            </a:r>
            <a:r>
              <a:rPr lang="de-DE" b="0" dirty="0" smtClean="0"/>
              <a:t> </a:t>
            </a:r>
            <a:r>
              <a:rPr lang="de-DE" b="0" dirty="0" err="1" smtClean="0"/>
              <a:t>new</a:t>
            </a:r>
            <a:r>
              <a:rPr lang="de-DE" b="0" dirty="0" smtClean="0"/>
              <a:t> </a:t>
            </a:r>
            <a:r>
              <a:rPr lang="de-DE" b="0" dirty="0" err="1" smtClean="0"/>
              <a:t>governance</a:t>
            </a:r>
            <a:r>
              <a:rPr lang="de-DE" b="0" dirty="0" smtClean="0"/>
              <a:t> </a:t>
            </a:r>
            <a:r>
              <a:rPr lang="de-DE" b="0" dirty="0" err="1" smtClean="0"/>
              <a:t>approaches</a:t>
            </a:r>
            <a:endParaRPr lang="de-DE" b="0" dirty="0" smtClean="0"/>
          </a:p>
          <a:p>
            <a:pPr marL="342900" indent="-342900">
              <a:spcBef>
                <a:spcPct val="55000"/>
              </a:spcBef>
              <a:buClr>
                <a:srgbClr val="3333CC"/>
              </a:buClr>
              <a:buFont typeface="Wingdings" pitchFamily="2" charset="2"/>
              <a:buChar char="§"/>
            </a:pPr>
            <a:r>
              <a:rPr lang="de-DE" b="0" dirty="0" smtClean="0"/>
              <a:t>Regional Adaptation </a:t>
            </a:r>
            <a:r>
              <a:rPr lang="de-DE" b="0" dirty="0" err="1" smtClean="0"/>
              <a:t>Partnerships</a:t>
            </a:r>
            <a:r>
              <a:rPr lang="de-DE" b="0" dirty="0" smtClean="0"/>
              <a:t> in Canada </a:t>
            </a:r>
            <a:r>
              <a:rPr lang="de-DE" b="0" dirty="0" err="1" smtClean="0"/>
              <a:t>and</a:t>
            </a:r>
            <a:r>
              <a:rPr lang="de-DE" b="0" dirty="0" smtClean="0"/>
              <a:t> </a:t>
            </a:r>
            <a:r>
              <a:rPr lang="de-DE" b="0" dirty="0" err="1" smtClean="0"/>
              <a:t>the</a:t>
            </a:r>
            <a:r>
              <a:rPr lang="de-DE" b="0" dirty="0" smtClean="0"/>
              <a:t> UK</a:t>
            </a:r>
          </a:p>
          <a:p>
            <a:pPr marL="800100" lvl="1" indent="-342900">
              <a:spcBef>
                <a:spcPct val="55000"/>
              </a:spcBef>
              <a:buClr>
                <a:srgbClr val="3333CC"/>
              </a:buClr>
              <a:buFont typeface="Wingdings" pitchFamily="2" charset="2"/>
              <a:buChar char="§"/>
            </a:pPr>
            <a:r>
              <a:rPr lang="de-AT" b="0" dirty="0" err="1" smtClean="0"/>
              <a:t>Scope</a:t>
            </a:r>
            <a:r>
              <a:rPr lang="de-AT" b="0" dirty="0" smtClean="0"/>
              <a:t> </a:t>
            </a:r>
            <a:r>
              <a:rPr lang="de-AT" b="0" dirty="0" err="1" smtClean="0"/>
              <a:t>of</a:t>
            </a:r>
            <a:r>
              <a:rPr lang="de-AT" b="0" dirty="0" smtClean="0"/>
              <a:t> </a:t>
            </a:r>
            <a:r>
              <a:rPr lang="de-AT" b="0" dirty="0" err="1" smtClean="0"/>
              <a:t>collaboration</a:t>
            </a:r>
            <a:endParaRPr lang="de-AT" b="0" dirty="0" smtClean="0"/>
          </a:p>
          <a:p>
            <a:pPr marL="800100" lvl="1" indent="-342900">
              <a:spcBef>
                <a:spcPct val="55000"/>
              </a:spcBef>
              <a:buClr>
                <a:srgbClr val="3333CC"/>
              </a:buClr>
              <a:buFont typeface="Wingdings" pitchFamily="2" charset="2"/>
              <a:buChar char="§"/>
            </a:pPr>
            <a:r>
              <a:rPr lang="de-AT" b="0" dirty="0" smtClean="0"/>
              <a:t>Objects </a:t>
            </a:r>
            <a:r>
              <a:rPr lang="de-AT" b="0" dirty="0" err="1" smtClean="0"/>
              <a:t>of</a:t>
            </a:r>
            <a:r>
              <a:rPr lang="de-AT" b="0" dirty="0" smtClean="0"/>
              <a:t> </a:t>
            </a:r>
            <a:r>
              <a:rPr lang="de-AT" b="0" dirty="0" err="1" smtClean="0"/>
              <a:t>coordination</a:t>
            </a:r>
            <a:endParaRPr lang="de-AT" b="0" dirty="0" smtClean="0"/>
          </a:p>
          <a:p>
            <a:pPr marL="800100" lvl="1" indent="-342900">
              <a:spcBef>
                <a:spcPct val="55000"/>
              </a:spcBef>
              <a:buClr>
                <a:srgbClr val="3333CC"/>
              </a:buClr>
              <a:buFont typeface="Wingdings" pitchFamily="2" charset="2"/>
              <a:buChar char="§"/>
            </a:pPr>
            <a:r>
              <a:rPr lang="de-AT" b="0" dirty="0" err="1" smtClean="0"/>
              <a:t>Ways</a:t>
            </a:r>
            <a:r>
              <a:rPr lang="de-AT" b="0" dirty="0" smtClean="0"/>
              <a:t> </a:t>
            </a:r>
            <a:r>
              <a:rPr lang="de-AT" b="0" dirty="0" err="1" smtClean="0"/>
              <a:t>of</a:t>
            </a:r>
            <a:r>
              <a:rPr lang="de-AT" b="0" dirty="0" smtClean="0"/>
              <a:t> </a:t>
            </a:r>
            <a:r>
              <a:rPr lang="de-AT" b="0" dirty="0" err="1" smtClean="0"/>
              <a:t>coordination</a:t>
            </a:r>
            <a:endParaRPr lang="de-DE" b="0" dirty="0" smtClean="0"/>
          </a:p>
          <a:p>
            <a:pPr marL="342900" indent="-342900">
              <a:spcBef>
                <a:spcPct val="55000"/>
              </a:spcBef>
              <a:buClr>
                <a:srgbClr val="3333CC"/>
              </a:buClr>
              <a:buFont typeface="Wingdings" pitchFamily="2" charset="2"/>
              <a:buChar char="§"/>
            </a:pPr>
            <a:r>
              <a:rPr lang="de-DE" b="0" dirty="0" err="1" smtClean="0"/>
              <a:t>Conclusions</a:t>
            </a:r>
            <a:endParaRPr lang="de-DE" b="0" dirty="0"/>
          </a:p>
          <a:p>
            <a:pPr marL="342900" indent="-342900">
              <a:spcBef>
                <a:spcPct val="55000"/>
              </a:spcBef>
              <a:buClr>
                <a:srgbClr val="3333CC"/>
              </a:buClr>
              <a:buFont typeface="Wingdings" pitchFamily="2" charset="2"/>
              <a:buNone/>
            </a:pPr>
            <a:endParaRPr lang="de-DE" b="0" dirty="0"/>
          </a:p>
          <a:p>
            <a:pPr marL="342900" indent="-342900">
              <a:spcBef>
                <a:spcPct val="55000"/>
              </a:spcBef>
              <a:buClr>
                <a:srgbClr val="3333CC"/>
              </a:buClr>
              <a:buFont typeface="Wingdings" pitchFamily="2" charset="2"/>
              <a:buNone/>
            </a:pPr>
            <a:endParaRPr lang="de-DE" b="0" dirty="0"/>
          </a:p>
          <a:p>
            <a:pPr marL="742950" lvl="1" indent="-285750">
              <a:buClr>
                <a:srgbClr val="3333CC"/>
              </a:buClr>
              <a:buFont typeface="Wingdings" pitchFamily="2" charset="2"/>
              <a:buNone/>
            </a:pPr>
            <a:endParaRPr lang="de-DE" b="0" dirty="0"/>
          </a:p>
        </p:txBody>
      </p:sp>
      <p:sp>
        <p:nvSpPr>
          <p:cNvPr id="617476" name="Rectangle 4"/>
          <p:cNvSpPr>
            <a:spLocks noGrp="1" noChangeArrowheads="1"/>
          </p:cNvSpPr>
          <p:nvPr>
            <p:ph type="title" idx="4294967295"/>
          </p:nvPr>
        </p:nvSpPr>
        <p:spPr>
          <a:xfrm>
            <a:off x="431800" y="323850"/>
            <a:ext cx="8059738" cy="985838"/>
          </a:xfrm>
        </p:spPr>
        <p:txBody>
          <a:bodyPr anchor="ctr"/>
          <a:lstStyle/>
          <a:p>
            <a:pPr eaLnBrk="1" hangingPunct="1">
              <a:defRPr/>
            </a:pPr>
            <a:r>
              <a:rPr lang="de-DE" smtClean="0">
                <a:solidFill>
                  <a:srgbClr val="0073AF"/>
                </a:solidFill>
                <a:effectLst>
                  <a:outerShdw blurRad="38100" dist="38100" dir="2700000" algn="tl">
                    <a:srgbClr val="C0C0C0"/>
                  </a:outerShdw>
                </a:effectLst>
              </a:rPr>
              <a:t>Orientation</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Titel 1"/>
          <p:cNvSpPr>
            <a:spLocks noGrp="1"/>
          </p:cNvSpPr>
          <p:nvPr>
            <p:ph type="title" idx="4294967295"/>
          </p:nvPr>
        </p:nvSpPr>
        <p:spPr>
          <a:xfrm>
            <a:off x="360363" y="395288"/>
            <a:ext cx="8424862" cy="946150"/>
          </a:xfrm>
        </p:spPr>
        <p:txBody>
          <a:bodyPr anchor="ctr"/>
          <a:lstStyle/>
          <a:p>
            <a:pPr>
              <a:defRPr/>
            </a:pPr>
            <a:r>
              <a:rPr lang="de-AT" dirty="0" smtClean="0">
                <a:solidFill>
                  <a:srgbClr val="0073AF"/>
                </a:solidFill>
                <a:effectLst>
                  <a:outerShdw blurRad="38100" dist="38100" dir="2700000" algn="tl">
                    <a:srgbClr val="C0C0C0"/>
                  </a:outerShdw>
                </a:effectLst>
              </a:rPr>
              <a:t>The GO-ADAPT </a:t>
            </a:r>
            <a:r>
              <a:rPr lang="de-AT" dirty="0" err="1" smtClean="0">
                <a:solidFill>
                  <a:srgbClr val="0073AF"/>
                </a:solidFill>
                <a:effectLst>
                  <a:outerShdw blurRad="38100" dist="38100" dir="2700000" algn="tl">
                    <a:srgbClr val="C0C0C0"/>
                  </a:outerShdw>
                </a:effectLst>
              </a:rPr>
              <a:t>project</a:t>
            </a:r>
            <a:endParaRPr lang="de-DE" dirty="0" smtClean="0">
              <a:solidFill>
                <a:srgbClr val="0073AF"/>
              </a:solidFill>
              <a:effectLst>
                <a:outerShdw blurRad="38100" dist="38100" dir="2700000" algn="tl">
                  <a:srgbClr val="C0C0C0"/>
                </a:outerShdw>
              </a:effectLst>
            </a:endParaRPr>
          </a:p>
        </p:txBody>
      </p:sp>
      <p:sp>
        <p:nvSpPr>
          <p:cNvPr id="3" name="Inhaltsplatzhalter 2"/>
          <p:cNvSpPr>
            <a:spLocks noGrp="1"/>
          </p:cNvSpPr>
          <p:nvPr>
            <p:ph idx="4294967295"/>
          </p:nvPr>
        </p:nvSpPr>
        <p:spPr>
          <a:xfrm>
            <a:off x="431800" y="1403350"/>
            <a:ext cx="8461375" cy="5184775"/>
          </a:xfrm>
        </p:spPr>
        <p:txBody>
          <a:bodyPr/>
          <a:lstStyle/>
          <a:p>
            <a:pPr marL="179388" indent="-179388">
              <a:buFont typeface="Wingdings" pitchFamily="2" charset="2"/>
              <a:buNone/>
              <a:tabLst>
                <a:tab pos="179388" algn="l"/>
              </a:tabLst>
            </a:pPr>
            <a:r>
              <a:rPr lang="de-DE" sz="1800" b="1" dirty="0" smtClean="0"/>
              <a:t>General</a:t>
            </a:r>
          </a:p>
          <a:p>
            <a:pPr marL="179388" indent="-179388">
              <a:tabLst>
                <a:tab pos="179388" algn="l"/>
              </a:tabLst>
            </a:pPr>
            <a:r>
              <a:rPr lang="de-DE" sz="1700" dirty="0" err="1" smtClean="0"/>
              <a:t>Funded</a:t>
            </a:r>
            <a:r>
              <a:rPr lang="de-DE" sz="1700" dirty="0" smtClean="0"/>
              <a:t> </a:t>
            </a:r>
            <a:r>
              <a:rPr lang="de-DE" sz="1700" dirty="0" err="1" smtClean="0"/>
              <a:t>by</a:t>
            </a:r>
            <a:r>
              <a:rPr lang="de-DE" sz="1700" dirty="0" smtClean="0"/>
              <a:t> </a:t>
            </a:r>
            <a:r>
              <a:rPr lang="de-DE" sz="1700" dirty="0" err="1" smtClean="0"/>
              <a:t>the</a:t>
            </a:r>
            <a:r>
              <a:rPr lang="de-DE" sz="1700" dirty="0" smtClean="0"/>
              <a:t> Austrian </a:t>
            </a:r>
            <a:r>
              <a:rPr lang="de-DE" sz="1700" dirty="0" err="1" smtClean="0"/>
              <a:t>Climate</a:t>
            </a:r>
            <a:r>
              <a:rPr lang="de-DE" sz="1700" dirty="0" smtClean="0"/>
              <a:t> Research Program (ACRP), 1st Call</a:t>
            </a:r>
          </a:p>
          <a:p>
            <a:pPr marL="179388" indent="-179388">
              <a:tabLst>
                <a:tab pos="179388" algn="l"/>
              </a:tabLst>
            </a:pPr>
            <a:r>
              <a:rPr lang="de-DE" sz="1700" dirty="0" smtClean="0"/>
              <a:t>Duration: April 2010 -  </a:t>
            </a:r>
            <a:r>
              <a:rPr lang="de-DE" sz="1700" dirty="0" err="1" smtClean="0"/>
              <a:t>December</a:t>
            </a:r>
            <a:r>
              <a:rPr lang="de-DE" sz="1700" dirty="0" smtClean="0"/>
              <a:t> 2012</a:t>
            </a:r>
          </a:p>
          <a:p>
            <a:pPr marL="179388" indent="-179388">
              <a:tabLst>
                <a:tab pos="179388" algn="l"/>
              </a:tabLst>
            </a:pPr>
            <a:r>
              <a:rPr lang="de-DE" sz="1700" dirty="0" smtClean="0"/>
              <a:t>Partner: Austrian Environment Agency </a:t>
            </a:r>
          </a:p>
          <a:p>
            <a:pPr marL="179388" indent="-179388">
              <a:buNone/>
              <a:tabLst>
                <a:tab pos="179388" algn="l"/>
              </a:tabLst>
            </a:pPr>
            <a:endParaRPr lang="de-AT" sz="1000" dirty="0" smtClean="0"/>
          </a:p>
          <a:p>
            <a:pPr marL="179388" indent="-179388">
              <a:buClr>
                <a:srgbClr val="0073AF"/>
              </a:buClr>
              <a:buNone/>
              <a:tabLst>
                <a:tab pos="179388" algn="l"/>
              </a:tabLst>
            </a:pPr>
            <a:r>
              <a:rPr lang="de-DE" sz="1800" b="1" dirty="0" err="1" smtClean="0"/>
              <a:t>Objective</a:t>
            </a:r>
            <a:endParaRPr lang="de-DE" sz="1800" b="1" dirty="0" smtClean="0"/>
          </a:p>
          <a:p>
            <a:pPr marL="179388" indent="-179388">
              <a:buClr>
                <a:srgbClr val="0073AF"/>
              </a:buClr>
              <a:tabLst>
                <a:tab pos="179388" algn="l"/>
              </a:tabLst>
            </a:pPr>
            <a:r>
              <a:rPr lang="de-DE" sz="1700" dirty="0" smtClean="0"/>
              <a:t>Analyse </a:t>
            </a:r>
            <a:r>
              <a:rPr lang="de-DE" sz="1700" dirty="0" err="1" smtClean="0"/>
              <a:t>the</a:t>
            </a:r>
            <a:r>
              <a:rPr lang="de-DE" sz="1700" dirty="0" smtClean="0"/>
              <a:t> </a:t>
            </a:r>
            <a:r>
              <a:rPr lang="en-GB" sz="1700" b="1" dirty="0" smtClean="0"/>
              <a:t>Governance of Adaptation to Climate Change, </a:t>
            </a:r>
            <a:r>
              <a:rPr lang="en-GB" sz="1700" dirty="0" smtClean="0"/>
              <a:t>i.e. h</a:t>
            </a:r>
            <a:r>
              <a:rPr lang="de-DE" sz="1700" dirty="0" err="1" smtClean="0"/>
              <a:t>ow</a:t>
            </a:r>
            <a:r>
              <a:rPr lang="de-DE" sz="1700" dirty="0" smtClean="0"/>
              <a:t> </a:t>
            </a:r>
            <a:r>
              <a:rPr lang="de-DE" sz="1700" b="1" dirty="0" err="1" smtClean="0"/>
              <a:t>governments</a:t>
            </a:r>
            <a:r>
              <a:rPr lang="de-DE" sz="1700" dirty="0" smtClean="0"/>
              <a:t> </a:t>
            </a:r>
            <a:r>
              <a:rPr lang="de-DE" sz="1700" dirty="0" err="1" smtClean="0"/>
              <a:t>develop</a:t>
            </a:r>
            <a:r>
              <a:rPr lang="de-DE" sz="1700" dirty="0" smtClean="0"/>
              <a:t> </a:t>
            </a:r>
            <a:r>
              <a:rPr lang="de-DE" sz="1700" dirty="0" err="1" smtClean="0"/>
              <a:t>and</a:t>
            </a:r>
            <a:r>
              <a:rPr lang="de-DE" sz="1700" dirty="0" smtClean="0"/>
              <a:t> </a:t>
            </a:r>
            <a:r>
              <a:rPr lang="de-DE" sz="1700" dirty="0" err="1" smtClean="0"/>
              <a:t>implement</a:t>
            </a:r>
            <a:r>
              <a:rPr lang="de-DE" sz="1700" dirty="0" smtClean="0"/>
              <a:t> </a:t>
            </a:r>
            <a:r>
              <a:rPr lang="de-DE" sz="1700" dirty="0" err="1" smtClean="0"/>
              <a:t>adaptation</a:t>
            </a:r>
            <a:r>
              <a:rPr lang="de-DE" sz="1700" dirty="0" smtClean="0"/>
              <a:t> </a:t>
            </a:r>
            <a:r>
              <a:rPr lang="de-DE" sz="1700" dirty="0" err="1" smtClean="0"/>
              <a:t>policies</a:t>
            </a:r>
            <a:r>
              <a:rPr lang="de-DE" sz="1700" dirty="0" smtClean="0"/>
              <a:t> – </a:t>
            </a:r>
            <a:r>
              <a:rPr lang="de-DE" sz="1700" dirty="0" err="1" smtClean="0"/>
              <a:t>focus</a:t>
            </a:r>
            <a:r>
              <a:rPr lang="de-DE" sz="1700" dirty="0" smtClean="0"/>
              <a:t> on </a:t>
            </a:r>
            <a:r>
              <a:rPr lang="de-DE" sz="1700" dirty="0" err="1" smtClean="0"/>
              <a:t>institutions</a:t>
            </a:r>
            <a:r>
              <a:rPr lang="de-DE" sz="1700" dirty="0" smtClean="0"/>
              <a:t> </a:t>
            </a:r>
            <a:r>
              <a:rPr lang="de-DE" sz="1700" dirty="0" err="1" smtClean="0"/>
              <a:t>and</a:t>
            </a:r>
            <a:r>
              <a:rPr lang="de-DE" sz="1700" dirty="0" smtClean="0"/>
              <a:t> </a:t>
            </a:r>
            <a:r>
              <a:rPr lang="de-DE" sz="1700" dirty="0" err="1" smtClean="0"/>
              <a:t>governing</a:t>
            </a:r>
            <a:r>
              <a:rPr lang="de-DE" sz="1700" dirty="0" smtClean="0"/>
              <a:t> </a:t>
            </a:r>
            <a:r>
              <a:rPr lang="de-DE" sz="1700" dirty="0" err="1" smtClean="0"/>
              <a:t>processes</a:t>
            </a:r>
            <a:r>
              <a:rPr lang="de-DE" sz="1700" dirty="0" smtClean="0"/>
              <a:t>, not on </a:t>
            </a:r>
            <a:r>
              <a:rPr lang="de-DE" sz="1700" dirty="0" err="1" smtClean="0"/>
              <a:t>policy</a:t>
            </a:r>
            <a:r>
              <a:rPr lang="de-DE" sz="1700" dirty="0" smtClean="0"/>
              <a:t> </a:t>
            </a:r>
            <a:r>
              <a:rPr lang="de-DE" sz="1700" dirty="0" err="1" smtClean="0"/>
              <a:t>contents</a:t>
            </a:r>
            <a:endParaRPr lang="de-DE" sz="1700" dirty="0" smtClean="0"/>
          </a:p>
          <a:p>
            <a:pPr marL="179388" indent="-179388">
              <a:buFont typeface="Wingdings" pitchFamily="2" charset="2"/>
              <a:buNone/>
              <a:tabLst>
                <a:tab pos="179388" algn="l"/>
              </a:tabLst>
            </a:pPr>
            <a:endParaRPr lang="de-DE" sz="1000" b="1" dirty="0" smtClean="0"/>
          </a:p>
          <a:p>
            <a:pPr marL="179388" indent="-179388">
              <a:buFont typeface="Wingdings" pitchFamily="2" charset="2"/>
              <a:buNone/>
              <a:tabLst>
                <a:tab pos="179388" algn="l"/>
              </a:tabLst>
            </a:pPr>
            <a:r>
              <a:rPr lang="de-DE" sz="1800" b="1" dirty="0" smtClean="0"/>
              <a:t>Work </a:t>
            </a:r>
            <a:r>
              <a:rPr lang="de-DE" sz="1800" b="1" dirty="0" err="1" smtClean="0"/>
              <a:t>packages</a:t>
            </a:r>
            <a:endParaRPr lang="de-DE" sz="1800" b="1" dirty="0" smtClean="0"/>
          </a:p>
          <a:p>
            <a:pPr marL="179388" indent="-179388">
              <a:tabLst>
                <a:tab pos="179388" algn="l"/>
              </a:tabLst>
            </a:pPr>
            <a:r>
              <a:rPr lang="en-GB" sz="1700" b="1" dirty="0" smtClean="0"/>
              <a:t>Stock taking survey:</a:t>
            </a:r>
            <a:r>
              <a:rPr lang="en-GB" sz="1700" dirty="0" smtClean="0"/>
              <a:t> provides an overview of how 10 OECD countries tackle four governance challenges that emerge when developing adaptation policies</a:t>
            </a:r>
          </a:p>
          <a:p>
            <a:pPr marL="179388" indent="-179388">
              <a:tabLst>
                <a:tab pos="179388" algn="l"/>
              </a:tabLst>
            </a:pPr>
            <a:r>
              <a:rPr lang="en-GB" sz="1700" b="1" dirty="0" smtClean="0"/>
              <a:t>Case studies:</a:t>
            </a:r>
            <a:r>
              <a:rPr lang="en-GB" sz="1700" dirty="0" smtClean="0"/>
              <a:t> analyse in how far selected governance approaches contribute to adaptation policies</a:t>
            </a:r>
          </a:p>
          <a:p>
            <a:pPr marL="179388" indent="-179388">
              <a:tabLst>
                <a:tab pos="179388" algn="l"/>
              </a:tabLst>
            </a:pPr>
            <a:r>
              <a:rPr lang="en-GB" sz="1700" b="1" dirty="0" smtClean="0"/>
              <a:t>Extended literature review:</a:t>
            </a:r>
            <a:r>
              <a:rPr lang="en-GB" sz="1700" dirty="0" smtClean="0"/>
              <a:t> aims to draw lessons from thematically related policy fields that are characterised by similar governance challenges</a:t>
            </a:r>
          </a:p>
          <a:p>
            <a:pPr marL="179388" indent="-179388">
              <a:tabLst>
                <a:tab pos="179388" algn="l"/>
              </a:tabLst>
            </a:pPr>
            <a:r>
              <a:rPr lang="en-GB" sz="1700" b="1" dirty="0" smtClean="0"/>
              <a:t>Synthesis of results:</a:t>
            </a:r>
            <a:r>
              <a:rPr lang="en-GB" sz="1700" dirty="0" smtClean="0"/>
              <a:t> compares the case studies (cross-case analysis) in the light of the lessons drawn from the  extended literature review</a:t>
            </a:r>
            <a:endParaRPr lang="de-AT" sz="1700" dirty="0" smtClean="0"/>
          </a:p>
        </p:txBody>
      </p:sp>
      <p:sp>
        <p:nvSpPr>
          <p:cNvPr id="5" name="Abgerundetes Rechteck 4"/>
          <p:cNvSpPr>
            <a:spLocks noChangeArrowheads="1"/>
          </p:cNvSpPr>
          <p:nvPr/>
        </p:nvSpPr>
        <p:spPr bwMode="auto">
          <a:xfrm>
            <a:off x="405814" y="4833340"/>
            <a:ext cx="8288337" cy="360000"/>
          </a:xfrm>
          <a:prstGeom prst="roundRect">
            <a:avLst>
              <a:gd name="adj" fmla="val 16667"/>
            </a:avLst>
          </a:prstGeom>
          <a:noFill/>
          <a:ln w="19050" algn="ctr">
            <a:solidFill>
              <a:srgbClr val="FF5A0A"/>
            </a:solidFill>
            <a:round/>
            <a:headEnd/>
            <a:tailEnd/>
          </a:ln>
        </p:spPr>
        <p:txBody>
          <a:bodyPr wrap="square">
            <a:spAutoFit/>
          </a:bodyPr>
          <a:lstStyle/>
          <a:p>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68313"/>
            <a:ext cx="8424862" cy="1007740"/>
          </a:xfrm>
        </p:spPr>
        <p:txBody>
          <a:bodyPr/>
          <a:lstStyle/>
          <a:p>
            <a:pPr>
              <a:defRPr/>
            </a:pPr>
            <a:r>
              <a:rPr lang="de-AT" dirty="0" err="1" smtClean="0">
                <a:solidFill>
                  <a:srgbClr val="0073AF"/>
                </a:solidFill>
                <a:effectLst>
                  <a:outerShdw blurRad="38100" dist="38100" dir="2700000" algn="tl">
                    <a:srgbClr val="C0C0C0"/>
                  </a:outerShdw>
                </a:effectLst>
              </a:rPr>
              <a:t>Partnerships</a:t>
            </a:r>
            <a:r>
              <a:rPr lang="de-AT" dirty="0" smtClean="0">
                <a:solidFill>
                  <a:srgbClr val="0073AF"/>
                </a:solidFill>
                <a:effectLst>
                  <a:outerShdw blurRad="38100" dist="38100" dir="2700000" algn="tl">
                    <a:srgbClr val="C0C0C0"/>
                  </a:outerShdw>
                </a:effectLst>
              </a:rPr>
              <a:t> as </a:t>
            </a:r>
            <a:br>
              <a:rPr lang="de-AT" dirty="0" smtClean="0">
                <a:solidFill>
                  <a:srgbClr val="0073AF"/>
                </a:solidFill>
                <a:effectLst>
                  <a:outerShdw blurRad="38100" dist="38100" dir="2700000" algn="tl">
                    <a:srgbClr val="C0C0C0"/>
                  </a:outerShdw>
                </a:effectLst>
              </a:rPr>
            </a:br>
            <a:r>
              <a:rPr lang="de-AT" dirty="0" err="1" smtClean="0">
                <a:solidFill>
                  <a:srgbClr val="0073AF"/>
                </a:solidFill>
                <a:effectLst>
                  <a:outerShdw blurRad="38100" dist="38100" dir="2700000" algn="tl">
                    <a:srgbClr val="C0C0C0"/>
                  </a:outerShdw>
                </a:effectLst>
              </a:rPr>
              <a:t>new</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governance</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approaches</a:t>
            </a:r>
            <a:endParaRPr lang="de-DE"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a:xfrm>
            <a:off x="468313" y="1777195"/>
            <a:ext cx="8424862" cy="4333092"/>
          </a:xfrm>
        </p:spPr>
        <p:txBody>
          <a:bodyPr/>
          <a:lstStyle/>
          <a:p>
            <a:pPr>
              <a:buNone/>
            </a:pPr>
            <a:r>
              <a:rPr lang="de-AT" sz="1700" b="1" dirty="0" err="1" smtClean="0">
                <a:solidFill>
                  <a:srgbClr val="0073AF"/>
                </a:solidFill>
              </a:rPr>
              <a:t>Partnerships</a:t>
            </a:r>
            <a:endParaRPr lang="de-AT" sz="1700" b="1" dirty="0" smtClean="0">
              <a:solidFill>
                <a:srgbClr val="0073AF"/>
              </a:solidFill>
            </a:endParaRPr>
          </a:p>
          <a:p>
            <a:pPr>
              <a:buClr>
                <a:srgbClr val="0073AF"/>
              </a:buClr>
            </a:pPr>
            <a:r>
              <a:rPr lang="de-AT" sz="1700" dirty="0" err="1" smtClean="0"/>
              <a:t>Collaborative</a:t>
            </a:r>
            <a:r>
              <a:rPr lang="de-AT" sz="1700" dirty="0" smtClean="0"/>
              <a:t> </a:t>
            </a:r>
            <a:r>
              <a:rPr lang="de-AT" sz="1700" dirty="0" err="1" smtClean="0"/>
              <a:t>arrangements</a:t>
            </a:r>
            <a:r>
              <a:rPr lang="de-AT" sz="1700" dirty="0" smtClean="0"/>
              <a:t> in a </a:t>
            </a:r>
            <a:r>
              <a:rPr lang="de-AT" sz="1700" dirty="0" err="1" smtClean="0"/>
              <a:t>broadly</a:t>
            </a:r>
            <a:r>
              <a:rPr lang="de-AT" sz="1700" dirty="0" smtClean="0"/>
              <a:t> </a:t>
            </a:r>
            <a:r>
              <a:rPr lang="de-AT" sz="1700" dirty="0" err="1" smtClean="0"/>
              <a:t>defined</a:t>
            </a:r>
            <a:r>
              <a:rPr lang="de-AT" sz="1700" dirty="0" smtClean="0"/>
              <a:t> </a:t>
            </a:r>
            <a:r>
              <a:rPr lang="de-AT" sz="1700" dirty="0" err="1" smtClean="0"/>
              <a:t>issue</a:t>
            </a:r>
            <a:r>
              <a:rPr lang="de-AT" sz="1700" dirty="0" smtClean="0"/>
              <a:t> </a:t>
            </a:r>
            <a:r>
              <a:rPr lang="de-AT" sz="1700" dirty="0" err="1" smtClean="0"/>
              <a:t>area</a:t>
            </a:r>
            <a:r>
              <a:rPr lang="de-AT" sz="1700" dirty="0" smtClean="0"/>
              <a:t> </a:t>
            </a:r>
            <a:endParaRPr lang="de-DE" sz="1700" dirty="0" smtClean="0"/>
          </a:p>
          <a:p>
            <a:pPr>
              <a:buClr>
                <a:srgbClr val="0073AF"/>
              </a:buClr>
            </a:pPr>
            <a:r>
              <a:rPr lang="de-AT" sz="1700" dirty="0" err="1" smtClean="0"/>
              <a:t>Heterogeneous</a:t>
            </a:r>
            <a:r>
              <a:rPr lang="de-AT" sz="1700" dirty="0" smtClean="0"/>
              <a:t> </a:t>
            </a:r>
            <a:r>
              <a:rPr lang="de-AT" sz="1700" dirty="0" err="1" smtClean="0"/>
              <a:t>actors</a:t>
            </a:r>
            <a:r>
              <a:rPr lang="de-AT" sz="1700" dirty="0" smtClean="0"/>
              <a:t> </a:t>
            </a:r>
            <a:r>
              <a:rPr lang="de-AT" sz="1700" dirty="0" err="1" smtClean="0"/>
              <a:t>from</a:t>
            </a:r>
            <a:r>
              <a:rPr lang="de-AT" sz="1700" dirty="0" smtClean="0"/>
              <a:t> different </a:t>
            </a:r>
            <a:r>
              <a:rPr lang="de-AT" sz="1700" dirty="0" err="1" smtClean="0"/>
              <a:t>levels</a:t>
            </a:r>
            <a:r>
              <a:rPr lang="de-AT" sz="1700" dirty="0" smtClean="0"/>
              <a:t> </a:t>
            </a:r>
            <a:r>
              <a:rPr lang="de-AT" sz="1700" dirty="0" err="1" smtClean="0"/>
              <a:t>and</a:t>
            </a:r>
            <a:r>
              <a:rPr lang="de-AT" sz="1700" dirty="0" smtClean="0"/>
              <a:t> </a:t>
            </a:r>
            <a:r>
              <a:rPr lang="de-AT" sz="1700" dirty="0" err="1" smtClean="0"/>
              <a:t>societal</a:t>
            </a:r>
            <a:r>
              <a:rPr lang="de-AT" sz="1700" dirty="0" smtClean="0"/>
              <a:t> </a:t>
            </a:r>
            <a:r>
              <a:rPr lang="de-AT" sz="1700" dirty="0" err="1" smtClean="0"/>
              <a:t>spheres</a:t>
            </a:r>
            <a:endParaRPr lang="de-AT" sz="1700" dirty="0" smtClean="0"/>
          </a:p>
          <a:p>
            <a:pPr>
              <a:buClr>
                <a:srgbClr val="0073AF"/>
              </a:buClr>
            </a:pPr>
            <a:endParaRPr lang="en-US" sz="600" dirty="0" smtClean="0"/>
          </a:p>
          <a:p>
            <a:pPr>
              <a:buClr>
                <a:srgbClr val="0073AF"/>
              </a:buClr>
            </a:pPr>
            <a:endParaRPr lang="en-US" sz="600" dirty="0" smtClean="0"/>
          </a:p>
          <a:p>
            <a:pPr>
              <a:buClr>
                <a:srgbClr val="0073AF"/>
              </a:buClr>
              <a:buNone/>
            </a:pPr>
            <a:r>
              <a:rPr lang="de-AT" sz="1700" b="1" dirty="0" err="1" smtClean="0">
                <a:solidFill>
                  <a:srgbClr val="0073AF"/>
                </a:solidFill>
              </a:rPr>
              <a:t>Expectations</a:t>
            </a:r>
            <a:endParaRPr lang="de-AT" sz="1700" b="1" dirty="0" smtClean="0">
              <a:solidFill>
                <a:srgbClr val="0073AF"/>
              </a:solidFill>
            </a:endParaRPr>
          </a:p>
          <a:p>
            <a:pPr>
              <a:buClr>
                <a:srgbClr val="0073AF"/>
              </a:buClr>
            </a:pPr>
            <a:r>
              <a:rPr lang="en-US" sz="1700" dirty="0" smtClean="0"/>
              <a:t>Effective, inclusive and legitimate mode of societal governing</a:t>
            </a:r>
          </a:p>
          <a:p>
            <a:pPr>
              <a:buClr>
                <a:srgbClr val="0073AF"/>
              </a:buClr>
            </a:pPr>
            <a:r>
              <a:rPr lang="en-US" sz="1700" dirty="0" smtClean="0"/>
              <a:t>Innovative solutions and policies</a:t>
            </a:r>
          </a:p>
          <a:p>
            <a:pPr>
              <a:buClr>
                <a:srgbClr val="0073AF"/>
              </a:buClr>
            </a:pPr>
            <a:r>
              <a:rPr lang="en-GB" sz="1700" dirty="0" smtClean="0"/>
              <a:t>Go-Adapt- Survey -&gt; important governance approach – vertical integration, stakeholder participation</a:t>
            </a:r>
          </a:p>
          <a:p>
            <a:pPr>
              <a:buClr>
                <a:srgbClr val="0073AF"/>
              </a:buClr>
              <a:buNone/>
            </a:pPr>
            <a:endParaRPr lang="de-AT" sz="600" b="1" dirty="0" smtClean="0">
              <a:solidFill>
                <a:srgbClr val="0073AF"/>
              </a:solidFill>
            </a:endParaRPr>
          </a:p>
          <a:p>
            <a:pPr>
              <a:buClr>
                <a:srgbClr val="0073AF"/>
              </a:buClr>
              <a:buNone/>
            </a:pPr>
            <a:endParaRPr lang="de-AT" sz="600" b="1" dirty="0" smtClean="0">
              <a:solidFill>
                <a:srgbClr val="0073AF"/>
              </a:solidFill>
            </a:endParaRPr>
          </a:p>
          <a:p>
            <a:pPr>
              <a:buClr>
                <a:srgbClr val="0073AF"/>
              </a:buClr>
              <a:buNone/>
            </a:pPr>
            <a:endParaRPr lang="de-AT" sz="600" b="1" dirty="0" smtClean="0">
              <a:solidFill>
                <a:srgbClr val="0073AF"/>
              </a:solidFill>
            </a:endParaRPr>
          </a:p>
          <a:p>
            <a:pPr>
              <a:buClr>
                <a:srgbClr val="0073AF"/>
              </a:buClr>
              <a:buNone/>
            </a:pPr>
            <a:r>
              <a:rPr lang="de-AT" sz="1700" b="1" dirty="0" err="1" smtClean="0">
                <a:solidFill>
                  <a:srgbClr val="0073AF"/>
                </a:solidFill>
              </a:rPr>
              <a:t>Questions</a:t>
            </a:r>
            <a:endParaRPr lang="de-AT" sz="1700" b="1" dirty="0" smtClean="0">
              <a:solidFill>
                <a:srgbClr val="0073AF"/>
              </a:solidFill>
            </a:endParaRPr>
          </a:p>
          <a:p>
            <a:pPr lvl="0">
              <a:buClr>
                <a:srgbClr val="0073AF"/>
              </a:buClr>
            </a:pPr>
            <a:r>
              <a:rPr lang="en-GB" sz="1700" dirty="0" smtClean="0"/>
              <a:t>In which way and to which extent do regional partnerships serve as a coordination mechanism between different levels (local, regional, national) as well as between societal domains?  </a:t>
            </a:r>
            <a:endParaRPr lang="de-DE" sz="1700" dirty="0" smtClean="0"/>
          </a:p>
          <a:p>
            <a:pPr lvl="0">
              <a:buClr>
                <a:srgbClr val="0073AF"/>
              </a:buClr>
            </a:pPr>
            <a:r>
              <a:rPr lang="en-US" sz="1700" dirty="0" smtClean="0"/>
              <a:t>In how far do partnerships contribute to climate change adaptation in terms of adaptive capacities and adaptation policies?</a:t>
            </a:r>
            <a:endParaRPr lang="de-DE" sz="170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blinds(horizontal)">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animEffect transition="in" filter="blinds(horizontal)">
                                      <p:cBhvr>
                                        <p:cTn id="21" dur="500"/>
                                        <p:tgtEl>
                                          <p:spTgt spid="3">
                                            <p:txEl>
                                              <p:pRg st="12" end="1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13" end="13"/>
                                            </p:txEl>
                                          </p:spTgt>
                                        </p:tgtEl>
                                        <p:attrNameLst>
                                          <p:attrName>style.visibility</p:attrName>
                                        </p:attrNameLst>
                                      </p:cBhvr>
                                      <p:to>
                                        <p:strVal val="visible"/>
                                      </p:to>
                                    </p:set>
                                    <p:animEffect transition="in" filter="blinds(horizontal)">
                                      <p:cBhvr>
                                        <p:cTn id="24" dur="500"/>
                                        <p:tgtEl>
                                          <p:spTgt spid="3">
                                            <p:txEl>
                                              <p:pRg st="13" end="1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animEffect transition="in" filter="blinds(horizontal)">
                                      <p:cBhvr>
                                        <p:cTn id="2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feld 15"/>
          <p:cNvSpPr txBox="1"/>
          <p:nvPr/>
        </p:nvSpPr>
        <p:spPr>
          <a:xfrm>
            <a:off x="720304" y="1188021"/>
            <a:ext cx="7056784" cy="5355312"/>
          </a:xfrm>
          <a:prstGeom prst="rect">
            <a:avLst/>
          </a:prstGeom>
          <a:noFill/>
        </p:spPr>
        <p:txBody>
          <a:bodyPr wrap="square" rtlCol="0">
            <a:spAutoFit/>
          </a:bodyPr>
          <a:lstStyle/>
          <a:p>
            <a:pPr>
              <a:buFont typeface="Arial" pitchFamily="34" charset="0"/>
              <a:buChar char="•"/>
            </a:pPr>
            <a:r>
              <a:rPr lang="de-AT" sz="1800" b="0" dirty="0" smtClean="0"/>
              <a:t> Size </a:t>
            </a:r>
            <a:r>
              <a:rPr lang="de-AT" sz="1800" b="0" dirty="0" err="1" smtClean="0"/>
              <a:t>of</a:t>
            </a:r>
            <a:r>
              <a:rPr lang="de-AT" sz="1800" b="0" dirty="0" smtClean="0"/>
              <a:t> </a:t>
            </a:r>
            <a:r>
              <a:rPr lang="de-AT" sz="1800" b="0" dirty="0" err="1" smtClean="0"/>
              <a:t>the</a:t>
            </a:r>
            <a:r>
              <a:rPr lang="de-AT" sz="1800" b="0" dirty="0" smtClean="0"/>
              <a:t> countries and </a:t>
            </a:r>
            <a:r>
              <a:rPr lang="de-AT" sz="1800" b="0" dirty="0" err="1" smtClean="0"/>
              <a:t>regions</a:t>
            </a:r>
            <a:r>
              <a:rPr lang="de-AT" sz="1800" b="0" dirty="0"/>
              <a:t>: Region ≠ Region</a:t>
            </a:r>
          </a:p>
          <a:p>
            <a:endParaRPr lang="de-AT" sz="1800" b="0" dirty="0" smtClean="0"/>
          </a:p>
          <a:p>
            <a:endParaRPr lang="de-AT" sz="1800" b="0" dirty="0" smtClean="0"/>
          </a:p>
          <a:p>
            <a:pPr>
              <a:buFont typeface="Arial" pitchFamily="34" charset="0"/>
              <a:buChar char="•"/>
            </a:pPr>
            <a:endParaRPr lang="de-AT" sz="1800" b="0" dirty="0"/>
          </a:p>
          <a:p>
            <a:pPr>
              <a:buFont typeface="Arial" pitchFamily="34" charset="0"/>
              <a:buChar char="•"/>
            </a:pPr>
            <a:endParaRPr lang="de-AT" sz="1800" b="0" dirty="0" smtClean="0"/>
          </a:p>
          <a:p>
            <a:pPr>
              <a:buFont typeface="Arial" pitchFamily="34" charset="0"/>
              <a:buChar char="•"/>
            </a:pPr>
            <a:endParaRPr lang="de-AT" sz="1800" b="0" dirty="0"/>
          </a:p>
          <a:p>
            <a:pPr>
              <a:buFont typeface="Arial" pitchFamily="34" charset="0"/>
              <a:buChar char="•"/>
            </a:pPr>
            <a:endParaRPr lang="de-AT" sz="1800" b="0" dirty="0" smtClean="0"/>
          </a:p>
          <a:p>
            <a:pPr>
              <a:buFont typeface="Arial" pitchFamily="34" charset="0"/>
              <a:buChar char="•"/>
            </a:pPr>
            <a:endParaRPr lang="de-AT" sz="1800" b="0" dirty="0"/>
          </a:p>
          <a:p>
            <a:pPr>
              <a:buFont typeface="Arial" pitchFamily="34" charset="0"/>
              <a:buChar char="•"/>
            </a:pPr>
            <a:endParaRPr lang="de-AT" sz="1800" b="0" dirty="0" smtClean="0"/>
          </a:p>
          <a:p>
            <a:pPr>
              <a:buFont typeface="Arial" pitchFamily="34" charset="0"/>
              <a:buChar char="•"/>
            </a:pPr>
            <a:endParaRPr lang="de-AT" sz="1800" b="0" dirty="0"/>
          </a:p>
          <a:p>
            <a:pPr>
              <a:buFont typeface="Arial" pitchFamily="34" charset="0"/>
              <a:buChar char="•"/>
            </a:pPr>
            <a:endParaRPr lang="de-AT" sz="1800" b="0" dirty="0" smtClean="0"/>
          </a:p>
          <a:p>
            <a:pPr>
              <a:buFont typeface="Arial" pitchFamily="34" charset="0"/>
              <a:buChar char="•"/>
            </a:pPr>
            <a:endParaRPr lang="de-AT" sz="1800" b="0" dirty="0"/>
          </a:p>
          <a:p>
            <a:pPr>
              <a:buFont typeface="Arial" pitchFamily="34" charset="0"/>
              <a:buChar char="•"/>
            </a:pPr>
            <a:endParaRPr lang="de-AT" sz="1800" b="0" dirty="0" smtClean="0"/>
          </a:p>
          <a:p>
            <a:pPr>
              <a:buFont typeface="Arial" pitchFamily="34" charset="0"/>
              <a:buChar char="•"/>
            </a:pPr>
            <a:endParaRPr lang="de-AT" sz="1800" b="0" dirty="0"/>
          </a:p>
          <a:p>
            <a:pPr>
              <a:buFont typeface="Arial" pitchFamily="34" charset="0"/>
              <a:buChar char="•"/>
            </a:pPr>
            <a:endParaRPr lang="de-AT" sz="1800" b="0" dirty="0" smtClean="0"/>
          </a:p>
          <a:p>
            <a:pPr>
              <a:buFont typeface="Arial" pitchFamily="34" charset="0"/>
              <a:buChar char="•"/>
            </a:pPr>
            <a:endParaRPr lang="de-AT" sz="1800" b="0" dirty="0"/>
          </a:p>
          <a:p>
            <a:pPr>
              <a:buFont typeface="Arial" pitchFamily="34" charset="0"/>
              <a:buChar char="•"/>
            </a:pPr>
            <a:r>
              <a:rPr lang="de-AT" sz="1800" b="0" dirty="0" smtClean="0"/>
              <a:t> Political </a:t>
            </a:r>
            <a:r>
              <a:rPr lang="de-AT" sz="1800" b="0" dirty="0" err="1" smtClean="0"/>
              <a:t>systems</a:t>
            </a:r>
            <a:r>
              <a:rPr lang="de-AT" sz="1800" b="0" dirty="0" smtClean="0"/>
              <a:t>: CA=</a:t>
            </a:r>
            <a:r>
              <a:rPr lang="de-AT" sz="1800" b="0" dirty="0" err="1" smtClean="0"/>
              <a:t>f</a:t>
            </a:r>
            <a:r>
              <a:rPr lang="de-AT" sz="1800" b="0" dirty="0" err="1" smtClean="0"/>
              <a:t>ederal</a:t>
            </a:r>
            <a:r>
              <a:rPr lang="de-AT" sz="1800" b="0" dirty="0" smtClean="0"/>
              <a:t> </a:t>
            </a:r>
            <a:r>
              <a:rPr lang="de-AT" sz="1800" b="0" dirty="0" err="1" smtClean="0"/>
              <a:t>state</a:t>
            </a:r>
            <a:r>
              <a:rPr lang="de-AT" sz="1800" b="0" dirty="0" smtClean="0"/>
              <a:t> </a:t>
            </a:r>
            <a:r>
              <a:rPr lang="de-AT" sz="1800" b="0" dirty="0" smtClean="0"/>
              <a:t>vs. UK=</a:t>
            </a:r>
            <a:r>
              <a:rPr lang="de-AT" sz="1800" b="0" dirty="0" err="1" smtClean="0"/>
              <a:t>unitary</a:t>
            </a:r>
            <a:r>
              <a:rPr lang="de-AT" sz="1800" b="0" dirty="0" smtClean="0"/>
              <a:t> </a:t>
            </a:r>
            <a:r>
              <a:rPr lang="de-AT" sz="1800" b="0" dirty="0" err="1" smtClean="0"/>
              <a:t>state</a:t>
            </a:r>
            <a:endParaRPr lang="de-AT" sz="1800" b="0" dirty="0" smtClean="0"/>
          </a:p>
          <a:p>
            <a:pPr>
              <a:buFont typeface="Arial" pitchFamily="34" charset="0"/>
              <a:buChar char="•"/>
            </a:pPr>
            <a:r>
              <a:rPr lang="de-AT" sz="1800" b="0" dirty="0" smtClean="0"/>
              <a:t> </a:t>
            </a:r>
            <a:r>
              <a:rPr lang="de-AT" sz="1800" b="0" dirty="0" err="1"/>
              <a:t>Governance</a:t>
            </a:r>
            <a:r>
              <a:rPr lang="de-AT" sz="1800" b="0" dirty="0"/>
              <a:t> </a:t>
            </a:r>
            <a:r>
              <a:rPr lang="de-AT" sz="1800" b="0" dirty="0" err="1"/>
              <a:t>perspective</a:t>
            </a:r>
            <a:r>
              <a:rPr lang="de-AT" sz="1800" b="0" dirty="0"/>
              <a:t>: </a:t>
            </a:r>
            <a:r>
              <a:rPr lang="de-AT" sz="1800" b="0" dirty="0" err="1"/>
              <a:t>level</a:t>
            </a:r>
            <a:r>
              <a:rPr lang="de-AT" sz="1800" b="0" dirty="0"/>
              <a:t> </a:t>
            </a:r>
            <a:r>
              <a:rPr lang="de-AT" sz="1800" b="0" dirty="0" err="1"/>
              <a:t>between</a:t>
            </a:r>
            <a:r>
              <a:rPr lang="de-AT" sz="1800" b="0" dirty="0"/>
              <a:t> national /</a:t>
            </a:r>
            <a:r>
              <a:rPr lang="de-AT" sz="1800" b="0" dirty="0" err="1"/>
              <a:t>federal</a:t>
            </a:r>
            <a:r>
              <a:rPr lang="de-AT" sz="1800" b="0" dirty="0"/>
              <a:t> </a:t>
            </a:r>
            <a:r>
              <a:rPr lang="de-AT" sz="1800" b="0" dirty="0" err="1"/>
              <a:t>level</a:t>
            </a:r>
            <a:r>
              <a:rPr lang="de-AT" sz="1800" b="0" dirty="0"/>
              <a:t> and </a:t>
            </a:r>
            <a:r>
              <a:rPr lang="de-AT" sz="1800" b="0" dirty="0" err="1"/>
              <a:t>local</a:t>
            </a:r>
            <a:r>
              <a:rPr lang="de-AT" sz="1800" b="0" dirty="0"/>
              <a:t> </a:t>
            </a:r>
            <a:r>
              <a:rPr lang="de-AT" sz="1800" b="0" dirty="0" err="1"/>
              <a:t>level</a:t>
            </a:r>
            <a:endParaRPr lang="de-AT" sz="1800" b="0" dirty="0" smtClean="0"/>
          </a:p>
          <a:p>
            <a:pPr>
              <a:buFont typeface="Arial" pitchFamily="34" charset="0"/>
              <a:buChar char="•"/>
            </a:pPr>
            <a:endParaRPr lang="de-DE" sz="1800" b="0" dirty="0"/>
          </a:p>
        </p:txBody>
      </p:sp>
      <p:sp>
        <p:nvSpPr>
          <p:cNvPr id="160771" name="Titel 1"/>
          <p:cNvSpPr>
            <a:spLocks noGrp="1"/>
          </p:cNvSpPr>
          <p:nvPr>
            <p:ph type="title" idx="4294967295"/>
          </p:nvPr>
        </p:nvSpPr>
        <p:spPr>
          <a:xfrm>
            <a:off x="360363" y="468313"/>
            <a:ext cx="4346575" cy="504825"/>
          </a:xfrm>
        </p:spPr>
        <p:txBody>
          <a:bodyPr anchor="ctr"/>
          <a:lstStyle/>
          <a:p>
            <a:pPr>
              <a:defRPr/>
            </a:pPr>
            <a:r>
              <a:rPr lang="de-AT" dirty="0" err="1" smtClean="0">
                <a:solidFill>
                  <a:srgbClr val="0073AF"/>
                </a:solidFill>
                <a:effectLst>
                  <a:outerShdw blurRad="38100" dist="38100" dir="2700000" algn="tl">
                    <a:srgbClr val="C0C0C0"/>
                  </a:outerShdw>
                </a:effectLst>
              </a:rPr>
              <a:t>Cautious</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comparison</a:t>
            </a:r>
            <a:endParaRPr lang="de-AT" dirty="0" smtClean="0"/>
          </a:p>
        </p:txBody>
      </p:sp>
      <p:pic>
        <p:nvPicPr>
          <p:cNvPr id="5" name="Picture 5"/>
          <p:cNvPicPr>
            <a:picLocks noChangeAspect="1" noChangeArrowheads="1"/>
          </p:cNvPicPr>
          <p:nvPr/>
        </p:nvPicPr>
        <p:blipFill>
          <a:blip r:embed="rId3" cstate="print"/>
          <a:srcRect/>
          <a:stretch>
            <a:fillRect/>
          </a:stretch>
        </p:blipFill>
        <p:spPr bwMode="auto">
          <a:xfrm>
            <a:off x="7345040" y="3348261"/>
            <a:ext cx="564706" cy="7200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48296" y="1548061"/>
            <a:ext cx="4475254" cy="3672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6" end="1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1" name="Titel 1"/>
          <p:cNvSpPr>
            <a:spLocks noGrp="1"/>
          </p:cNvSpPr>
          <p:nvPr>
            <p:ph type="title" idx="4294967295"/>
          </p:nvPr>
        </p:nvSpPr>
        <p:spPr>
          <a:xfrm>
            <a:off x="360363" y="468313"/>
            <a:ext cx="4346575" cy="504825"/>
          </a:xfrm>
        </p:spPr>
        <p:txBody>
          <a:bodyPr anchor="ctr"/>
          <a:lstStyle/>
          <a:p>
            <a:pPr>
              <a:defRPr/>
            </a:pPr>
            <a:r>
              <a:rPr lang="de-AT" dirty="0" smtClean="0">
                <a:solidFill>
                  <a:srgbClr val="0073AF"/>
                </a:solidFill>
                <a:effectLst>
                  <a:outerShdw blurRad="38100" dist="38100" dir="2700000" algn="tl">
                    <a:srgbClr val="C0C0C0"/>
                  </a:outerShdw>
                </a:effectLst>
              </a:rPr>
              <a:t>The </a:t>
            </a:r>
            <a:r>
              <a:rPr lang="de-AT" dirty="0" err="1" smtClean="0">
                <a:solidFill>
                  <a:srgbClr val="0073AF"/>
                </a:solidFill>
                <a:effectLst>
                  <a:outerShdw blurRad="38100" dist="38100" dir="2700000" algn="tl">
                    <a:srgbClr val="C0C0C0"/>
                  </a:outerShdw>
                </a:effectLst>
              </a:rPr>
              <a:t>cases</a:t>
            </a:r>
            <a:endParaRPr lang="de-AT" dirty="0" smtClean="0"/>
          </a:p>
        </p:txBody>
      </p:sp>
      <p:sp>
        <p:nvSpPr>
          <p:cNvPr id="160772" name="Inhaltsplatzhalter 2"/>
          <p:cNvSpPr>
            <a:spLocks noGrp="1"/>
          </p:cNvSpPr>
          <p:nvPr>
            <p:ph idx="4294967295"/>
          </p:nvPr>
        </p:nvSpPr>
        <p:spPr>
          <a:xfrm>
            <a:off x="4896769" y="1115939"/>
            <a:ext cx="4680519" cy="792162"/>
          </a:xfrm>
        </p:spPr>
        <p:txBody>
          <a:bodyPr/>
          <a:lstStyle/>
          <a:p>
            <a:pPr>
              <a:buNone/>
            </a:pPr>
            <a:r>
              <a:rPr lang="de-AT" sz="1700" b="1" dirty="0" smtClean="0">
                <a:solidFill>
                  <a:srgbClr val="6E9137"/>
                </a:solidFill>
                <a:effectLst>
                  <a:outerShdw blurRad="38100" dist="38100" dir="2700000" algn="tl">
                    <a:srgbClr val="C0C0C0"/>
                  </a:outerShdw>
                </a:effectLst>
                <a:ea typeface="+mj-ea"/>
                <a:cs typeface="+mj-cs"/>
              </a:rPr>
              <a:t>UK: Regional </a:t>
            </a:r>
            <a:r>
              <a:rPr lang="de-AT" sz="1700" b="1" dirty="0" err="1" smtClean="0">
                <a:solidFill>
                  <a:srgbClr val="6E9137"/>
                </a:solidFill>
                <a:effectLst>
                  <a:outerShdw blurRad="38100" dist="38100" dir="2700000" algn="tl">
                    <a:srgbClr val="C0C0C0"/>
                  </a:outerShdw>
                </a:effectLst>
                <a:ea typeface="+mj-ea"/>
                <a:cs typeface="+mj-cs"/>
              </a:rPr>
              <a:t>Climate</a:t>
            </a:r>
            <a:r>
              <a:rPr lang="de-AT" sz="1700" b="1" dirty="0" smtClean="0">
                <a:solidFill>
                  <a:srgbClr val="6E9137"/>
                </a:solidFill>
                <a:effectLst>
                  <a:outerShdw blurRad="38100" dist="38100" dir="2700000" algn="tl">
                    <a:srgbClr val="C0C0C0"/>
                  </a:outerShdw>
                </a:effectLst>
                <a:ea typeface="+mj-ea"/>
                <a:cs typeface="+mj-cs"/>
              </a:rPr>
              <a:t> Change </a:t>
            </a:r>
            <a:r>
              <a:rPr lang="de-AT" sz="1700" b="1" dirty="0" err="1" smtClean="0">
                <a:solidFill>
                  <a:srgbClr val="6E9137"/>
                </a:solidFill>
                <a:effectLst>
                  <a:outerShdw blurRad="38100" dist="38100" dir="2700000" algn="tl">
                    <a:srgbClr val="C0C0C0"/>
                  </a:outerShdw>
                </a:effectLst>
                <a:ea typeface="+mj-ea"/>
                <a:cs typeface="+mj-cs"/>
              </a:rPr>
              <a:t>Partnerships</a:t>
            </a:r>
            <a:r>
              <a:rPr lang="de-AT" sz="1700" b="1" dirty="0" smtClean="0">
                <a:solidFill>
                  <a:srgbClr val="6E9137"/>
                </a:solidFill>
                <a:effectLst>
                  <a:outerShdw blurRad="38100" dist="38100" dir="2700000" algn="tl">
                    <a:srgbClr val="C0C0C0"/>
                  </a:outerShdw>
                </a:effectLst>
                <a:ea typeface="+mj-ea"/>
                <a:cs typeface="+mj-cs"/>
              </a:rPr>
              <a:t> (RCCP)</a:t>
            </a:r>
          </a:p>
          <a:p>
            <a:pPr>
              <a:buNone/>
            </a:pPr>
            <a:r>
              <a:rPr lang="de-AT" sz="1400" i="1" dirty="0" smtClean="0"/>
              <a:t>London </a:t>
            </a:r>
            <a:r>
              <a:rPr lang="de-AT" sz="1400" i="1" dirty="0" err="1" smtClean="0"/>
              <a:t>Climate</a:t>
            </a:r>
            <a:r>
              <a:rPr lang="de-AT" sz="1400" i="1" dirty="0" smtClean="0"/>
              <a:t> Change </a:t>
            </a:r>
            <a:r>
              <a:rPr lang="de-AT" sz="1400" i="1" dirty="0" err="1" smtClean="0"/>
              <a:t>Partnership</a:t>
            </a:r>
            <a:r>
              <a:rPr lang="de-AT" sz="1400" i="1" dirty="0" smtClean="0"/>
              <a:t>, </a:t>
            </a:r>
            <a:r>
              <a:rPr lang="de-AT" sz="1400" i="1" dirty="0" err="1" smtClean="0"/>
              <a:t>Climate</a:t>
            </a:r>
            <a:r>
              <a:rPr lang="de-AT" sz="1400" i="1" dirty="0" smtClean="0"/>
              <a:t> </a:t>
            </a:r>
            <a:r>
              <a:rPr lang="de-AT" sz="1400" i="1" dirty="0" err="1" smtClean="0"/>
              <a:t>SouthEast</a:t>
            </a:r>
            <a:r>
              <a:rPr lang="de-AT" sz="1400" i="1" dirty="0" smtClean="0"/>
              <a:t>, </a:t>
            </a:r>
            <a:r>
              <a:rPr lang="de-AT" sz="1400" i="1" dirty="0" err="1" smtClean="0"/>
              <a:t>Climate</a:t>
            </a:r>
            <a:r>
              <a:rPr lang="de-AT" sz="1400" i="1" dirty="0" smtClean="0"/>
              <a:t> South West</a:t>
            </a:r>
          </a:p>
          <a:p>
            <a:pPr>
              <a:spcBef>
                <a:spcPts val="1200"/>
              </a:spcBef>
            </a:pPr>
            <a:endParaRPr lang="en-GB" sz="1700" dirty="0" smtClean="0"/>
          </a:p>
          <a:p>
            <a:pPr>
              <a:spcBef>
                <a:spcPts val="1200"/>
              </a:spcBef>
            </a:pPr>
            <a:endParaRPr lang="en-GB" sz="1700" dirty="0" smtClean="0"/>
          </a:p>
          <a:p>
            <a:pPr>
              <a:spcBef>
                <a:spcPts val="1200"/>
              </a:spcBef>
              <a:buFont typeface="Wingdings" pitchFamily="2" charset="2"/>
              <a:buNone/>
            </a:pPr>
            <a:endParaRPr lang="en-GB" sz="1700" dirty="0" smtClean="0"/>
          </a:p>
          <a:p>
            <a:endParaRPr lang="de-AT" sz="1700" dirty="0" smtClean="0"/>
          </a:p>
          <a:p>
            <a:pPr>
              <a:spcBef>
                <a:spcPts val="1200"/>
              </a:spcBef>
            </a:pPr>
            <a:endParaRPr lang="en-GB" sz="1700" dirty="0" smtClean="0"/>
          </a:p>
          <a:p>
            <a:pPr>
              <a:buFont typeface="Wingdings" pitchFamily="2" charset="2"/>
              <a:buNone/>
            </a:pPr>
            <a:endParaRPr lang="de-AT" sz="1700" dirty="0" smtClean="0"/>
          </a:p>
        </p:txBody>
      </p:sp>
      <p:pic>
        <p:nvPicPr>
          <p:cNvPr id="5" name="Picture 5"/>
          <p:cNvPicPr>
            <a:picLocks noChangeAspect="1" noChangeArrowheads="1"/>
          </p:cNvPicPr>
          <p:nvPr/>
        </p:nvPicPr>
        <p:blipFill>
          <a:blip r:embed="rId3" cstate="print"/>
          <a:srcRect/>
          <a:stretch>
            <a:fillRect/>
          </a:stretch>
        </p:blipFill>
        <p:spPr bwMode="auto">
          <a:xfrm>
            <a:off x="6432877" y="2205823"/>
            <a:ext cx="1506746" cy="192159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504280" y="2052117"/>
            <a:ext cx="2451124" cy="2011177"/>
          </a:xfrm>
          <a:prstGeom prst="rect">
            <a:avLst/>
          </a:prstGeom>
          <a:noFill/>
          <a:ln w="9525">
            <a:noFill/>
            <a:miter lim="800000"/>
            <a:headEnd/>
            <a:tailEnd/>
          </a:ln>
        </p:spPr>
      </p:pic>
      <p:pic>
        <p:nvPicPr>
          <p:cNvPr id="4097" name="Picture 1"/>
          <p:cNvPicPr>
            <a:picLocks noChangeAspect="1" noChangeArrowheads="1"/>
          </p:cNvPicPr>
          <p:nvPr/>
        </p:nvPicPr>
        <p:blipFill>
          <a:blip r:embed="rId5" cstate="print"/>
          <a:srcRect/>
          <a:stretch>
            <a:fillRect/>
          </a:stretch>
        </p:blipFill>
        <p:spPr bwMode="auto">
          <a:xfrm>
            <a:off x="1944440" y="1908101"/>
            <a:ext cx="2617185" cy="564565"/>
          </a:xfrm>
          <a:prstGeom prst="rect">
            <a:avLst/>
          </a:prstGeom>
          <a:noFill/>
          <a:ln w="9525">
            <a:noFill/>
            <a:miter lim="800000"/>
            <a:headEnd/>
            <a:tailEnd/>
          </a:ln>
        </p:spPr>
      </p:pic>
      <p:pic>
        <p:nvPicPr>
          <p:cNvPr id="4100" name="Picture 4"/>
          <p:cNvPicPr>
            <a:picLocks noChangeAspect="1" noChangeArrowheads="1"/>
          </p:cNvPicPr>
          <p:nvPr/>
        </p:nvPicPr>
        <p:blipFill>
          <a:blip r:embed="rId6" cstate="print"/>
          <a:srcRect/>
          <a:stretch>
            <a:fillRect/>
          </a:stretch>
        </p:blipFill>
        <p:spPr bwMode="auto">
          <a:xfrm>
            <a:off x="5575621" y="3920335"/>
            <a:ext cx="2108976" cy="301283"/>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5575621" y="3212320"/>
            <a:ext cx="523054" cy="779453"/>
          </a:xfrm>
          <a:prstGeom prst="rect">
            <a:avLst/>
          </a:prstGeom>
          <a:noFill/>
          <a:ln w="9525">
            <a:noFill/>
            <a:miter lim="800000"/>
            <a:headEnd/>
            <a:tailEnd/>
          </a:ln>
        </p:spPr>
      </p:pic>
      <p:pic>
        <p:nvPicPr>
          <p:cNvPr id="4105" name="Picture 9"/>
          <p:cNvPicPr>
            <a:picLocks noChangeAspect="1" noChangeArrowheads="1"/>
          </p:cNvPicPr>
          <p:nvPr/>
        </p:nvPicPr>
        <p:blipFill>
          <a:blip r:embed="rId8" cstate="print"/>
          <a:srcRect l="89803"/>
          <a:stretch>
            <a:fillRect/>
          </a:stretch>
        </p:blipFill>
        <p:spPr bwMode="auto">
          <a:xfrm>
            <a:off x="5504183" y="2277261"/>
            <a:ext cx="608834" cy="879918"/>
          </a:xfrm>
          <a:prstGeom prst="rect">
            <a:avLst/>
          </a:prstGeom>
          <a:noFill/>
          <a:ln w="9525">
            <a:noFill/>
            <a:miter lim="800000"/>
            <a:headEnd/>
            <a:tailEnd/>
          </a:ln>
        </p:spPr>
      </p:pic>
      <p:pic>
        <p:nvPicPr>
          <p:cNvPr id="4108" name="Picture 12"/>
          <p:cNvPicPr>
            <a:picLocks noChangeAspect="1" noChangeArrowheads="1"/>
          </p:cNvPicPr>
          <p:nvPr/>
        </p:nvPicPr>
        <p:blipFill>
          <a:blip r:embed="rId9" cstate="print"/>
          <a:srcRect/>
          <a:stretch>
            <a:fillRect/>
          </a:stretch>
        </p:blipFill>
        <p:spPr bwMode="auto">
          <a:xfrm>
            <a:off x="3456608" y="3420269"/>
            <a:ext cx="894530" cy="648665"/>
          </a:xfrm>
          <a:prstGeom prst="rect">
            <a:avLst/>
          </a:prstGeom>
          <a:noFill/>
          <a:ln w="9525">
            <a:noFill/>
            <a:miter lim="800000"/>
            <a:headEnd/>
            <a:tailEnd/>
          </a:ln>
        </p:spPr>
      </p:pic>
      <p:sp>
        <p:nvSpPr>
          <p:cNvPr id="13" name="Inhaltsplatzhalter 2"/>
          <p:cNvSpPr txBox="1">
            <a:spLocks/>
          </p:cNvSpPr>
          <p:nvPr/>
        </p:nvSpPr>
        <p:spPr bwMode="auto">
          <a:xfrm>
            <a:off x="432272" y="1114157"/>
            <a:ext cx="4465066" cy="714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4638" marR="0" lvl="0" indent="-274638" algn="l" defTabSz="914400" rtl="0" eaLnBrk="0" fontAlgn="base" latinLnBrk="0" hangingPunct="0">
              <a:lnSpc>
                <a:spcPct val="100000"/>
              </a:lnSpc>
              <a:spcBef>
                <a:spcPct val="20000"/>
              </a:spcBef>
              <a:spcAft>
                <a:spcPct val="0"/>
              </a:spcAft>
              <a:buClr>
                <a:srgbClr val="3333CC"/>
              </a:buClr>
              <a:buSzTx/>
              <a:buFont typeface="Wingdings" pitchFamily="2" charset="2"/>
              <a:buNone/>
              <a:tabLst/>
              <a:defRPr/>
            </a:pPr>
            <a:r>
              <a:rPr lang="de-AT" sz="1700" dirty="0" err="1" smtClean="0">
                <a:solidFill>
                  <a:srgbClr val="FF8528"/>
                </a:solidFill>
                <a:effectLst>
                  <a:outerShdw blurRad="38100" dist="38100" dir="2700000" algn="tl">
                    <a:srgbClr val="C0C0C0"/>
                  </a:outerShdw>
                </a:effectLst>
                <a:latin typeface="+mn-lt"/>
                <a:ea typeface="+mj-ea"/>
                <a:cs typeface="+mj-cs"/>
              </a:rPr>
              <a:t>Canada</a:t>
            </a:r>
            <a:r>
              <a:rPr lang="de-AT" sz="1700" dirty="0" smtClean="0">
                <a:solidFill>
                  <a:srgbClr val="FF8528"/>
                </a:solidFill>
                <a:effectLst>
                  <a:outerShdw blurRad="38100" dist="38100" dir="2700000" algn="tl">
                    <a:srgbClr val="C0C0C0"/>
                  </a:outerShdw>
                </a:effectLst>
                <a:latin typeface="+mn-lt"/>
                <a:ea typeface="+mj-ea"/>
                <a:cs typeface="+mj-cs"/>
              </a:rPr>
              <a:t>: Regional Adaptation </a:t>
            </a:r>
            <a:r>
              <a:rPr lang="de-AT" sz="1700" dirty="0" err="1" smtClean="0">
                <a:solidFill>
                  <a:srgbClr val="FF8528"/>
                </a:solidFill>
                <a:effectLst>
                  <a:outerShdw blurRad="38100" dist="38100" dir="2700000" algn="tl">
                    <a:srgbClr val="C0C0C0"/>
                  </a:outerShdw>
                </a:effectLst>
                <a:latin typeface="+mn-lt"/>
                <a:ea typeface="+mj-ea"/>
                <a:cs typeface="+mj-cs"/>
              </a:rPr>
              <a:t>Collaboratives</a:t>
            </a:r>
            <a:r>
              <a:rPr lang="de-AT" sz="1700" dirty="0" smtClean="0">
                <a:solidFill>
                  <a:srgbClr val="FF8528"/>
                </a:solidFill>
                <a:effectLst>
                  <a:outerShdw blurRad="38100" dist="38100" dir="2700000" algn="tl">
                    <a:srgbClr val="C0C0C0"/>
                  </a:outerShdw>
                </a:effectLst>
                <a:latin typeface="+mn-lt"/>
                <a:ea typeface="+mj-ea"/>
                <a:cs typeface="+mj-cs"/>
              </a:rPr>
              <a:t> (RAC)</a:t>
            </a:r>
          </a:p>
          <a:p>
            <a:pPr marL="274638" marR="0" lvl="0" indent="-274638" algn="l" defTabSz="914400" rtl="0" eaLnBrk="0" fontAlgn="base" latinLnBrk="0" hangingPunct="0">
              <a:lnSpc>
                <a:spcPct val="100000"/>
              </a:lnSpc>
              <a:spcBef>
                <a:spcPct val="20000"/>
              </a:spcBef>
              <a:spcAft>
                <a:spcPct val="0"/>
              </a:spcAft>
              <a:buClr>
                <a:srgbClr val="3333CC"/>
              </a:buClr>
              <a:buSzTx/>
              <a:buFont typeface="Wingdings" pitchFamily="2" charset="2"/>
              <a:buNone/>
              <a:tabLst/>
              <a:defRPr/>
            </a:pPr>
            <a:r>
              <a:rPr lang="de-AT" sz="1400" b="0" i="1" kern="0" dirty="0" smtClean="0">
                <a:latin typeface="+mn-lt"/>
              </a:rPr>
              <a:t>RAC British Columbia, </a:t>
            </a:r>
            <a:r>
              <a:rPr lang="de-AT" sz="1400" b="0" i="1" kern="0" dirty="0" err="1" smtClean="0">
                <a:latin typeface="+mn-lt"/>
              </a:rPr>
              <a:t>Prairies</a:t>
            </a:r>
            <a:r>
              <a:rPr lang="de-AT" sz="1400" b="0" i="1" kern="0" dirty="0" smtClean="0">
                <a:latin typeface="+mn-lt"/>
              </a:rPr>
              <a:t> RAC, RAC </a:t>
            </a:r>
            <a:r>
              <a:rPr lang="de-AT" sz="1400" b="0" i="1" kern="0" dirty="0" err="1" smtClean="0">
                <a:latin typeface="+mn-lt"/>
              </a:rPr>
              <a:t>Atlantic</a:t>
            </a:r>
            <a:endParaRPr kumimoji="0" lang="de-AT" sz="1400" b="0" i="1"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ts val="1200"/>
              </a:spcBef>
              <a:spcAft>
                <a:spcPct val="0"/>
              </a:spcAft>
              <a:buClr>
                <a:srgbClr val="3333CC"/>
              </a:buClr>
              <a:buSzTx/>
              <a:buFont typeface="Wingdings" pitchFamily="2" charset="2"/>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ts val="1200"/>
              </a:spcBef>
              <a:spcAft>
                <a:spcPct val="0"/>
              </a:spcAft>
              <a:buClr>
                <a:srgbClr val="3333CC"/>
              </a:buClr>
              <a:buSzTx/>
              <a:buFont typeface="Wingdings" pitchFamily="2" charset="2"/>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ts val="1200"/>
              </a:spcBef>
              <a:spcAft>
                <a:spcPct val="0"/>
              </a:spcAft>
              <a:buClr>
                <a:srgbClr val="3333CC"/>
              </a:buClr>
              <a:buSzTx/>
              <a:buFont typeface="Wingdings" pitchFamily="2" charset="2"/>
              <a:buNone/>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ct val="20000"/>
              </a:spcBef>
              <a:spcAft>
                <a:spcPct val="0"/>
              </a:spcAft>
              <a:buClr>
                <a:srgbClr val="3333CC"/>
              </a:buClr>
              <a:buSzTx/>
              <a:buFont typeface="Wingdings" pitchFamily="2" charset="2"/>
              <a:buChar char="§"/>
              <a:tabLst/>
              <a:defRPr/>
            </a:pPr>
            <a:endParaRPr kumimoji="0" lang="de-AT" sz="2400" b="0" i="0"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ts val="1200"/>
              </a:spcBef>
              <a:spcAft>
                <a:spcPct val="0"/>
              </a:spcAft>
              <a:buClr>
                <a:srgbClr val="3333CC"/>
              </a:buClr>
              <a:buSzTx/>
              <a:buFont typeface="Wingdings" pitchFamily="2" charset="2"/>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ct val="20000"/>
              </a:spcBef>
              <a:spcAft>
                <a:spcPct val="0"/>
              </a:spcAft>
              <a:buClr>
                <a:srgbClr val="3333CC"/>
              </a:buClr>
              <a:buSzTx/>
              <a:buFont typeface="Wingdings" pitchFamily="2" charset="2"/>
              <a:buNone/>
              <a:tabLst/>
              <a:defRPr/>
            </a:pPr>
            <a:endParaRPr kumimoji="0" lang="de-AT"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4" name="Inhaltsplatzhalter 4"/>
          <p:cNvSpPr txBox="1">
            <a:spLocks/>
          </p:cNvSpPr>
          <p:nvPr/>
        </p:nvSpPr>
        <p:spPr bwMode="auto">
          <a:xfrm>
            <a:off x="4823620" y="4382708"/>
            <a:ext cx="4537868" cy="16807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4638" marR="0" lvl="0" indent="-274638" algn="l" defTabSz="914400" rtl="0" eaLnBrk="0" fontAlgn="base" latinLnBrk="0" hangingPunct="0">
              <a:lnSpc>
                <a:spcPct val="100000"/>
              </a:lnSpc>
              <a:spcBef>
                <a:spcPct val="20000"/>
              </a:spcBef>
              <a:spcAft>
                <a:spcPct val="0"/>
              </a:spcAft>
              <a:buClr>
                <a:srgbClr val="0073AF"/>
              </a:buClr>
              <a:buSzTx/>
              <a:buFont typeface="Wingdings" pitchFamily="2" charset="2"/>
              <a:buChar char="§"/>
              <a:tabLst/>
              <a:defRPr/>
            </a:pPr>
            <a:r>
              <a:rPr kumimoji="0" lang="de-AT" sz="1500" b="0" i="0" u="none" strike="noStrike" kern="0" cap="none" spc="0" normalizeH="0" baseline="0" noProof="0" dirty="0" err="1" smtClean="0">
                <a:ln>
                  <a:noFill/>
                </a:ln>
                <a:solidFill>
                  <a:schemeClr val="tx1"/>
                </a:solidFill>
                <a:effectLst/>
                <a:uLnTx/>
                <a:uFillTx/>
                <a:latin typeface="+mn-lt"/>
                <a:ea typeface="+mn-ea"/>
                <a:cs typeface="+mn-cs"/>
              </a:rPr>
              <a:t>Since</a:t>
            </a:r>
            <a:r>
              <a:rPr kumimoji="0" lang="de-AT" sz="1500" b="0" i="0" u="none" strike="noStrike" kern="0" cap="none" spc="0" normalizeH="0" baseline="0" noProof="0" dirty="0" smtClean="0">
                <a:ln>
                  <a:noFill/>
                </a:ln>
                <a:solidFill>
                  <a:schemeClr val="tx1"/>
                </a:solidFill>
                <a:effectLst/>
                <a:uLnTx/>
                <a:uFillTx/>
                <a:latin typeface="+mn-lt"/>
                <a:ea typeface="+mn-ea"/>
                <a:cs typeface="+mn-cs"/>
              </a:rPr>
              <a:t> 1999 </a:t>
            </a:r>
          </a:p>
          <a:p>
            <a:pPr marL="274638" indent="-274638" eaLnBrk="0" hangingPunct="0">
              <a:spcBef>
                <a:spcPct val="20000"/>
              </a:spcBef>
              <a:buClr>
                <a:srgbClr val="0073AF"/>
              </a:buClr>
              <a:buFont typeface="Wingdings" pitchFamily="2" charset="2"/>
              <a:buChar char="§"/>
              <a:defRPr/>
            </a:pPr>
            <a:r>
              <a:rPr lang="de-AT" sz="1500" b="0" kern="0" dirty="0" smtClean="0">
                <a:latin typeface="+mn-lt"/>
              </a:rPr>
              <a:t>11 </a:t>
            </a:r>
            <a:r>
              <a:rPr lang="de-AT" sz="1500" b="0" kern="0" dirty="0" err="1" smtClean="0">
                <a:latin typeface="+mn-lt"/>
              </a:rPr>
              <a:t>partnerships</a:t>
            </a:r>
            <a:endParaRPr lang="de-AT" sz="1500" b="0" kern="0" dirty="0" smtClean="0">
              <a:latin typeface="+mn-lt"/>
            </a:endParaRPr>
          </a:p>
          <a:p>
            <a:pPr marL="274638" lvl="0" indent="-274638" eaLnBrk="0" hangingPunct="0">
              <a:spcBef>
                <a:spcPct val="20000"/>
              </a:spcBef>
              <a:buClr>
                <a:srgbClr val="0073AF"/>
              </a:buClr>
              <a:buFont typeface="Wingdings" pitchFamily="2" charset="2"/>
              <a:buChar char="§"/>
              <a:defRPr/>
            </a:pPr>
            <a:r>
              <a:rPr kumimoji="0" lang="de-AT" sz="1500" b="0" i="0" u="none" strike="noStrike" kern="0" cap="none" spc="0" normalizeH="0" baseline="0" noProof="0" dirty="0" err="1" smtClean="0">
                <a:ln>
                  <a:noFill/>
                </a:ln>
                <a:solidFill>
                  <a:schemeClr val="tx1"/>
                </a:solidFill>
                <a:effectLst/>
                <a:uLnTx/>
                <a:uFillTx/>
                <a:latin typeface="+mn-lt"/>
                <a:ea typeface="+mn-ea"/>
                <a:cs typeface="+mn-cs"/>
              </a:rPr>
              <a:t>By</a:t>
            </a:r>
            <a:r>
              <a:rPr kumimoji="0" lang="de-AT" sz="1500" b="0" i="0" u="none" strike="noStrike" kern="0" cap="none" spc="0" normalizeH="0" baseline="0" noProof="0" dirty="0" smtClean="0">
                <a:ln>
                  <a:noFill/>
                </a:ln>
                <a:solidFill>
                  <a:schemeClr val="tx1"/>
                </a:solidFill>
                <a:effectLst/>
                <a:uLnTx/>
                <a:uFillTx/>
                <a:latin typeface="+mn-lt"/>
                <a:ea typeface="+mn-ea"/>
                <a:cs typeface="+mn-cs"/>
              </a:rPr>
              <a:t> regional </a:t>
            </a:r>
            <a:r>
              <a:rPr kumimoji="0" lang="de-AT" sz="1500" b="0" i="0" u="none" strike="noStrike" kern="0" cap="none" spc="0" normalizeH="0" baseline="0" noProof="0" dirty="0" err="1" smtClean="0">
                <a:ln>
                  <a:noFill/>
                </a:ln>
                <a:solidFill>
                  <a:schemeClr val="tx1"/>
                </a:solidFill>
                <a:effectLst/>
                <a:uLnTx/>
                <a:uFillTx/>
                <a:latin typeface="+mn-lt"/>
                <a:ea typeface="+mn-ea"/>
                <a:cs typeface="+mn-cs"/>
              </a:rPr>
              <a:t>bodies</a:t>
            </a:r>
            <a:r>
              <a:rPr kumimoji="0" lang="de-AT" sz="1500" b="0" i="0" u="none" strike="noStrike" kern="0" cap="none" spc="0" normalizeH="0" baseline="0" noProof="0" dirty="0" smtClean="0">
                <a:ln>
                  <a:noFill/>
                </a:ln>
                <a:solidFill>
                  <a:schemeClr val="tx1"/>
                </a:solidFill>
                <a:effectLst/>
                <a:uLnTx/>
                <a:uFillTx/>
                <a:latin typeface="+mn-lt"/>
                <a:ea typeface="+mn-ea"/>
                <a:cs typeface="+mn-cs"/>
              </a:rPr>
              <a:t>,  </a:t>
            </a:r>
            <a:r>
              <a:rPr kumimoji="0" lang="de-AT" sz="1500" b="0" i="0" u="none" strike="noStrike" kern="0" cap="none" spc="0" normalizeH="0" baseline="0" noProof="0" dirty="0" err="1" smtClean="0">
                <a:ln>
                  <a:noFill/>
                </a:ln>
                <a:solidFill>
                  <a:schemeClr val="tx1"/>
                </a:solidFill>
                <a:effectLst/>
                <a:uLnTx/>
                <a:uFillTx/>
                <a:latin typeface="+mn-lt"/>
                <a:ea typeface="+mn-ea"/>
                <a:cs typeface="+mn-cs"/>
              </a:rPr>
              <a:t>supported</a:t>
            </a:r>
            <a:r>
              <a:rPr kumimoji="0" lang="de-AT" sz="1500" b="0" i="0" u="none" strike="noStrike" kern="0" cap="none" spc="0" normalizeH="0" baseline="0" noProof="0" dirty="0" smtClean="0">
                <a:ln>
                  <a:noFill/>
                </a:ln>
                <a:solidFill>
                  <a:schemeClr val="tx1"/>
                </a:solidFill>
                <a:effectLst/>
                <a:uLnTx/>
                <a:uFillTx/>
                <a:latin typeface="+mn-lt"/>
                <a:ea typeface="+mn-ea"/>
                <a:cs typeface="+mn-cs"/>
              </a:rPr>
              <a:t> </a:t>
            </a:r>
            <a:r>
              <a:rPr kumimoji="0" lang="de-AT" sz="1500" b="0" i="0" u="none" strike="noStrike" kern="0" cap="none" spc="0" normalizeH="0" baseline="0" noProof="0" dirty="0" err="1" smtClean="0">
                <a:ln>
                  <a:noFill/>
                </a:ln>
                <a:solidFill>
                  <a:schemeClr val="tx1"/>
                </a:solidFill>
                <a:effectLst/>
                <a:uLnTx/>
                <a:uFillTx/>
                <a:latin typeface="+mn-lt"/>
                <a:ea typeface="+mn-ea"/>
                <a:cs typeface="+mn-cs"/>
              </a:rPr>
              <a:t>by</a:t>
            </a:r>
            <a:r>
              <a:rPr kumimoji="0" lang="de-AT" sz="1500" b="0" i="0" u="none" strike="noStrike" kern="0" cap="none" spc="0" normalizeH="0" noProof="0" dirty="0" smtClean="0">
                <a:ln>
                  <a:noFill/>
                </a:ln>
                <a:solidFill>
                  <a:schemeClr val="tx1"/>
                </a:solidFill>
                <a:effectLst/>
                <a:uLnTx/>
                <a:uFillTx/>
                <a:latin typeface="+mn-lt"/>
                <a:ea typeface="+mn-ea"/>
                <a:cs typeface="+mn-cs"/>
              </a:rPr>
              <a:t> </a:t>
            </a:r>
            <a:r>
              <a:rPr kumimoji="0" lang="de-AT" sz="1500" b="0" i="0" u="none" strike="noStrike" kern="0" cap="none" spc="0" normalizeH="0" noProof="0" dirty="0" err="1" smtClean="0">
                <a:ln>
                  <a:noFill/>
                </a:ln>
                <a:solidFill>
                  <a:schemeClr val="tx1"/>
                </a:solidFill>
                <a:effectLst/>
                <a:uLnTx/>
                <a:uFillTx/>
                <a:latin typeface="+mn-lt"/>
                <a:ea typeface="+mn-ea"/>
                <a:cs typeface="+mn-cs"/>
              </a:rPr>
              <a:t>Defra</a:t>
            </a:r>
            <a:r>
              <a:rPr kumimoji="0" lang="de-AT" sz="1500" b="0" i="0" u="none" strike="noStrike" kern="0" cap="none" spc="0" normalizeH="0" noProof="0" dirty="0" smtClean="0">
                <a:ln>
                  <a:noFill/>
                </a:ln>
                <a:solidFill>
                  <a:schemeClr val="tx1"/>
                </a:solidFill>
                <a:effectLst/>
                <a:uLnTx/>
                <a:uFillTx/>
                <a:latin typeface="+mn-lt"/>
                <a:ea typeface="+mn-ea"/>
                <a:cs typeface="+mn-cs"/>
              </a:rPr>
              <a:t>, EA, </a:t>
            </a:r>
            <a:r>
              <a:rPr lang="de-AT" sz="1500" b="0" kern="0" dirty="0" smtClean="0">
                <a:latin typeface="+mn-lt"/>
              </a:rPr>
              <a:t>UKCIP</a:t>
            </a:r>
            <a:endParaRPr kumimoji="0" lang="de-AT" sz="1500" b="0" i="0" u="none" strike="noStrike" kern="0" cap="none" spc="0" normalizeH="0" baseline="0" noProof="0" dirty="0" smtClean="0">
              <a:ln>
                <a:noFill/>
              </a:ln>
              <a:solidFill>
                <a:schemeClr val="tx1"/>
              </a:solidFill>
              <a:effectLst/>
              <a:uLnTx/>
              <a:uFillTx/>
              <a:latin typeface="+mn-lt"/>
              <a:ea typeface="+mn-ea"/>
              <a:cs typeface="+mn-cs"/>
            </a:endParaRPr>
          </a:p>
          <a:p>
            <a:pPr marL="274638" lvl="0" indent="-274638" eaLnBrk="0" hangingPunct="0">
              <a:spcBef>
                <a:spcPct val="20000"/>
              </a:spcBef>
              <a:buClr>
                <a:srgbClr val="0073AF"/>
              </a:buClr>
              <a:buFont typeface="Wingdings" pitchFamily="2" charset="2"/>
              <a:buChar char="§"/>
              <a:defRPr/>
            </a:pPr>
            <a:r>
              <a:rPr lang="en-US" sz="1500" b="0" kern="0" dirty="0" smtClean="0">
                <a:latin typeface="+mn-lt"/>
              </a:rPr>
              <a:t>Investigating and advising on the regional and local impacts of CC and the development of respective responses </a:t>
            </a:r>
          </a:p>
          <a:p>
            <a:pPr marL="274638" lvl="0" indent="-274638" eaLnBrk="0" hangingPunct="0">
              <a:spcBef>
                <a:spcPct val="20000"/>
              </a:spcBef>
              <a:buClr>
                <a:srgbClr val="0073AF"/>
              </a:buClr>
              <a:buFont typeface="Wingdings" pitchFamily="2" charset="2"/>
              <a:buChar char="§"/>
              <a:defRPr/>
            </a:pPr>
            <a:r>
              <a:rPr lang="de-AT" sz="1500" b="0" kern="0" dirty="0" err="1" smtClean="0">
                <a:latin typeface="+mn-lt"/>
              </a:rPr>
              <a:t>Broad</a:t>
            </a:r>
            <a:r>
              <a:rPr lang="de-AT" sz="1500" b="0" kern="0" dirty="0" smtClean="0">
                <a:latin typeface="+mn-lt"/>
              </a:rPr>
              <a:t> </a:t>
            </a:r>
            <a:r>
              <a:rPr lang="de-AT" sz="1500" b="0" kern="0" dirty="0" err="1" smtClean="0">
                <a:latin typeface="+mn-lt"/>
              </a:rPr>
              <a:t>thematic</a:t>
            </a:r>
            <a:r>
              <a:rPr lang="de-AT" sz="1500" b="0" kern="0" dirty="0" smtClean="0">
                <a:latin typeface="+mn-lt"/>
              </a:rPr>
              <a:t> </a:t>
            </a:r>
            <a:r>
              <a:rPr lang="de-AT" sz="1500" b="0" kern="0" dirty="0" err="1" smtClean="0">
                <a:latin typeface="+mn-lt"/>
              </a:rPr>
              <a:t>focus</a:t>
            </a:r>
            <a:r>
              <a:rPr lang="de-AT" sz="1500" b="0" kern="0" dirty="0" smtClean="0">
                <a:latin typeface="+mn-lt"/>
              </a:rPr>
              <a:t>: </a:t>
            </a:r>
            <a:r>
              <a:rPr lang="de-AT" sz="1500" b="0" kern="0" dirty="0" err="1" smtClean="0">
                <a:latin typeface="+mn-lt"/>
              </a:rPr>
              <a:t>tourism</a:t>
            </a:r>
            <a:r>
              <a:rPr lang="de-AT" sz="1500" b="0" kern="0" dirty="0" smtClean="0">
                <a:latin typeface="+mn-lt"/>
              </a:rPr>
              <a:t>, </a:t>
            </a:r>
            <a:r>
              <a:rPr lang="de-AT" sz="1500" b="0" kern="0" dirty="0" err="1" smtClean="0">
                <a:latin typeface="+mn-lt"/>
              </a:rPr>
              <a:t>planning</a:t>
            </a:r>
            <a:r>
              <a:rPr lang="de-AT" sz="1500" b="0" kern="0" dirty="0" smtClean="0">
                <a:latin typeface="+mn-lt"/>
              </a:rPr>
              <a:t>, </a:t>
            </a:r>
            <a:r>
              <a:rPr lang="de-AT" sz="1500" b="0" kern="0" dirty="0" err="1" smtClean="0">
                <a:latin typeface="+mn-lt"/>
              </a:rPr>
              <a:t>water</a:t>
            </a:r>
            <a:r>
              <a:rPr lang="de-AT" sz="1500" b="0" kern="0" dirty="0" smtClean="0">
                <a:latin typeface="+mn-lt"/>
              </a:rPr>
              <a:t>, </a:t>
            </a:r>
            <a:r>
              <a:rPr lang="de-AT" sz="1500" b="0" kern="0" dirty="0" err="1" smtClean="0">
                <a:latin typeface="+mn-lt"/>
              </a:rPr>
              <a:t>businesses</a:t>
            </a:r>
            <a:r>
              <a:rPr lang="de-AT" sz="1500" b="0" kern="0" dirty="0" smtClean="0">
                <a:latin typeface="+mn-lt"/>
              </a:rPr>
              <a:t>, …</a:t>
            </a:r>
            <a:endParaRPr lang="de-DE" sz="1500" b="0" dirty="0" smtClean="0">
              <a:latin typeface="+mn-lt"/>
              <a:ea typeface="Verdana"/>
              <a:cs typeface="Times New Roman"/>
            </a:endParaRPr>
          </a:p>
          <a:p>
            <a:pPr>
              <a:lnSpc>
                <a:spcPct val="120000"/>
              </a:lnSpc>
              <a:spcBef>
                <a:spcPts val="1000"/>
              </a:spcBef>
              <a:spcAft>
                <a:spcPts val="0"/>
              </a:spcAft>
            </a:pPr>
            <a:endParaRPr lang="de-DE" sz="1500" dirty="0" smtClean="0">
              <a:latin typeface="+mn-lt"/>
              <a:ea typeface="Verdana"/>
              <a:cs typeface="Times New Roman"/>
            </a:endParaRPr>
          </a:p>
          <a:p>
            <a:pPr marL="274638" marR="0" lvl="0" indent="-274638" algn="l" defTabSz="914400" rtl="0" eaLnBrk="0" fontAlgn="base" latinLnBrk="0" hangingPunct="0">
              <a:lnSpc>
                <a:spcPct val="100000"/>
              </a:lnSpc>
              <a:spcBef>
                <a:spcPct val="20000"/>
              </a:spcBef>
              <a:spcAft>
                <a:spcPct val="0"/>
              </a:spcAft>
              <a:buClr>
                <a:srgbClr val="3333CC"/>
              </a:buClr>
              <a:buSzTx/>
              <a:buFont typeface="Wingdings" pitchFamily="2" charset="2"/>
              <a:buChar char="§"/>
              <a:tabLst/>
              <a:defRPr/>
            </a:pPr>
            <a:endParaRPr kumimoji="0" lang="de-AT" sz="1500" b="0" i="0"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ct val="20000"/>
              </a:spcBef>
              <a:spcAft>
                <a:spcPct val="0"/>
              </a:spcAft>
              <a:buClr>
                <a:srgbClr val="3333CC"/>
              </a:buClr>
              <a:buSzTx/>
              <a:buFont typeface="Wingdings" pitchFamily="2" charset="2"/>
              <a:buChar char="§"/>
              <a:tabLst/>
              <a:defRPr/>
            </a:pPr>
            <a:endParaRPr kumimoji="0" lang="de-DE" sz="1500" b="0" i="0" u="none" strike="noStrike" kern="0" cap="none" spc="0" normalizeH="0" baseline="0" noProof="0" dirty="0">
              <a:ln>
                <a:noFill/>
              </a:ln>
              <a:solidFill>
                <a:schemeClr val="tx1"/>
              </a:solidFill>
              <a:effectLst/>
              <a:uLnTx/>
              <a:uFillTx/>
              <a:latin typeface="+mn-lt"/>
              <a:ea typeface="+mn-ea"/>
              <a:cs typeface="+mn-cs"/>
            </a:endParaRPr>
          </a:p>
        </p:txBody>
      </p:sp>
      <p:sp>
        <p:nvSpPr>
          <p:cNvPr id="15" name="Inhaltsplatzhalter 5"/>
          <p:cNvSpPr txBox="1">
            <a:spLocks/>
          </p:cNvSpPr>
          <p:nvPr/>
        </p:nvSpPr>
        <p:spPr>
          <a:xfrm>
            <a:off x="432272" y="4500389"/>
            <a:ext cx="4137025" cy="1874489"/>
          </a:xfrm>
          <a:prstGeom prst="rect">
            <a:avLst/>
          </a:prstGeom>
        </p:spPr>
        <p:txBody>
          <a:bodyPr/>
          <a:lstStyle/>
          <a:p>
            <a:pPr marL="274638" marR="0" lvl="0" indent="-274638" algn="l" defTabSz="914400" rtl="0" eaLnBrk="0" fontAlgn="base" latinLnBrk="0" hangingPunct="0">
              <a:lnSpc>
                <a:spcPct val="100000"/>
              </a:lnSpc>
              <a:spcBef>
                <a:spcPct val="20000"/>
              </a:spcBef>
              <a:spcAft>
                <a:spcPct val="0"/>
              </a:spcAft>
              <a:buClr>
                <a:srgbClr val="0073AF"/>
              </a:buClr>
              <a:buSzTx/>
              <a:buFont typeface="Wingdings" pitchFamily="2" charset="2"/>
              <a:buChar char="§"/>
              <a:tabLst/>
              <a:defRPr/>
            </a:pPr>
            <a:r>
              <a:rPr kumimoji="0" lang="de-AT" sz="1500" b="0" i="0" u="none" strike="noStrike" kern="0" cap="none" spc="0" normalizeH="0" baseline="0" noProof="0" dirty="0" err="1" smtClean="0">
                <a:ln>
                  <a:noFill/>
                </a:ln>
                <a:solidFill>
                  <a:schemeClr val="tx1"/>
                </a:solidFill>
                <a:effectLst/>
                <a:uLnTx/>
                <a:uFillTx/>
                <a:latin typeface="+mn-lt"/>
                <a:ea typeface="+mn-ea"/>
                <a:cs typeface="+mn-cs"/>
              </a:rPr>
              <a:t>Since</a:t>
            </a:r>
            <a:r>
              <a:rPr kumimoji="0" lang="de-AT" sz="1500" b="0" i="0" u="none" strike="noStrike" kern="0" cap="none" spc="0" normalizeH="0" baseline="0" noProof="0" dirty="0" smtClean="0">
                <a:ln>
                  <a:noFill/>
                </a:ln>
                <a:solidFill>
                  <a:schemeClr val="tx1"/>
                </a:solidFill>
                <a:effectLst/>
                <a:uLnTx/>
                <a:uFillTx/>
                <a:latin typeface="+mn-lt"/>
                <a:ea typeface="+mn-ea"/>
                <a:cs typeface="+mn-cs"/>
              </a:rPr>
              <a:t> 2009 (3</a:t>
            </a:r>
            <a:r>
              <a:rPr kumimoji="0" lang="de-AT" sz="1500" b="0" i="0" u="none" strike="noStrike" kern="0" cap="none" spc="0" normalizeH="0" noProof="0" dirty="0" smtClean="0">
                <a:ln>
                  <a:noFill/>
                </a:ln>
                <a:solidFill>
                  <a:schemeClr val="tx1"/>
                </a:solidFill>
                <a:effectLst/>
                <a:uLnTx/>
                <a:uFillTx/>
                <a:latin typeface="+mn-lt"/>
                <a:ea typeface="+mn-ea"/>
                <a:cs typeface="+mn-cs"/>
              </a:rPr>
              <a:t> </a:t>
            </a:r>
            <a:r>
              <a:rPr kumimoji="0" lang="de-AT" sz="1500" b="0" i="0" u="none" strike="noStrike" kern="0" cap="none" spc="0" normalizeH="0" noProof="0" dirty="0" err="1" smtClean="0">
                <a:ln>
                  <a:noFill/>
                </a:ln>
                <a:solidFill>
                  <a:schemeClr val="tx1"/>
                </a:solidFill>
                <a:effectLst/>
                <a:uLnTx/>
                <a:uFillTx/>
                <a:latin typeface="+mn-lt"/>
                <a:ea typeface="+mn-ea"/>
                <a:cs typeface="+mn-cs"/>
              </a:rPr>
              <a:t>years</a:t>
            </a:r>
            <a:r>
              <a:rPr kumimoji="0" lang="de-AT" sz="1500" b="0" i="0" u="none" strike="noStrike" kern="0" cap="none" spc="0" normalizeH="0" noProof="0" dirty="0" smtClean="0">
                <a:ln>
                  <a:noFill/>
                </a:ln>
                <a:solidFill>
                  <a:schemeClr val="tx1"/>
                </a:solidFill>
                <a:effectLst/>
                <a:uLnTx/>
                <a:uFillTx/>
                <a:latin typeface="+mn-lt"/>
                <a:ea typeface="+mn-ea"/>
                <a:cs typeface="+mn-cs"/>
              </a:rPr>
              <a:t>)</a:t>
            </a:r>
            <a:endParaRPr kumimoji="0" lang="de-AT" sz="1500" b="0" i="0" u="none" strike="noStrike" kern="0" cap="none" spc="0" normalizeH="0" baseline="0" noProof="0" dirty="0" smtClean="0">
              <a:ln>
                <a:noFill/>
              </a:ln>
              <a:solidFill>
                <a:schemeClr val="tx1"/>
              </a:solidFill>
              <a:effectLst/>
              <a:uLnTx/>
              <a:uFillTx/>
              <a:latin typeface="+mn-lt"/>
              <a:ea typeface="+mn-ea"/>
              <a:cs typeface="+mn-cs"/>
            </a:endParaRPr>
          </a:p>
          <a:p>
            <a:pPr marL="274638" indent="-274638" eaLnBrk="0" hangingPunct="0">
              <a:spcBef>
                <a:spcPct val="20000"/>
              </a:spcBef>
              <a:buClr>
                <a:srgbClr val="0073AF"/>
              </a:buClr>
              <a:buFont typeface="Wingdings" pitchFamily="2" charset="2"/>
              <a:buChar char="§"/>
              <a:defRPr/>
            </a:pPr>
            <a:r>
              <a:rPr lang="de-AT" sz="1500" b="0" kern="0" dirty="0" smtClean="0">
                <a:latin typeface="+mn-lt"/>
              </a:rPr>
              <a:t>6 </a:t>
            </a:r>
            <a:r>
              <a:rPr lang="de-AT" sz="1500" b="0" kern="0" dirty="0" err="1" smtClean="0">
                <a:latin typeface="+mn-lt"/>
              </a:rPr>
              <a:t>collaboratives</a:t>
            </a:r>
            <a:endParaRPr lang="de-AT" sz="1500" b="0" kern="0" dirty="0" smtClean="0">
              <a:latin typeface="+mn-lt"/>
            </a:endParaRPr>
          </a:p>
          <a:p>
            <a:pPr marL="274638" marR="0" lvl="0" indent="-274638" algn="l" defTabSz="914400" rtl="0" eaLnBrk="0" fontAlgn="base" latinLnBrk="0" hangingPunct="0">
              <a:lnSpc>
                <a:spcPct val="100000"/>
              </a:lnSpc>
              <a:spcBef>
                <a:spcPct val="20000"/>
              </a:spcBef>
              <a:spcAft>
                <a:spcPct val="0"/>
              </a:spcAft>
              <a:buClr>
                <a:srgbClr val="0073AF"/>
              </a:buClr>
              <a:buSzTx/>
              <a:buFont typeface="Wingdings" pitchFamily="2" charset="2"/>
              <a:buChar char="§"/>
              <a:tabLst/>
              <a:defRPr/>
            </a:pPr>
            <a:r>
              <a:rPr kumimoji="0" lang="de-AT" sz="1500" b="0" i="0" u="none" strike="noStrike" kern="0" cap="none" spc="0" normalizeH="0" baseline="0" noProof="0" dirty="0" smtClean="0">
                <a:ln>
                  <a:noFill/>
                </a:ln>
                <a:solidFill>
                  <a:schemeClr val="tx1"/>
                </a:solidFill>
                <a:effectLst/>
                <a:uLnTx/>
                <a:uFillTx/>
                <a:latin typeface="+mn-lt"/>
                <a:ea typeface="+mn-ea"/>
                <a:cs typeface="+mn-cs"/>
              </a:rPr>
              <a:t>RAC-Program</a:t>
            </a:r>
            <a:r>
              <a:rPr kumimoji="0" lang="de-AT" sz="1500" b="0" i="0" u="none" strike="noStrike" kern="0" cap="none" spc="0" normalizeH="0" noProof="0" dirty="0" smtClean="0">
                <a:ln>
                  <a:noFill/>
                </a:ln>
                <a:solidFill>
                  <a:schemeClr val="tx1"/>
                </a:solidFill>
                <a:effectLst/>
                <a:uLnTx/>
                <a:uFillTx/>
                <a:latin typeface="+mn-lt"/>
                <a:ea typeface="+mn-ea"/>
                <a:cs typeface="+mn-cs"/>
              </a:rPr>
              <a:t> </a:t>
            </a:r>
            <a:r>
              <a:rPr kumimoji="0" lang="de-AT" sz="1500" b="0" i="0" u="none" strike="noStrike" kern="0" cap="none" spc="0" normalizeH="0" noProof="0" dirty="0" err="1" smtClean="0">
                <a:ln>
                  <a:noFill/>
                </a:ln>
                <a:solidFill>
                  <a:schemeClr val="tx1"/>
                </a:solidFill>
                <a:effectLst/>
                <a:uLnTx/>
                <a:uFillTx/>
                <a:latin typeface="+mn-lt"/>
                <a:ea typeface="+mn-ea"/>
                <a:cs typeface="+mn-cs"/>
              </a:rPr>
              <a:t>by</a:t>
            </a:r>
            <a:r>
              <a:rPr kumimoji="0" lang="de-AT" sz="1500" b="0" i="0" u="none" strike="noStrike" kern="0" cap="none" spc="0" normalizeH="0" baseline="0" noProof="0" dirty="0" smtClean="0">
                <a:ln>
                  <a:noFill/>
                </a:ln>
                <a:solidFill>
                  <a:schemeClr val="tx1"/>
                </a:solidFill>
                <a:effectLst/>
                <a:uLnTx/>
                <a:uFillTx/>
                <a:latin typeface="+mn-lt"/>
                <a:ea typeface="+mn-ea"/>
                <a:cs typeface="+mn-cs"/>
              </a:rPr>
              <a:t> </a:t>
            </a:r>
            <a:r>
              <a:rPr kumimoji="0" lang="de-AT" sz="1500" b="0" i="0" u="none" strike="noStrike" kern="0" cap="none" spc="0" normalizeH="0" baseline="0" noProof="0" dirty="0" err="1" smtClean="0">
                <a:ln>
                  <a:noFill/>
                </a:ln>
                <a:solidFill>
                  <a:schemeClr val="tx1"/>
                </a:solidFill>
                <a:effectLst/>
                <a:uLnTx/>
                <a:uFillTx/>
                <a:latin typeface="+mn-lt"/>
                <a:ea typeface="+mn-ea"/>
                <a:cs typeface="+mn-cs"/>
              </a:rPr>
              <a:t>NRCan</a:t>
            </a:r>
            <a:r>
              <a:rPr kumimoji="0" lang="de-AT" sz="1500" b="0" i="0" u="none" strike="noStrike" kern="0" cap="none" spc="0" normalizeH="0" baseline="0" noProof="0" dirty="0" smtClean="0">
                <a:ln>
                  <a:noFill/>
                </a:ln>
                <a:solidFill>
                  <a:schemeClr val="tx1"/>
                </a:solidFill>
                <a:effectLst/>
                <a:uLnTx/>
                <a:uFillTx/>
                <a:latin typeface="+mn-lt"/>
                <a:ea typeface="+mn-ea"/>
                <a:cs typeface="+mn-cs"/>
              </a:rPr>
              <a:t> </a:t>
            </a:r>
          </a:p>
          <a:p>
            <a:pPr marL="274638" indent="-274638" eaLnBrk="0" hangingPunct="0">
              <a:spcBef>
                <a:spcPct val="20000"/>
              </a:spcBef>
              <a:buClr>
                <a:srgbClr val="0073AF"/>
              </a:buClr>
              <a:buFont typeface="Wingdings" pitchFamily="2" charset="2"/>
              <a:buChar char="§"/>
              <a:defRPr/>
            </a:pPr>
            <a:r>
              <a:rPr lang="en-US" sz="1500" b="0" kern="0" dirty="0" smtClean="0">
                <a:latin typeface="+mn-lt"/>
              </a:rPr>
              <a:t>Capacitate decision-makers to make policy, operational, and management changes in response to CC</a:t>
            </a:r>
          </a:p>
          <a:p>
            <a:pPr marL="274638" indent="-274638" eaLnBrk="0" hangingPunct="0">
              <a:spcBef>
                <a:spcPct val="20000"/>
              </a:spcBef>
              <a:buClr>
                <a:srgbClr val="0073AF"/>
              </a:buClr>
              <a:buFont typeface="Wingdings" pitchFamily="2" charset="2"/>
              <a:buChar char="§"/>
              <a:defRPr/>
            </a:pPr>
            <a:r>
              <a:rPr lang="en-US" sz="1500" b="0" dirty="0" smtClean="0">
                <a:latin typeface="+mn-lt"/>
                <a:ea typeface="Verdana"/>
                <a:cs typeface="Times New Roman"/>
              </a:rPr>
              <a:t>Narrower thematic focus: water management </a:t>
            </a:r>
            <a:endParaRPr kumimoji="0" lang="de-DE" sz="1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224360" y="1062693"/>
            <a:ext cx="8501122" cy="830997"/>
          </a:xfrm>
          <a:prstGeom prst="rect">
            <a:avLst/>
          </a:prstGeom>
          <a:noFill/>
        </p:spPr>
        <p:txBody>
          <a:bodyPr wrap="square" rtlCol="0">
            <a:spAutoFit/>
          </a:bodyPr>
          <a:lstStyle/>
          <a:p>
            <a:r>
              <a:rPr lang="en-US" sz="1600" b="0" dirty="0" smtClean="0">
                <a:latin typeface="Verdana" pitchFamily="34" charset="0"/>
                <a:ea typeface="Verdana" pitchFamily="34" charset="0"/>
                <a:cs typeface="Verdana" pitchFamily="34" charset="0"/>
                <a:sym typeface="Wingdings 2"/>
              </a:rPr>
              <a:t>          Vertical coordination		    </a:t>
            </a:r>
          </a:p>
          <a:p>
            <a:r>
              <a:rPr lang="en-US" sz="1600" b="0" dirty="0">
                <a:latin typeface="Verdana" pitchFamily="34" charset="0"/>
                <a:ea typeface="Verdana" pitchFamily="34" charset="0"/>
                <a:cs typeface="Verdana" pitchFamily="34" charset="0"/>
                <a:sym typeface="Wingdings 2"/>
              </a:rPr>
              <a:t>	</a:t>
            </a:r>
            <a:r>
              <a:rPr lang="en-US" sz="1600" b="0" dirty="0" smtClean="0">
                <a:latin typeface="Verdana" pitchFamily="34" charset="0"/>
                <a:ea typeface="Verdana" pitchFamily="34" charset="0"/>
                <a:cs typeface="Verdana" pitchFamily="34" charset="0"/>
                <a:sym typeface="Wingdings 2"/>
              </a:rPr>
              <a:t>				 </a:t>
            </a:r>
            <a:r>
              <a:rPr lang="en-US" sz="1600" b="0" dirty="0" smtClean="0">
                <a:latin typeface="Verdana" pitchFamily="34" charset="0"/>
                <a:ea typeface="Verdana" pitchFamily="34" charset="0"/>
                <a:cs typeface="Verdana" pitchFamily="34" charset="0"/>
                <a:sym typeface="Wingdings 2"/>
              </a:rPr>
              <a:t>    Horizontal coordination</a:t>
            </a:r>
          </a:p>
          <a:p>
            <a:r>
              <a:rPr lang="en-US" sz="1600" b="0" dirty="0" smtClean="0">
                <a:latin typeface="Verdana" pitchFamily="34" charset="0"/>
                <a:ea typeface="Verdana" pitchFamily="34" charset="0"/>
                <a:cs typeface="Verdana" pitchFamily="34" charset="0"/>
                <a:sym typeface="Wingdings 2"/>
              </a:rPr>
              <a:t>					    between public &amp; private actors</a:t>
            </a:r>
          </a:p>
        </p:txBody>
      </p:sp>
      <p:sp>
        <p:nvSpPr>
          <p:cNvPr id="4" name="Titel 3"/>
          <p:cNvSpPr>
            <a:spLocks noGrp="1"/>
          </p:cNvSpPr>
          <p:nvPr>
            <p:ph type="title"/>
          </p:nvPr>
        </p:nvSpPr>
        <p:spPr>
          <a:xfrm>
            <a:off x="144314" y="112932"/>
            <a:ext cx="8424862" cy="946150"/>
          </a:xfrm>
        </p:spPr>
        <p:txBody>
          <a:bodyPr/>
          <a:lstStyle/>
          <a:p>
            <a:r>
              <a:rPr lang="de-AT" dirty="0" err="1" smtClean="0">
                <a:solidFill>
                  <a:srgbClr val="0073AF"/>
                </a:solidFill>
                <a:effectLst>
                  <a:outerShdw blurRad="38100" dist="38100" dir="2700000" algn="tl">
                    <a:srgbClr val="C0C0C0"/>
                  </a:outerShdw>
                </a:effectLst>
              </a:rPr>
              <a:t>Actors</a:t>
            </a:r>
            <a:r>
              <a:rPr lang="de-AT" dirty="0" smtClean="0">
                <a:solidFill>
                  <a:srgbClr val="0073AF"/>
                </a:solidFill>
                <a:effectLst>
                  <a:outerShdw blurRad="38100" dist="38100" dir="2700000" algn="tl">
                    <a:srgbClr val="C0C0C0"/>
                  </a:outerShdw>
                </a:effectLst>
              </a:rPr>
              <a:t> &amp; </a:t>
            </a:r>
            <a:r>
              <a:rPr lang="de-AT" dirty="0" err="1" smtClean="0">
                <a:solidFill>
                  <a:srgbClr val="0073AF"/>
                </a:solidFill>
                <a:effectLst>
                  <a:outerShdw blurRad="38100" dist="38100" dir="2700000" algn="tl">
                    <a:srgbClr val="C0C0C0"/>
                  </a:outerShdw>
                </a:effectLst>
              </a:rPr>
              <a:t>coordination</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pathes</a:t>
            </a:r>
            <a:endParaRPr lang="de-AT" dirty="0">
              <a:solidFill>
                <a:srgbClr val="0073AF"/>
              </a:solidFill>
              <a:effectLst>
                <a:outerShdw blurRad="38100" dist="38100" dir="2700000" algn="tl">
                  <a:srgbClr val="C0C0C0"/>
                </a:outerShdw>
              </a:effectLst>
            </a:endParaRPr>
          </a:p>
        </p:txBody>
      </p:sp>
      <p:graphicFrame>
        <p:nvGraphicFramePr>
          <p:cNvPr id="5" name="Tabelle 4"/>
          <p:cNvGraphicFramePr>
            <a:graphicFrameLocks noGrp="1"/>
          </p:cNvGraphicFramePr>
          <p:nvPr>
            <p:extLst>
              <p:ext uri="{D42A27DB-BD31-4B8C-83A1-F6EECF244321}">
                <p14:modId xmlns:p14="http://schemas.microsoft.com/office/powerpoint/2010/main" val="3913988567"/>
              </p:ext>
            </p:extLst>
          </p:nvPr>
        </p:nvGraphicFramePr>
        <p:xfrm>
          <a:off x="720305" y="2196133"/>
          <a:ext cx="8402271" cy="3357587"/>
        </p:xfrm>
        <a:graphic>
          <a:graphicData uri="http://schemas.openxmlformats.org/drawingml/2006/table">
            <a:tbl>
              <a:tblPr/>
              <a:tblGrid>
                <a:gridCol w="1374916"/>
                <a:gridCol w="1073355"/>
                <a:gridCol w="1080120"/>
                <a:gridCol w="1080120"/>
                <a:gridCol w="936104"/>
                <a:gridCol w="871664"/>
                <a:gridCol w="1000544"/>
                <a:gridCol w="985448"/>
              </a:tblGrid>
              <a:tr h="915705">
                <a:tc>
                  <a:txBody>
                    <a:bodyPr/>
                    <a:lstStyle/>
                    <a:p>
                      <a:pPr>
                        <a:lnSpc>
                          <a:spcPct val="115000"/>
                        </a:lnSpc>
                        <a:spcBef>
                          <a:spcPts val="1000"/>
                        </a:spcBef>
                        <a:spcAft>
                          <a:spcPts val="1000"/>
                        </a:spcAft>
                      </a:pPr>
                      <a:endParaRPr lang="en-US" sz="1600" b="1" dirty="0">
                        <a:solidFill>
                          <a:schemeClr val="tx1"/>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1000"/>
                        </a:spcAft>
                      </a:pPr>
                      <a:r>
                        <a:rPr lang="en-US" sz="1600" b="1" dirty="0">
                          <a:solidFill>
                            <a:schemeClr val="tx1"/>
                          </a:solidFill>
                          <a:latin typeface="Calibri"/>
                          <a:ea typeface="Verdana"/>
                          <a:cs typeface="Times New Roman"/>
                        </a:rPr>
                        <a:t>National authorities</a:t>
                      </a:r>
                      <a:endParaRPr lang="de-AT" sz="1600" dirty="0">
                        <a:solidFill>
                          <a:schemeClr val="tx1"/>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chemeClr val="tx1"/>
                          </a:solidFill>
                          <a:latin typeface="Calibri"/>
                          <a:ea typeface="Verdana"/>
                          <a:cs typeface="Times New Roman"/>
                        </a:rPr>
                        <a:t>Regional/ provincial authorities</a:t>
                      </a:r>
                      <a:endParaRPr lang="de-AT" sz="1600" dirty="0">
                        <a:solidFill>
                          <a:schemeClr val="tx1"/>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chemeClr val="tx1"/>
                          </a:solidFill>
                          <a:latin typeface="Calibri"/>
                          <a:ea typeface="Verdana"/>
                          <a:cs typeface="Times New Roman"/>
                        </a:rPr>
                        <a:t>Local authorities</a:t>
                      </a:r>
                      <a:endParaRPr lang="de-AT" sz="1600" dirty="0">
                        <a:solidFill>
                          <a:schemeClr val="tx1"/>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600" b="1" kern="1200" dirty="0">
                          <a:solidFill>
                            <a:schemeClr val="tx1"/>
                          </a:solidFill>
                          <a:latin typeface="Calibri"/>
                          <a:ea typeface="Verdana"/>
                          <a:cs typeface="Times New Roman"/>
                        </a:rPr>
                        <a:t>Public Agencies</a:t>
                      </a:r>
                      <a:endParaRPr lang="de-AT" sz="1600" b="1" kern="1200" dirty="0">
                        <a:solidFill>
                          <a:schemeClr val="tx1"/>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chemeClr val="tx1"/>
                          </a:solidFill>
                          <a:latin typeface="Calibri"/>
                          <a:ea typeface="Verdana"/>
                          <a:cs typeface="Times New Roman"/>
                        </a:rPr>
                        <a:t>NGOs</a:t>
                      </a:r>
                      <a:endParaRPr lang="de-AT" sz="1600" dirty="0">
                        <a:solidFill>
                          <a:schemeClr val="tx1"/>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a:solidFill>
                            <a:schemeClr val="tx1"/>
                          </a:solidFill>
                          <a:latin typeface="Calibri"/>
                          <a:ea typeface="Verdana"/>
                          <a:cs typeface="Times New Roman"/>
                        </a:rPr>
                        <a:t>Research </a:t>
                      </a:r>
                      <a:endParaRPr lang="de-AT" sz="1600" dirty="0">
                        <a:solidFill>
                          <a:schemeClr val="tx1"/>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a:solidFill>
                            <a:schemeClr val="tx1"/>
                          </a:solidFill>
                          <a:latin typeface="Calibri"/>
                          <a:ea typeface="Verdana"/>
                          <a:cs typeface="Times New Roman"/>
                        </a:rPr>
                        <a:t>Industry</a:t>
                      </a:r>
                      <a:endParaRPr lang="de-AT" sz="1600" dirty="0">
                        <a:solidFill>
                          <a:schemeClr val="tx1"/>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05235">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rPr>
                        <a:t>RAC BC</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1000"/>
                        </a:spcBef>
                        <a:spcAft>
                          <a:spcPts val="1000"/>
                        </a:spcAft>
                      </a:pPr>
                      <a:r>
                        <a:rPr lang="en-US" sz="1600" b="1">
                          <a:solidFill>
                            <a:srgbClr val="FF5A0A"/>
                          </a:solidFill>
                          <a:latin typeface="Calibri"/>
                          <a:ea typeface="Verdana"/>
                          <a:cs typeface="Times New Roman"/>
                          <a:sym typeface="Wingdings 2"/>
                        </a:rPr>
                        <a:t></a:t>
                      </a:r>
                      <a:endParaRPr lang="de-AT" sz="160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a:solidFill>
                            <a:srgbClr val="FF5A0A"/>
                          </a:solidFill>
                          <a:latin typeface="Calibri"/>
                          <a:ea typeface="Verdana"/>
                          <a:cs typeface="Times New Roman"/>
                          <a:sym typeface="Wingdings 2"/>
                        </a:rPr>
                        <a:t></a:t>
                      </a:r>
                      <a:endParaRPr lang="de-AT" sz="160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smtClean="0">
                          <a:solidFill>
                            <a:srgbClr val="FF5A0A"/>
                          </a:solidFill>
                          <a:latin typeface="Calibri"/>
                          <a:ea typeface="Verdana"/>
                          <a:cs typeface="Times New Roman"/>
                          <a:sym typeface="Wingdings 2"/>
                        </a:rPr>
                        <a:t> +</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600" b="1" kern="1200" dirty="0">
                          <a:solidFill>
                            <a:srgbClr val="FF5A0A"/>
                          </a:solidFill>
                          <a:latin typeface="Calibri"/>
                          <a:ea typeface="Verdana"/>
                          <a:cs typeface="Times New Roman"/>
                          <a:sym typeface="Wingdings 2"/>
                        </a:rPr>
                        <a:t></a:t>
                      </a:r>
                      <a:endParaRPr lang="de-AT" sz="1600" b="1" kern="1200" dirty="0">
                        <a:solidFill>
                          <a:srgbClr val="FF5A0A"/>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a:solidFill>
                            <a:srgbClr val="FF5A0A"/>
                          </a:solidFill>
                          <a:latin typeface="Calibri"/>
                          <a:ea typeface="Verdana"/>
                          <a:cs typeface="Times New Roman"/>
                          <a:sym typeface="Wingdings 2"/>
                        </a:rPr>
                        <a:t></a:t>
                      </a:r>
                      <a:endParaRPr lang="de-AT" sz="160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a:solidFill>
                            <a:srgbClr val="FF5A0A"/>
                          </a:solidFill>
                          <a:latin typeface="Calibri"/>
                          <a:ea typeface="Verdana"/>
                          <a:cs typeface="Times New Roman"/>
                          <a:sym typeface="Wingdings 2"/>
                        </a:rPr>
                        <a:t></a:t>
                      </a:r>
                      <a:endParaRPr lang="de-AT" sz="160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05235">
                <a:tc>
                  <a:txBody>
                    <a:bodyPr/>
                    <a:lstStyle/>
                    <a:p>
                      <a:pPr>
                        <a:lnSpc>
                          <a:spcPct val="115000"/>
                        </a:lnSpc>
                        <a:spcBef>
                          <a:spcPts val="1000"/>
                        </a:spcBef>
                        <a:spcAft>
                          <a:spcPts val="1000"/>
                        </a:spcAft>
                      </a:pPr>
                      <a:r>
                        <a:rPr lang="en-US" sz="1600" b="1" dirty="0" smtClean="0">
                          <a:solidFill>
                            <a:srgbClr val="FF5A0A"/>
                          </a:solidFill>
                          <a:latin typeface="Calibri"/>
                          <a:ea typeface="Verdana"/>
                          <a:cs typeface="Times New Roman"/>
                        </a:rPr>
                        <a:t>Prairies RAC</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smtClean="0">
                          <a:solidFill>
                            <a:srgbClr val="FF5A0A"/>
                          </a:solidFill>
                          <a:latin typeface="Calibri"/>
                          <a:ea typeface="Verdana"/>
                          <a:cs typeface="Times New Roman"/>
                          <a:sym typeface="Wingdings 2"/>
                        </a:rPr>
                        <a:t> +</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endParaRPr lang="en-US" sz="1600" b="0" dirty="0">
                        <a:solidFill>
                          <a:srgbClr val="FF5A0A"/>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600" b="1" kern="1200" dirty="0">
                          <a:solidFill>
                            <a:srgbClr val="FF5A0A"/>
                          </a:solidFill>
                          <a:latin typeface="Calibri"/>
                          <a:ea typeface="Verdana"/>
                          <a:cs typeface="Times New Roman"/>
                          <a:sym typeface="Wingdings 2"/>
                        </a:rPr>
                        <a:t></a:t>
                      </a:r>
                      <a:endParaRPr lang="de-AT" sz="1600" b="1" kern="1200" dirty="0">
                        <a:solidFill>
                          <a:srgbClr val="FF5A0A"/>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endParaRPr lang="en-US" sz="1600" b="0" dirty="0">
                        <a:solidFill>
                          <a:srgbClr val="FF5A0A"/>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05235">
                <a:tc>
                  <a:txBody>
                    <a:bodyPr/>
                    <a:lstStyle/>
                    <a:p>
                      <a:pPr>
                        <a:lnSpc>
                          <a:spcPct val="115000"/>
                        </a:lnSpc>
                        <a:spcBef>
                          <a:spcPts val="1000"/>
                        </a:spcBef>
                        <a:spcAft>
                          <a:spcPts val="1000"/>
                        </a:spcAft>
                      </a:pPr>
                      <a:r>
                        <a:rPr lang="en-US" sz="1600" b="1">
                          <a:solidFill>
                            <a:srgbClr val="FF5A0A"/>
                          </a:solidFill>
                          <a:latin typeface="Calibri"/>
                          <a:ea typeface="Verdana"/>
                          <a:cs typeface="Times New Roman"/>
                        </a:rPr>
                        <a:t>RAC Atlantic</a:t>
                      </a:r>
                      <a:endParaRPr lang="de-AT" sz="160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smtClean="0">
                          <a:solidFill>
                            <a:srgbClr val="FF5A0A"/>
                          </a:solidFill>
                          <a:latin typeface="Calibri"/>
                          <a:ea typeface="Verdana"/>
                          <a:cs typeface="Times New Roman"/>
                          <a:sym typeface="Wingdings 2"/>
                        </a:rPr>
                        <a:t> +</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600" b="1" kern="1200" dirty="0">
                          <a:solidFill>
                            <a:srgbClr val="FF5A0A"/>
                          </a:solidFill>
                          <a:latin typeface="Calibri"/>
                          <a:ea typeface="Verdana"/>
                          <a:cs typeface="Times New Roman"/>
                          <a:sym typeface="Wingdings 2"/>
                        </a:rPr>
                        <a:t></a:t>
                      </a:r>
                      <a:endParaRPr lang="de-AT" sz="1600" b="1" kern="1200" dirty="0">
                        <a:solidFill>
                          <a:srgbClr val="FF5A0A"/>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r>
                        <a:rPr lang="en-US" sz="1600" b="1" dirty="0">
                          <a:solidFill>
                            <a:srgbClr val="FF5A0A"/>
                          </a:solidFill>
                          <a:latin typeface="Calibri"/>
                          <a:ea typeface="Verdana"/>
                          <a:cs typeface="Times New Roman"/>
                        </a:rPr>
                        <a:t> </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610471">
                <a:tc>
                  <a:txBody>
                    <a:bodyPr/>
                    <a:lstStyle/>
                    <a:p>
                      <a:pPr>
                        <a:lnSpc>
                          <a:spcPct val="115000"/>
                        </a:lnSpc>
                        <a:spcBef>
                          <a:spcPts val="1000"/>
                        </a:spcBef>
                        <a:spcAft>
                          <a:spcPts val="1000"/>
                        </a:spcAft>
                      </a:pPr>
                      <a:r>
                        <a:rPr lang="en-US" sz="1600" b="1" dirty="0">
                          <a:solidFill>
                            <a:srgbClr val="6E9137"/>
                          </a:solidFill>
                          <a:latin typeface="Calibri"/>
                          <a:ea typeface="Verdana"/>
                          <a:cs typeface="Times New Roman"/>
                        </a:rPr>
                        <a:t>Climate </a:t>
                      </a:r>
                      <a:r>
                        <a:rPr lang="en-US" sz="1600" b="1" dirty="0" err="1">
                          <a:solidFill>
                            <a:srgbClr val="6E9137"/>
                          </a:solidFill>
                          <a:latin typeface="Calibri"/>
                          <a:ea typeface="Verdana"/>
                          <a:cs typeface="Times New Roman"/>
                        </a:rPr>
                        <a:t>SouthEast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1000"/>
                        </a:spcBef>
                        <a:spcAft>
                          <a:spcPts val="1000"/>
                        </a:spcAft>
                      </a:pPr>
                      <a:r>
                        <a:rPr lang="en-US" sz="1600" b="1" dirty="0">
                          <a:solidFill>
                            <a:srgbClr val="6E9137"/>
                          </a:solidFill>
                          <a:latin typeface="Calibri"/>
                          <a:ea typeface="Verdana"/>
                          <a:cs typeface="Times New Roman"/>
                          <a:sym typeface="Wingdings 2"/>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rgbClr val="6E9137"/>
                          </a:solidFill>
                          <a:latin typeface="Calibri"/>
                          <a:ea typeface="Verdana"/>
                          <a:cs typeface="Times New Roman"/>
                        </a:rPr>
                        <a:t>(</a:t>
                      </a:r>
                      <a:r>
                        <a:rPr lang="en-US" sz="1600" b="1" dirty="0" smtClean="0">
                          <a:solidFill>
                            <a:srgbClr val="6E9137"/>
                          </a:solidFill>
                          <a:latin typeface="Calibri"/>
                          <a:ea typeface="Verdana"/>
                          <a:cs typeface="Times New Roman"/>
                          <a:sym typeface="Wingdings 2"/>
                        </a:rPr>
                        <a:t></a:t>
                      </a:r>
                      <a:r>
                        <a:rPr lang="en-US" sz="1600" b="1" dirty="0" smtClean="0">
                          <a:solidFill>
                            <a:srgbClr val="6E9137"/>
                          </a:solidFill>
                          <a:latin typeface="Calibri"/>
                          <a:ea typeface="Verdana"/>
                          <a:cs typeface="Times New Roman"/>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smtClean="0">
                          <a:solidFill>
                            <a:srgbClr val="6E9137"/>
                          </a:solidFill>
                          <a:latin typeface="Calibri"/>
                          <a:ea typeface="Verdana"/>
                          <a:cs typeface="Times New Roman"/>
                          <a:sym typeface="Wingdings 2"/>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600" b="1" kern="1200" dirty="0" smtClean="0">
                          <a:solidFill>
                            <a:srgbClr val="6E9137"/>
                          </a:solidFill>
                          <a:latin typeface="Calibri"/>
                          <a:ea typeface="Verdana"/>
                          <a:cs typeface="Times New Roman"/>
                          <a:sym typeface="Wingdings 2"/>
                        </a:rPr>
                        <a:t></a:t>
                      </a:r>
                      <a:endParaRPr lang="de-AT" sz="1600" b="1" kern="1200" dirty="0">
                        <a:solidFill>
                          <a:srgbClr val="6E9137"/>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a:solidFill>
                            <a:srgbClr val="6E9137"/>
                          </a:solidFill>
                          <a:latin typeface="Calibri"/>
                          <a:ea typeface="Verdana"/>
                          <a:cs typeface="Times New Roman"/>
                          <a:sym typeface="Wingdings 2"/>
                        </a:rPr>
                        <a:t></a:t>
                      </a:r>
                      <a:endParaRPr lang="de-AT" sz="160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a:solidFill>
                            <a:srgbClr val="6E9137"/>
                          </a:solidFill>
                          <a:latin typeface="Calibri"/>
                          <a:ea typeface="Verdana"/>
                          <a:cs typeface="Times New Roman"/>
                          <a:sym typeface="Wingdings 2"/>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smtClean="0">
                          <a:solidFill>
                            <a:srgbClr val="6E9137"/>
                          </a:solidFill>
                          <a:latin typeface="Calibri"/>
                          <a:ea typeface="Verdana"/>
                          <a:cs typeface="Times New Roman"/>
                          <a:sym typeface="Wingdings 2"/>
                        </a:rPr>
                        <a:t> +</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610471">
                <a:tc>
                  <a:txBody>
                    <a:bodyPr/>
                    <a:lstStyle/>
                    <a:p>
                      <a:pPr>
                        <a:lnSpc>
                          <a:spcPct val="115000"/>
                        </a:lnSpc>
                        <a:spcBef>
                          <a:spcPts val="1000"/>
                        </a:spcBef>
                        <a:spcAft>
                          <a:spcPts val="1000"/>
                        </a:spcAft>
                      </a:pPr>
                      <a:r>
                        <a:rPr lang="en-US" sz="1600" b="1">
                          <a:solidFill>
                            <a:srgbClr val="6E9137"/>
                          </a:solidFill>
                          <a:latin typeface="Calibri"/>
                          <a:ea typeface="Verdana"/>
                          <a:cs typeface="Times New Roman"/>
                        </a:rPr>
                        <a:t>Climate SouthWest</a:t>
                      </a:r>
                      <a:endParaRPr lang="de-AT" sz="160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1000"/>
                        </a:spcBef>
                        <a:spcAft>
                          <a:spcPts val="1000"/>
                        </a:spcAft>
                      </a:pPr>
                      <a:r>
                        <a:rPr lang="en-US" sz="1600" b="1">
                          <a:solidFill>
                            <a:srgbClr val="6E9137"/>
                          </a:solidFill>
                          <a:latin typeface="Calibri"/>
                          <a:ea typeface="Verdana"/>
                          <a:cs typeface="Times New Roman"/>
                          <a:sym typeface="Wingdings 2"/>
                        </a:rPr>
                        <a:t></a:t>
                      </a:r>
                      <a:endParaRPr lang="de-AT" sz="160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0" dirty="0" smtClean="0">
                          <a:solidFill>
                            <a:srgbClr val="6E9137"/>
                          </a:solidFill>
                          <a:latin typeface="Calibri"/>
                          <a:ea typeface="Verdana"/>
                          <a:cs typeface="Times New Roman"/>
                        </a:rPr>
                        <a:t>(</a:t>
                      </a:r>
                      <a:r>
                        <a:rPr lang="en-US" sz="1600" b="1" dirty="0" smtClean="0">
                          <a:solidFill>
                            <a:srgbClr val="6E9137"/>
                          </a:solidFill>
                          <a:latin typeface="Calibri"/>
                          <a:ea typeface="Verdana"/>
                          <a:cs typeface="Times New Roman"/>
                          <a:sym typeface="Wingdings 2"/>
                        </a:rPr>
                        <a:t>)</a:t>
                      </a:r>
                      <a:endParaRPr lang="en-US" sz="1600" b="0" dirty="0">
                        <a:solidFill>
                          <a:srgbClr val="6E9137"/>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smtClean="0">
                          <a:solidFill>
                            <a:srgbClr val="6E9137"/>
                          </a:solidFill>
                          <a:latin typeface="Calibri"/>
                          <a:ea typeface="Verdana"/>
                          <a:cs typeface="Times New Roman"/>
                          <a:sym typeface="Wingdings 2"/>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600" b="1" kern="1200" dirty="0" smtClean="0">
                          <a:solidFill>
                            <a:srgbClr val="6E9137"/>
                          </a:solidFill>
                          <a:latin typeface="Calibri"/>
                          <a:ea typeface="Verdana"/>
                          <a:cs typeface="Times New Roman"/>
                          <a:sym typeface="Wingdings 2"/>
                        </a:rPr>
                        <a:t></a:t>
                      </a:r>
                      <a:endParaRPr lang="de-AT" sz="1600" b="1" kern="1200" dirty="0">
                        <a:solidFill>
                          <a:srgbClr val="6E9137"/>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rgbClr val="6E9137"/>
                          </a:solidFill>
                          <a:latin typeface="Calibri"/>
                          <a:ea typeface="Verdana"/>
                          <a:cs typeface="Times New Roman"/>
                          <a:sym typeface="Wingdings 2"/>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a:solidFill>
                            <a:srgbClr val="6E9137"/>
                          </a:solidFill>
                          <a:latin typeface="Calibri"/>
                          <a:ea typeface="Verdana"/>
                          <a:cs typeface="Times New Roman"/>
                          <a:sym typeface="Wingdings 2"/>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smtClean="0">
                          <a:solidFill>
                            <a:srgbClr val="6E9137"/>
                          </a:solidFill>
                          <a:latin typeface="Calibri"/>
                          <a:ea typeface="Verdana"/>
                          <a:cs typeface="Times New Roman"/>
                          <a:sym typeface="Wingdings 2"/>
                        </a:rPr>
                        <a:t> +</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05235">
                <a:tc>
                  <a:txBody>
                    <a:bodyPr/>
                    <a:lstStyle/>
                    <a:p>
                      <a:pPr>
                        <a:lnSpc>
                          <a:spcPct val="115000"/>
                        </a:lnSpc>
                        <a:spcBef>
                          <a:spcPts val="1000"/>
                        </a:spcBef>
                        <a:spcAft>
                          <a:spcPts val="1000"/>
                        </a:spcAft>
                      </a:pPr>
                      <a:r>
                        <a:rPr lang="en-US" sz="1600" b="1">
                          <a:solidFill>
                            <a:srgbClr val="6E9137"/>
                          </a:solidFill>
                          <a:latin typeface="Calibri"/>
                          <a:ea typeface="Verdana"/>
                          <a:cs typeface="Times New Roman"/>
                        </a:rPr>
                        <a:t>London CCP</a:t>
                      </a:r>
                      <a:endParaRPr lang="de-AT" sz="160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1000"/>
                        </a:spcBef>
                        <a:spcAft>
                          <a:spcPts val="1000"/>
                        </a:spcAft>
                      </a:pPr>
                      <a:r>
                        <a:rPr lang="en-US" sz="1600" b="1" dirty="0" smtClean="0">
                          <a:solidFill>
                            <a:srgbClr val="6E9137"/>
                          </a:solidFill>
                          <a:latin typeface="Calibri"/>
                          <a:ea typeface="Verdana"/>
                          <a:cs typeface="Times New Roman"/>
                          <a:sym typeface="Wingdings 2"/>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smtClean="0">
                          <a:solidFill>
                            <a:srgbClr val="6E9137"/>
                          </a:solidFill>
                          <a:latin typeface="Calibri"/>
                          <a:ea typeface="Verdana"/>
                          <a:cs typeface="Times New Roman"/>
                          <a:sym typeface="Wingdings 2"/>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rgbClr val="6E9137"/>
                          </a:solidFill>
                          <a:latin typeface="Calibri"/>
                          <a:ea typeface="Verdana"/>
                          <a:cs typeface="Times New Roman"/>
                          <a:sym typeface="Wingdings 2"/>
                        </a:rPr>
                        <a:t></a:t>
                      </a:r>
                      <a:r>
                        <a:rPr lang="en-US" sz="1600" b="1" dirty="0">
                          <a:solidFill>
                            <a:srgbClr val="6E9137"/>
                          </a:solidFill>
                          <a:latin typeface="Calibri"/>
                          <a:ea typeface="Verdana"/>
                          <a:cs typeface="Times New Roman"/>
                        </a:rPr>
                        <a:t> </a:t>
                      </a:r>
                      <a:r>
                        <a:rPr lang="en-US" sz="1600" b="1" dirty="0" smtClean="0">
                          <a:solidFill>
                            <a:srgbClr val="6E9137"/>
                          </a:solidFill>
                          <a:latin typeface="Calibri"/>
                          <a:ea typeface="Verdana"/>
                          <a:cs typeface="Times New Roman"/>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600" b="1" kern="1200" dirty="0" smtClean="0">
                          <a:solidFill>
                            <a:srgbClr val="6E9137"/>
                          </a:solidFill>
                          <a:latin typeface="Calibri"/>
                          <a:ea typeface="Verdana"/>
                          <a:cs typeface="Times New Roman"/>
                          <a:sym typeface="Wingdings 2"/>
                        </a:rPr>
                        <a:t></a:t>
                      </a:r>
                      <a:endParaRPr lang="de-AT" sz="1600" b="1" kern="1200" dirty="0">
                        <a:solidFill>
                          <a:srgbClr val="6E9137"/>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a:solidFill>
                            <a:srgbClr val="6E9137"/>
                          </a:solidFill>
                          <a:latin typeface="Calibri"/>
                          <a:ea typeface="Verdana"/>
                          <a:cs typeface="Times New Roman"/>
                          <a:sym typeface="Wingdings 2"/>
                        </a:rPr>
                        <a:t></a:t>
                      </a:r>
                      <a:endParaRPr lang="de-AT" sz="160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a:solidFill>
                            <a:srgbClr val="6E9137"/>
                          </a:solidFill>
                          <a:latin typeface="Calibri"/>
                          <a:ea typeface="Verdana"/>
                          <a:cs typeface="Times New Roman"/>
                          <a:sym typeface="Wingdings 2"/>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smtClean="0">
                          <a:solidFill>
                            <a:srgbClr val="6E9137"/>
                          </a:solidFill>
                          <a:latin typeface="Calibri"/>
                          <a:ea typeface="Verdana"/>
                          <a:cs typeface="Times New Roman"/>
                          <a:sym typeface="Wingdings 2"/>
                        </a:rPr>
                        <a:t> +</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cxnSp>
        <p:nvCxnSpPr>
          <p:cNvPr id="7" name="Gerade Verbindung mit Pfeil 6"/>
          <p:cNvCxnSpPr/>
          <p:nvPr/>
        </p:nvCxnSpPr>
        <p:spPr bwMode="auto">
          <a:xfrm>
            <a:off x="1944440" y="1548061"/>
            <a:ext cx="4176464" cy="0"/>
          </a:xfrm>
          <a:prstGeom prst="straightConnector1">
            <a:avLst/>
          </a:prstGeom>
          <a:noFill/>
          <a:ln w="25400" cap="flat" cmpd="sng" algn="ctr">
            <a:solidFill>
              <a:schemeClr val="tx1"/>
            </a:solidFill>
            <a:prstDash val="solid"/>
            <a:round/>
            <a:headEnd type="arrow"/>
            <a:tailEnd type="arrow"/>
          </a:ln>
          <a:effectLst/>
        </p:spPr>
      </p:cxnSp>
      <p:cxnSp>
        <p:nvCxnSpPr>
          <p:cNvPr id="11" name="Gerade Verbindung mit Pfeil 10"/>
          <p:cNvCxnSpPr/>
          <p:nvPr/>
        </p:nvCxnSpPr>
        <p:spPr bwMode="auto">
          <a:xfrm>
            <a:off x="534958" y="3060229"/>
            <a:ext cx="2382" cy="936104"/>
          </a:xfrm>
          <a:prstGeom prst="straightConnector1">
            <a:avLst/>
          </a:prstGeom>
          <a:noFill/>
          <a:ln w="25400" cap="flat" cmpd="sng" algn="ctr">
            <a:solidFill>
              <a:schemeClr val="tx1"/>
            </a:solidFill>
            <a:prstDash val="solid"/>
            <a:round/>
            <a:headEnd type="arrow"/>
            <a:tailEnd type="arrow"/>
          </a:ln>
          <a:effectLst/>
        </p:spPr>
      </p:cxnSp>
      <p:cxnSp>
        <p:nvCxnSpPr>
          <p:cNvPr id="15" name="Gerade Verbindung mit Pfeil 14"/>
          <p:cNvCxnSpPr/>
          <p:nvPr/>
        </p:nvCxnSpPr>
        <p:spPr bwMode="auto">
          <a:xfrm>
            <a:off x="534958" y="4134649"/>
            <a:ext cx="2382" cy="1373852"/>
          </a:xfrm>
          <a:prstGeom prst="straightConnector1">
            <a:avLst/>
          </a:prstGeom>
          <a:noFill/>
          <a:ln w="25400" cap="flat" cmpd="sng" algn="ctr">
            <a:solidFill>
              <a:schemeClr val="tx1"/>
            </a:solidFill>
            <a:prstDash val="solid"/>
            <a:round/>
            <a:headEnd type="arrow"/>
            <a:tailEnd type="arrow"/>
          </a:ln>
          <a:effectLst/>
        </p:spPr>
      </p:cxnSp>
      <p:sp>
        <p:nvSpPr>
          <p:cNvPr id="18" name="Textfeld 17"/>
          <p:cNvSpPr txBox="1"/>
          <p:nvPr/>
        </p:nvSpPr>
        <p:spPr>
          <a:xfrm>
            <a:off x="537340" y="5634847"/>
            <a:ext cx="8501122" cy="830997"/>
          </a:xfrm>
          <a:prstGeom prst="rect">
            <a:avLst/>
          </a:prstGeom>
          <a:noFill/>
        </p:spPr>
        <p:txBody>
          <a:bodyPr wrap="square" rtlCol="0">
            <a:spAutoFit/>
          </a:bodyPr>
          <a:lstStyle/>
          <a:p>
            <a:pPr>
              <a:buFont typeface="Wingdings 2"/>
              <a:buChar char="P"/>
            </a:pPr>
            <a:r>
              <a:rPr lang="en-US" sz="1600" b="0" dirty="0" smtClean="0">
                <a:latin typeface="Verdana" pitchFamily="34" charset="0"/>
                <a:ea typeface="Verdana" pitchFamily="34" charset="0"/>
                <a:cs typeface="Verdana" pitchFamily="34" charset="0"/>
                <a:sym typeface="Wingdings 2"/>
              </a:rPr>
              <a:t>   - </a:t>
            </a:r>
            <a:r>
              <a:rPr lang="en-US" sz="1600" b="0" dirty="0" smtClean="0">
                <a:latin typeface="Verdana" pitchFamily="34" charset="0"/>
                <a:ea typeface="Verdana" pitchFamily="34" charset="0"/>
                <a:cs typeface="Verdana" pitchFamily="34" charset="0"/>
                <a:sym typeface="Wingdings 2"/>
              </a:rPr>
              <a:t>Partner: taking part in activities of the partnership</a:t>
            </a:r>
            <a:endParaRPr lang="en-US" sz="1600" b="0" dirty="0" smtClean="0">
              <a:latin typeface="Verdana" pitchFamily="34" charset="0"/>
              <a:ea typeface="Verdana" pitchFamily="34" charset="0"/>
              <a:cs typeface="Verdana" pitchFamily="34" charset="0"/>
              <a:sym typeface="Wingdings 2"/>
            </a:endParaRPr>
          </a:p>
          <a:p>
            <a:pPr>
              <a:buFont typeface="Wingdings 2"/>
              <a:buChar char="P"/>
            </a:pPr>
            <a:r>
              <a:rPr lang="en-US" sz="1600" b="0" dirty="0" smtClean="0">
                <a:latin typeface="Verdana" pitchFamily="34" charset="0"/>
                <a:ea typeface="Verdana" pitchFamily="34" charset="0"/>
                <a:cs typeface="Verdana" pitchFamily="34" charset="0"/>
                <a:sym typeface="Wingdings 2"/>
              </a:rPr>
              <a:t> </a:t>
            </a:r>
            <a:r>
              <a:rPr lang="de-AT" sz="1600" b="0" dirty="0" smtClean="0">
                <a:latin typeface="Verdana" pitchFamily="34" charset="0"/>
                <a:ea typeface="Verdana" pitchFamily="34" charset="0"/>
                <a:cs typeface="Verdana" pitchFamily="34" charset="0"/>
                <a:sym typeface="Wingdings 2"/>
              </a:rPr>
              <a:t>- </a:t>
            </a:r>
            <a:r>
              <a:rPr lang="de-AT" sz="1600" b="0" dirty="0" smtClean="0">
                <a:latin typeface="Verdana" pitchFamily="34" charset="0"/>
                <a:ea typeface="Verdana" pitchFamily="34" charset="0"/>
                <a:cs typeface="Verdana" pitchFamily="34" charset="0"/>
                <a:sym typeface="Wingdings 2"/>
              </a:rPr>
              <a:t>Key </a:t>
            </a:r>
            <a:r>
              <a:rPr lang="de-AT" sz="1600" b="0" dirty="0" err="1" smtClean="0">
                <a:latin typeface="Verdana" pitchFamily="34" charset="0"/>
                <a:ea typeface="Verdana" pitchFamily="34" charset="0"/>
                <a:cs typeface="Verdana" pitchFamily="34" charset="0"/>
                <a:sym typeface="Wingdings 2"/>
              </a:rPr>
              <a:t>partner</a:t>
            </a:r>
            <a:r>
              <a:rPr lang="de-AT" sz="1600" b="0" dirty="0" smtClean="0">
                <a:latin typeface="Verdana" pitchFamily="34" charset="0"/>
                <a:ea typeface="Verdana" pitchFamily="34" charset="0"/>
                <a:cs typeface="Verdana" pitchFamily="34" charset="0"/>
                <a:sym typeface="Wingdings 2"/>
              </a:rPr>
              <a:t>: also </a:t>
            </a:r>
            <a:r>
              <a:rPr lang="de-AT" sz="1600" b="0" dirty="0" err="1" smtClean="0">
                <a:latin typeface="Verdana" pitchFamily="34" charset="0"/>
                <a:ea typeface="Verdana" pitchFamily="34" charset="0"/>
                <a:cs typeface="Verdana" pitchFamily="34" charset="0"/>
                <a:sym typeface="Wingdings 2"/>
              </a:rPr>
              <a:t>involved</a:t>
            </a:r>
            <a:r>
              <a:rPr lang="de-AT" sz="1600" b="0" dirty="0" smtClean="0">
                <a:latin typeface="Verdana" pitchFamily="34" charset="0"/>
                <a:ea typeface="Verdana" pitchFamily="34" charset="0"/>
                <a:cs typeface="Verdana" pitchFamily="34" charset="0"/>
                <a:sym typeface="Wingdings 2"/>
              </a:rPr>
              <a:t> in </a:t>
            </a:r>
            <a:r>
              <a:rPr lang="de-AT" sz="1600" b="0" dirty="0" err="1" smtClean="0">
                <a:latin typeface="Verdana" pitchFamily="34" charset="0"/>
                <a:ea typeface="Verdana" pitchFamily="34" charset="0"/>
                <a:cs typeface="Verdana" pitchFamily="34" charset="0"/>
                <a:sym typeface="Wingdings 2"/>
              </a:rPr>
              <a:t>steering</a:t>
            </a:r>
            <a:r>
              <a:rPr lang="de-AT" sz="1600" b="0" dirty="0" smtClean="0">
                <a:latin typeface="Verdana" pitchFamily="34" charset="0"/>
                <a:ea typeface="Verdana" pitchFamily="34" charset="0"/>
                <a:cs typeface="Verdana" pitchFamily="34" charset="0"/>
                <a:sym typeface="Wingdings 2"/>
              </a:rPr>
              <a:t> </a:t>
            </a:r>
            <a:r>
              <a:rPr lang="de-AT" sz="1600" b="0" dirty="0" err="1" smtClean="0">
                <a:latin typeface="Verdana" pitchFamily="34" charset="0"/>
                <a:ea typeface="Verdana" pitchFamily="34" charset="0"/>
                <a:cs typeface="Verdana" pitchFamily="34" charset="0"/>
                <a:sym typeface="Wingdings 2"/>
              </a:rPr>
              <a:t>the</a:t>
            </a:r>
            <a:r>
              <a:rPr lang="de-AT" sz="1600" b="0" dirty="0" smtClean="0">
                <a:latin typeface="Verdana" pitchFamily="34" charset="0"/>
                <a:ea typeface="Verdana" pitchFamily="34" charset="0"/>
                <a:cs typeface="Verdana" pitchFamily="34" charset="0"/>
                <a:sym typeface="Wingdings 2"/>
              </a:rPr>
              <a:t> </a:t>
            </a:r>
            <a:r>
              <a:rPr lang="de-AT" sz="1600" b="0" dirty="0" err="1" smtClean="0">
                <a:latin typeface="Verdana" pitchFamily="34" charset="0"/>
                <a:ea typeface="Verdana" pitchFamily="34" charset="0"/>
                <a:cs typeface="Verdana" pitchFamily="34" charset="0"/>
                <a:sym typeface="Wingdings 2"/>
              </a:rPr>
              <a:t>partnership</a:t>
            </a:r>
            <a:endParaRPr lang="de-AT" sz="1600" b="0" dirty="0" smtClean="0">
              <a:latin typeface="Verdana" pitchFamily="34" charset="0"/>
              <a:ea typeface="Verdana" pitchFamily="34" charset="0"/>
              <a:cs typeface="Verdana" pitchFamily="34" charset="0"/>
            </a:endParaRPr>
          </a:p>
          <a:p>
            <a:r>
              <a:rPr lang="de-AT" sz="1600" b="0" dirty="0" smtClean="0">
                <a:latin typeface="Verdana" pitchFamily="34" charset="0"/>
                <a:ea typeface="Verdana" pitchFamily="34" charset="0"/>
                <a:cs typeface="Verdana" pitchFamily="34" charset="0"/>
              </a:rPr>
              <a:t>+   - Main </a:t>
            </a:r>
            <a:r>
              <a:rPr lang="de-AT" sz="1600" b="0" dirty="0" err="1" smtClean="0">
                <a:latin typeface="Verdana" pitchFamily="34" charset="0"/>
                <a:ea typeface="Verdana" pitchFamily="34" charset="0"/>
                <a:cs typeface="Verdana" pitchFamily="34" charset="0"/>
              </a:rPr>
              <a:t>target</a:t>
            </a:r>
            <a:r>
              <a:rPr lang="de-AT" sz="1600" b="0" dirty="0" smtClean="0">
                <a:latin typeface="Verdana" pitchFamily="34" charset="0"/>
                <a:ea typeface="Verdana" pitchFamily="34" charset="0"/>
                <a:cs typeface="Verdana" pitchFamily="34" charset="0"/>
              </a:rPr>
              <a:t> </a:t>
            </a:r>
            <a:r>
              <a:rPr lang="de-AT" sz="1600" b="0" dirty="0" err="1" smtClean="0">
                <a:latin typeface="Verdana" pitchFamily="34" charset="0"/>
                <a:ea typeface="Verdana" pitchFamily="34" charset="0"/>
                <a:cs typeface="Verdana" pitchFamily="34" charset="0"/>
              </a:rPr>
              <a:t>group</a:t>
            </a:r>
            <a:r>
              <a:rPr lang="de-AT" sz="1600" b="0" dirty="0" smtClean="0">
                <a:latin typeface="Verdana" pitchFamily="34" charset="0"/>
                <a:ea typeface="Verdana" pitchFamily="34" charset="0"/>
                <a:cs typeface="Verdana" pitchFamily="34" charset="0"/>
              </a:rPr>
              <a:t> </a:t>
            </a:r>
            <a:r>
              <a:rPr lang="de-AT" sz="1600" b="0" dirty="0" err="1" smtClean="0">
                <a:latin typeface="Verdana" pitchFamily="34" charset="0"/>
                <a:ea typeface="Verdana" pitchFamily="34" charset="0"/>
                <a:cs typeface="Verdana" pitchFamily="34" charset="0"/>
              </a:rPr>
              <a:t>of</a:t>
            </a:r>
            <a:r>
              <a:rPr lang="de-AT" sz="1600" b="0" dirty="0" smtClean="0">
                <a:latin typeface="Verdana" pitchFamily="34" charset="0"/>
                <a:ea typeface="Verdana" pitchFamily="34" charset="0"/>
                <a:cs typeface="Verdana" pitchFamily="34" charset="0"/>
              </a:rPr>
              <a:t> </a:t>
            </a:r>
            <a:r>
              <a:rPr lang="de-AT" sz="1600" b="0" dirty="0" err="1" smtClean="0">
                <a:latin typeface="Verdana" pitchFamily="34" charset="0"/>
                <a:ea typeface="Verdana" pitchFamily="34" charset="0"/>
                <a:cs typeface="Verdana" pitchFamily="34" charset="0"/>
              </a:rPr>
              <a:t>the</a:t>
            </a:r>
            <a:r>
              <a:rPr lang="de-AT" sz="1600" b="0" dirty="0" smtClean="0">
                <a:latin typeface="Verdana" pitchFamily="34" charset="0"/>
                <a:ea typeface="Verdana" pitchFamily="34" charset="0"/>
                <a:cs typeface="Verdana" pitchFamily="34" charset="0"/>
              </a:rPr>
              <a:t> </a:t>
            </a:r>
            <a:r>
              <a:rPr lang="de-AT" sz="1600" b="0" dirty="0" err="1" smtClean="0">
                <a:latin typeface="Verdana" pitchFamily="34" charset="0"/>
                <a:ea typeface="Verdana" pitchFamily="34" charset="0"/>
                <a:cs typeface="Verdana" pitchFamily="34" charset="0"/>
              </a:rPr>
              <a:t>activities</a:t>
            </a:r>
            <a:r>
              <a:rPr lang="de-AT" sz="1600" b="0" dirty="0" smtClean="0">
                <a:latin typeface="Verdana" pitchFamily="34" charset="0"/>
                <a:ea typeface="Verdana" pitchFamily="34" charset="0"/>
                <a:cs typeface="Verdana" pitchFamily="34" charset="0"/>
              </a:rPr>
              <a:t>/</a:t>
            </a:r>
            <a:r>
              <a:rPr lang="de-AT" sz="1600" b="0" dirty="0" err="1" smtClean="0">
                <a:latin typeface="Verdana" pitchFamily="34" charset="0"/>
                <a:ea typeface="Verdana" pitchFamily="34" charset="0"/>
                <a:cs typeface="Verdana" pitchFamily="34" charset="0"/>
              </a:rPr>
              <a:t>products</a:t>
            </a:r>
            <a:r>
              <a:rPr lang="de-AT" sz="1600" b="0" dirty="0" smtClean="0">
                <a:latin typeface="Verdana" pitchFamily="34" charset="0"/>
                <a:ea typeface="Verdana" pitchFamily="34" charset="0"/>
                <a:cs typeface="Verdana" pitchFamily="34" charset="0"/>
              </a:rPr>
              <a:t> </a:t>
            </a:r>
            <a:r>
              <a:rPr lang="de-AT" sz="1600" b="0" dirty="0" err="1" smtClean="0">
                <a:latin typeface="Verdana" pitchFamily="34" charset="0"/>
                <a:ea typeface="Verdana" pitchFamily="34" charset="0"/>
                <a:cs typeface="Verdana" pitchFamily="34" charset="0"/>
              </a:rPr>
              <a:t>of</a:t>
            </a:r>
            <a:r>
              <a:rPr lang="de-AT" sz="1600" b="0" dirty="0" smtClean="0">
                <a:latin typeface="Verdana" pitchFamily="34" charset="0"/>
                <a:ea typeface="Verdana" pitchFamily="34" charset="0"/>
                <a:cs typeface="Verdana" pitchFamily="34" charset="0"/>
              </a:rPr>
              <a:t> </a:t>
            </a:r>
            <a:r>
              <a:rPr lang="de-AT" sz="1600" b="0" dirty="0" err="1" smtClean="0">
                <a:latin typeface="Verdana" pitchFamily="34" charset="0"/>
                <a:ea typeface="Verdana" pitchFamily="34" charset="0"/>
                <a:cs typeface="Verdana" pitchFamily="34" charset="0"/>
              </a:rPr>
              <a:t>the</a:t>
            </a:r>
            <a:r>
              <a:rPr lang="de-AT" sz="1600" b="0" dirty="0" smtClean="0">
                <a:latin typeface="Verdana" pitchFamily="34" charset="0"/>
                <a:ea typeface="Verdana" pitchFamily="34" charset="0"/>
                <a:cs typeface="Verdana" pitchFamily="34" charset="0"/>
              </a:rPr>
              <a:t> </a:t>
            </a:r>
            <a:r>
              <a:rPr lang="de-AT" sz="1600" b="0" dirty="0" err="1" smtClean="0">
                <a:latin typeface="Verdana" pitchFamily="34" charset="0"/>
                <a:ea typeface="Verdana" pitchFamily="34" charset="0"/>
                <a:cs typeface="Verdana" pitchFamily="34" charset="0"/>
              </a:rPr>
              <a:t>partnership</a:t>
            </a:r>
            <a:endParaRPr lang="de-AT" sz="1600" b="0" dirty="0">
              <a:latin typeface="Verdana" pitchFamily="34" charset="0"/>
              <a:ea typeface="Verdana" pitchFamily="34" charset="0"/>
              <a:cs typeface="Verdana" pitchFamily="34" charset="0"/>
            </a:endParaRPr>
          </a:p>
        </p:txBody>
      </p:sp>
      <p:cxnSp>
        <p:nvCxnSpPr>
          <p:cNvPr id="12" name="Gerade Verbindung mit Pfeil 11"/>
          <p:cNvCxnSpPr/>
          <p:nvPr/>
        </p:nvCxnSpPr>
        <p:spPr bwMode="auto">
          <a:xfrm>
            <a:off x="4536728" y="2047684"/>
            <a:ext cx="4608512" cy="0"/>
          </a:xfrm>
          <a:prstGeom prst="straightConnector1">
            <a:avLst/>
          </a:prstGeom>
          <a:noFill/>
          <a:ln w="25400" cap="flat" cmpd="sng" algn="ctr">
            <a:solidFill>
              <a:schemeClr val="tx1"/>
            </a:solidFill>
            <a:prstDash val="solid"/>
            <a:round/>
            <a:headEnd type="arrow"/>
            <a:tailEnd type="arrow"/>
          </a:ln>
          <a:effectLst/>
        </p:spPr>
      </p:cxnSp>
      <p:sp>
        <p:nvSpPr>
          <p:cNvPr id="14" name="Textfeld 13"/>
          <p:cNvSpPr txBox="1"/>
          <p:nvPr/>
        </p:nvSpPr>
        <p:spPr>
          <a:xfrm rot="16200000">
            <a:off x="-2777466" y="3522831"/>
            <a:ext cx="6016288" cy="338554"/>
          </a:xfrm>
          <a:prstGeom prst="rect">
            <a:avLst/>
          </a:prstGeom>
          <a:noFill/>
        </p:spPr>
        <p:txBody>
          <a:bodyPr wrap="square" rtlCol="0">
            <a:spAutoFit/>
          </a:bodyPr>
          <a:lstStyle/>
          <a:p>
            <a:r>
              <a:rPr lang="en-US" sz="1600" i="1" dirty="0" smtClean="0">
                <a:latin typeface="Verdana" pitchFamily="34" charset="0"/>
                <a:ea typeface="Verdana" pitchFamily="34" charset="0"/>
                <a:cs typeface="Verdana" pitchFamily="34" charset="0"/>
                <a:sym typeface="Wingdings 2"/>
              </a:rPr>
              <a:t>          Horizontal </a:t>
            </a:r>
            <a:r>
              <a:rPr lang="en-US" sz="1600" i="1" dirty="0" err="1" smtClean="0">
                <a:latin typeface="Verdana" pitchFamily="34" charset="0"/>
                <a:ea typeface="Verdana" pitchFamily="34" charset="0"/>
                <a:cs typeface="Verdana" pitchFamily="34" charset="0"/>
                <a:sym typeface="Wingdings 2"/>
              </a:rPr>
              <a:t>coordin</a:t>
            </a:r>
            <a:r>
              <a:rPr lang="en-US" sz="1600" i="1" dirty="0" smtClean="0">
                <a:latin typeface="Verdana" pitchFamily="34" charset="0"/>
                <a:ea typeface="Verdana" pitchFamily="34" charset="0"/>
                <a:cs typeface="Verdana" pitchFamily="34" charset="0"/>
                <a:sym typeface="Wingdings 2"/>
              </a:rPr>
              <a:t>. between partnerships</a:t>
            </a:r>
          </a:p>
        </p:txBody>
      </p:sp>
      <p:cxnSp>
        <p:nvCxnSpPr>
          <p:cNvPr id="19" name="Gerade Verbindung mit Pfeil 18"/>
          <p:cNvCxnSpPr/>
          <p:nvPr/>
        </p:nvCxnSpPr>
        <p:spPr bwMode="auto">
          <a:xfrm>
            <a:off x="2096840" y="2052117"/>
            <a:ext cx="999728" cy="0"/>
          </a:xfrm>
          <a:prstGeom prst="straightConnector1">
            <a:avLst/>
          </a:prstGeom>
          <a:noFill/>
          <a:ln w="25400" cap="flat" cmpd="sng" algn="ctr">
            <a:solidFill>
              <a:schemeClr val="tx1"/>
            </a:solidFill>
            <a:prstDash val="solid"/>
            <a:round/>
            <a:headEnd type="arrow"/>
            <a:tailEnd type="arrow"/>
          </a:ln>
          <a:effectLst/>
        </p:spPr>
      </p:cxnSp>
      <p:cxnSp>
        <p:nvCxnSpPr>
          <p:cNvPr id="21" name="Gerade Verbindung mit Pfeil 20"/>
          <p:cNvCxnSpPr/>
          <p:nvPr/>
        </p:nvCxnSpPr>
        <p:spPr bwMode="auto">
          <a:xfrm>
            <a:off x="3248968" y="2047684"/>
            <a:ext cx="999728" cy="0"/>
          </a:xfrm>
          <a:prstGeom prst="straightConnector1">
            <a:avLst/>
          </a:prstGeom>
          <a:noFill/>
          <a:ln w="25400" cap="flat" cmpd="sng" algn="ctr">
            <a:solidFill>
              <a:schemeClr val="tx1"/>
            </a:solidFill>
            <a:prstDash val="solid"/>
            <a:round/>
            <a:headEnd type="arrow"/>
            <a:tailEnd type="arrow"/>
          </a:ln>
          <a:effectLst/>
        </p:spPr>
      </p:cxnSp>
      <p:sp>
        <p:nvSpPr>
          <p:cNvPr id="22" name="Textfeld 21"/>
          <p:cNvSpPr txBox="1"/>
          <p:nvPr/>
        </p:nvSpPr>
        <p:spPr>
          <a:xfrm>
            <a:off x="2007347" y="1592826"/>
            <a:ext cx="2780553" cy="338554"/>
          </a:xfrm>
          <a:prstGeom prst="rect">
            <a:avLst/>
          </a:prstGeom>
          <a:noFill/>
        </p:spPr>
        <p:txBody>
          <a:bodyPr wrap="square" rtlCol="0">
            <a:spAutoFit/>
          </a:bodyPr>
          <a:lstStyle/>
          <a:p>
            <a:r>
              <a:rPr lang="en-US" sz="1600" b="0" dirty="0" smtClean="0">
                <a:latin typeface="Verdana" pitchFamily="34" charset="0"/>
                <a:ea typeface="Verdana" pitchFamily="34" charset="0"/>
                <a:cs typeface="Verdana" pitchFamily="34" charset="0"/>
                <a:sym typeface="Wingdings 2"/>
              </a:rPr>
              <a:t>Horizontal coordination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272" y="179909"/>
            <a:ext cx="8424862" cy="874712"/>
          </a:xfrm>
        </p:spPr>
        <p:txBody>
          <a:bodyPr/>
          <a:lstStyle/>
          <a:p>
            <a:r>
              <a:rPr lang="de-AT" dirty="0" err="1" smtClean="0">
                <a:solidFill>
                  <a:srgbClr val="0073AF"/>
                </a:solidFill>
                <a:effectLst>
                  <a:outerShdw blurRad="38100" dist="38100" dir="2700000" algn="tl">
                    <a:srgbClr val="C0C0C0"/>
                  </a:outerShdw>
                </a:effectLst>
              </a:rPr>
              <a:t>Substance</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of</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c</a:t>
            </a:r>
            <a:r>
              <a:rPr lang="de-AT" dirty="0" err="1" smtClean="0">
                <a:solidFill>
                  <a:srgbClr val="0073AF"/>
                </a:solidFill>
                <a:effectLst>
                  <a:outerShdw blurRad="38100" dist="38100" dir="2700000" algn="tl">
                    <a:srgbClr val="C0C0C0"/>
                  </a:outerShdw>
                </a:effectLst>
              </a:rPr>
              <a:t>oordination</a:t>
            </a:r>
            <a:endParaRPr lang="de-DE"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a:xfrm>
            <a:off x="504280" y="1044005"/>
            <a:ext cx="8424862" cy="5066282"/>
          </a:xfrm>
        </p:spPr>
        <p:txBody>
          <a:bodyPr/>
          <a:lstStyle/>
          <a:p>
            <a:pPr>
              <a:buNone/>
            </a:pPr>
            <a:r>
              <a:rPr lang="de-AT" sz="1700" b="1" dirty="0" err="1" smtClean="0"/>
              <a:t>Vertical</a:t>
            </a:r>
            <a:r>
              <a:rPr lang="de-AT" sz="1700" b="1" dirty="0" smtClean="0"/>
              <a:t> </a:t>
            </a:r>
            <a:r>
              <a:rPr lang="de-AT" sz="1700" b="1" dirty="0" err="1" smtClean="0"/>
              <a:t>coordination</a:t>
            </a:r>
            <a:r>
              <a:rPr lang="de-AT" sz="1700" b="1" dirty="0" smtClean="0"/>
              <a:t> in </a:t>
            </a:r>
            <a:r>
              <a:rPr lang="de-AT" sz="1700" b="1" dirty="0" err="1" smtClean="0"/>
              <a:t>the</a:t>
            </a:r>
            <a:r>
              <a:rPr lang="de-AT" sz="1700" b="1" dirty="0" smtClean="0"/>
              <a:t> </a:t>
            </a:r>
            <a:r>
              <a:rPr lang="de-AT" sz="1700" b="1" dirty="0" err="1" smtClean="0"/>
              <a:t>public</a:t>
            </a:r>
            <a:r>
              <a:rPr lang="de-AT" sz="1700" b="1" dirty="0" smtClean="0"/>
              <a:t> </a:t>
            </a:r>
            <a:r>
              <a:rPr lang="de-AT" sz="1700" b="1" dirty="0" err="1" smtClean="0"/>
              <a:t>domain</a:t>
            </a:r>
            <a:r>
              <a:rPr lang="de-AT" sz="1700" b="1" dirty="0" smtClean="0"/>
              <a:t>:</a:t>
            </a:r>
            <a:endParaRPr lang="de-AT" sz="1700" b="1" dirty="0" smtClean="0"/>
          </a:p>
          <a:p>
            <a:r>
              <a:rPr lang="de-AT" sz="1700" dirty="0" smtClean="0"/>
              <a:t>Sub-national </a:t>
            </a:r>
            <a:r>
              <a:rPr lang="de-AT" sz="1700" dirty="0" err="1" smtClean="0"/>
              <a:t>actors</a:t>
            </a:r>
            <a:r>
              <a:rPr lang="de-AT" sz="1700" dirty="0" smtClean="0"/>
              <a:t> </a:t>
            </a:r>
            <a:r>
              <a:rPr lang="de-AT" sz="1700" dirty="0" err="1" smtClean="0"/>
              <a:t>co-shape</a:t>
            </a:r>
            <a:r>
              <a:rPr lang="de-AT" sz="1700" dirty="0" smtClean="0"/>
              <a:t> </a:t>
            </a:r>
            <a:r>
              <a:rPr lang="de-AT" sz="1700" dirty="0" smtClean="0"/>
              <a:t>national </a:t>
            </a:r>
            <a:r>
              <a:rPr lang="de-AT" sz="1700" dirty="0" err="1" smtClean="0"/>
              <a:t>adaptation</a:t>
            </a:r>
            <a:r>
              <a:rPr lang="de-AT" sz="1700" dirty="0" smtClean="0"/>
              <a:t> </a:t>
            </a:r>
            <a:r>
              <a:rPr lang="de-AT" sz="1700" dirty="0" err="1" smtClean="0"/>
              <a:t>policies</a:t>
            </a:r>
            <a:endParaRPr lang="de-AT" sz="1700" dirty="0"/>
          </a:p>
          <a:p>
            <a:r>
              <a:rPr lang="de-AT" sz="1700" dirty="0" smtClean="0"/>
              <a:t>National </a:t>
            </a:r>
            <a:r>
              <a:rPr lang="de-AT" sz="1700" dirty="0" err="1" smtClean="0"/>
              <a:t>actors</a:t>
            </a:r>
            <a:r>
              <a:rPr lang="de-AT" sz="1700" dirty="0" smtClean="0"/>
              <a:t> </a:t>
            </a:r>
            <a:r>
              <a:rPr lang="de-AT" sz="1700" dirty="0" err="1" smtClean="0"/>
              <a:t>coordinate</a:t>
            </a:r>
            <a:r>
              <a:rPr lang="de-AT" sz="1700" dirty="0" smtClean="0"/>
              <a:t> </a:t>
            </a:r>
            <a:r>
              <a:rPr lang="de-AT" sz="1700" dirty="0" err="1" smtClean="0"/>
              <a:t>adaptation</a:t>
            </a:r>
            <a:r>
              <a:rPr lang="de-AT" sz="1700" dirty="0" smtClean="0"/>
              <a:t> </a:t>
            </a:r>
            <a:r>
              <a:rPr lang="de-AT" sz="1700" dirty="0" err="1" smtClean="0"/>
              <a:t>policies</a:t>
            </a:r>
            <a:r>
              <a:rPr lang="de-AT" sz="1700" dirty="0" smtClean="0"/>
              <a:t> </a:t>
            </a:r>
            <a:r>
              <a:rPr lang="de-AT" sz="1700" dirty="0" err="1" smtClean="0"/>
              <a:t>at</a:t>
            </a:r>
            <a:r>
              <a:rPr lang="de-AT" sz="1700" dirty="0" smtClean="0"/>
              <a:t> </a:t>
            </a:r>
            <a:r>
              <a:rPr lang="de-AT" sz="1700" dirty="0" smtClean="0"/>
              <a:t>regional and </a:t>
            </a:r>
            <a:r>
              <a:rPr lang="de-AT" sz="1700" dirty="0" err="1" smtClean="0"/>
              <a:t>local</a:t>
            </a:r>
            <a:r>
              <a:rPr lang="de-AT" sz="1700" dirty="0" smtClean="0"/>
              <a:t> </a:t>
            </a:r>
            <a:r>
              <a:rPr lang="de-AT" sz="1700" dirty="0" err="1" smtClean="0"/>
              <a:t>levels</a:t>
            </a:r>
            <a:endParaRPr lang="de-AT" sz="1700" dirty="0" smtClean="0"/>
          </a:p>
          <a:p>
            <a:pPr>
              <a:buNone/>
            </a:pPr>
            <a:endParaRPr lang="de-AT" sz="1700" dirty="0" smtClean="0"/>
          </a:p>
          <a:p>
            <a:pPr>
              <a:buNone/>
            </a:pPr>
            <a:r>
              <a:rPr lang="de-AT" sz="1700" b="1" dirty="0" smtClean="0"/>
              <a:t>Horizontal </a:t>
            </a:r>
            <a:r>
              <a:rPr lang="de-AT" sz="1700" b="1" dirty="0" err="1" smtClean="0"/>
              <a:t>coordination</a:t>
            </a:r>
            <a:r>
              <a:rPr lang="de-AT" sz="1700" b="1" dirty="0" smtClean="0"/>
              <a:t> </a:t>
            </a:r>
            <a:r>
              <a:rPr lang="de-AT" sz="1700" b="1" dirty="0" err="1" smtClean="0"/>
              <a:t>between</a:t>
            </a:r>
            <a:r>
              <a:rPr lang="de-AT" sz="1700" b="1" dirty="0" smtClean="0"/>
              <a:t> </a:t>
            </a:r>
            <a:r>
              <a:rPr lang="de-AT" sz="1700" b="1" dirty="0" err="1" smtClean="0"/>
              <a:t>sectors</a:t>
            </a:r>
            <a:r>
              <a:rPr lang="de-AT" sz="1700" b="1" dirty="0" smtClean="0"/>
              <a:t>/</a:t>
            </a:r>
            <a:r>
              <a:rPr lang="de-AT" sz="1700" b="1" dirty="0" err="1" smtClean="0"/>
              <a:t>policy</a:t>
            </a:r>
            <a:r>
              <a:rPr lang="de-AT" sz="1700" b="1" dirty="0" smtClean="0"/>
              <a:t> </a:t>
            </a:r>
            <a:r>
              <a:rPr lang="de-AT" sz="1700" b="1" dirty="0" err="1" smtClean="0"/>
              <a:t>domains</a:t>
            </a:r>
            <a:endParaRPr lang="de-AT" sz="1700" b="1" dirty="0" smtClean="0"/>
          </a:p>
          <a:p>
            <a:r>
              <a:rPr lang="de-AT" sz="1700" dirty="0" smtClean="0"/>
              <a:t>….</a:t>
            </a:r>
          </a:p>
          <a:p>
            <a:r>
              <a:rPr lang="de-AT" sz="1700" dirty="0" smtClean="0"/>
              <a:t>…</a:t>
            </a:r>
            <a:endParaRPr lang="de-AT" sz="1700" dirty="0" smtClean="0"/>
          </a:p>
          <a:p>
            <a:pPr>
              <a:buNone/>
            </a:pPr>
            <a:endParaRPr lang="de-AT" sz="1700" dirty="0" smtClean="0"/>
          </a:p>
          <a:p>
            <a:pPr>
              <a:buNone/>
            </a:pPr>
            <a:r>
              <a:rPr lang="de-AT" sz="1700" b="1" dirty="0"/>
              <a:t>Horizontal </a:t>
            </a:r>
            <a:r>
              <a:rPr lang="de-AT" sz="1700" b="1" dirty="0" err="1"/>
              <a:t>coordination</a:t>
            </a:r>
            <a:r>
              <a:rPr lang="de-AT" sz="1700" b="1" dirty="0"/>
              <a:t> </a:t>
            </a:r>
            <a:r>
              <a:rPr lang="de-AT" sz="1700" b="1" dirty="0" err="1"/>
              <a:t>between</a:t>
            </a:r>
            <a:r>
              <a:rPr lang="de-AT" sz="1700" b="1" dirty="0"/>
              <a:t> </a:t>
            </a:r>
            <a:r>
              <a:rPr lang="de-AT" sz="1700" b="1" dirty="0" err="1"/>
              <a:t>public</a:t>
            </a:r>
            <a:r>
              <a:rPr lang="de-AT" sz="1700" b="1" dirty="0"/>
              <a:t> and private </a:t>
            </a:r>
            <a:r>
              <a:rPr lang="de-AT" sz="1700" b="1" dirty="0" err="1" smtClean="0"/>
              <a:t>actors</a:t>
            </a:r>
            <a:endParaRPr lang="de-AT" sz="1700" b="1" dirty="0" smtClean="0"/>
          </a:p>
          <a:p>
            <a:r>
              <a:rPr lang="de-AT" sz="1700" dirty="0"/>
              <a:t>….</a:t>
            </a:r>
          </a:p>
          <a:p>
            <a:r>
              <a:rPr lang="de-AT" sz="1700" dirty="0"/>
              <a:t>…</a:t>
            </a:r>
          </a:p>
          <a:p>
            <a:pPr>
              <a:buNone/>
            </a:pPr>
            <a:endParaRPr lang="de-AT" b="1" dirty="0"/>
          </a:p>
          <a:p>
            <a:pPr>
              <a:buNone/>
            </a:pPr>
            <a:r>
              <a:rPr lang="de-AT" sz="1700" b="1" dirty="0" smtClean="0"/>
              <a:t>Horizontal </a:t>
            </a:r>
            <a:r>
              <a:rPr lang="de-AT" sz="1700" b="1" dirty="0" err="1" smtClean="0"/>
              <a:t>coordination</a:t>
            </a:r>
            <a:r>
              <a:rPr lang="de-AT" sz="1700" b="1" dirty="0" smtClean="0"/>
              <a:t> </a:t>
            </a:r>
            <a:r>
              <a:rPr lang="de-AT" sz="1700" b="1" dirty="0" err="1" smtClean="0"/>
              <a:t>betwen</a:t>
            </a:r>
            <a:r>
              <a:rPr lang="de-AT" sz="1700" b="1" dirty="0" smtClean="0"/>
              <a:t> </a:t>
            </a:r>
            <a:r>
              <a:rPr lang="de-AT" sz="1700" b="1" dirty="0" err="1"/>
              <a:t>partnerships</a:t>
            </a:r>
            <a:endParaRPr lang="de-AT" sz="1700" b="1" dirty="0"/>
          </a:p>
          <a:p>
            <a:r>
              <a:rPr lang="de-AT" sz="1700" dirty="0" smtClean="0"/>
              <a:t>….</a:t>
            </a:r>
            <a:endParaRPr lang="de-AT" sz="1700" dirty="0"/>
          </a:p>
          <a:p>
            <a:r>
              <a:rPr lang="de-AT" sz="1700" dirty="0" smtClean="0"/>
              <a:t>…</a:t>
            </a:r>
            <a:endParaRPr lang="de-AT" sz="1700"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902" y="705625"/>
            <a:ext cx="8424862" cy="946150"/>
          </a:xfrm>
        </p:spPr>
        <p:txBody>
          <a:bodyPr/>
          <a:lstStyle/>
          <a:p>
            <a:r>
              <a:rPr lang="de-AT" dirty="0" err="1" smtClean="0">
                <a:solidFill>
                  <a:srgbClr val="0073AF"/>
                </a:solidFill>
                <a:effectLst>
                  <a:outerShdw blurRad="38100" dist="38100" dir="2700000" algn="tl">
                    <a:srgbClr val="C0C0C0"/>
                  </a:outerShdw>
                </a:effectLst>
              </a:rPr>
              <a:t>Object</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of</a:t>
            </a:r>
            <a:r>
              <a:rPr lang="de-AT" dirty="0" smtClean="0">
                <a:solidFill>
                  <a:srgbClr val="0073AF"/>
                </a:solidFill>
                <a:effectLst>
                  <a:outerShdw blurRad="38100" dist="38100" dir="2700000" algn="tl">
                    <a:srgbClr val="C0C0C0"/>
                  </a:outerShdw>
                </a:effectLst>
              </a:rPr>
              <a:t> </a:t>
            </a:r>
            <a:r>
              <a:rPr lang="de-AT" dirty="0" err="1" smtClean="0">
                <a:solidFill>
                  <a:srgbClr val="0073AF"/>
                </a:solidFill>
                <a:effectLst>
                  <a:outerShdw blurRad="38100" dist="38100" dir="2700000" algn="tl">
                    <a:srgbClr val="C0C0C0"/>
                  </a:outerShdw>
                </a:effectLst>
              </a:rPr>
              <a:t>coordination</a:t>
            </a:r>
            <a:r>
              <a:rPr lang="de-AT" dirty="0" smtClean="0">
                <a:solidFill>
                  <a:srgbClr val="0073AF"/>
                </a:solidFill>
                <a:effectLst>
                  <a:outerShdw blurRad="38100" dist="38100" dir="2700000" algn="tl">
                    <a:srgbClr val="C0C0C0"/>
                  </a:outerShdw>
                </a:effectLst>
              </a:rPr>
              <a:t> - </a:t>
            </a:r>
            <a:r>
              <a:rPr lang="de-AT" dirty="0" err="1" smtClean="0">
                <a:solidFill>
                  <a:srgbClr val="0073AF"/>
                </a:solidFill>
                <a:effectLst>
                  <a:outerShdw blurRad="38100" dist="38100" dir="2700000" algn="tl">
                    <a:srgbClr val="C0C0C0"/>
                  </a:outerShdw>
                </a:effectLst>
              </a:rPr>
              <a:t>Policies</a:t>
            </a:r>
            <a:endParaRPr lang="de-DE"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a:xfrm>
            <a:off x="504280" y="1836093"/>
            <a:ext cx="8424862" cy="4274194"/>
          </a:xfrm>
        </p:spPr>
        <p:txBody>
          <a:bodyPr/>
          <a:lstStyle/>
          <a:p>
            <a:pPr algn="ctr">
              <a:buNone/>
            </a:pPr>
            <a:r>
              <a:rPr lang="de-AT" b="1" dirty="0" err="1" smtClean="0"/>
              <a:t>Local</a:t>
            </a:r>
            <a:r>
              <a:rPr lang="de-AT" b="1" dirty="0" smtClean="0"/>
              <a:t> </a:t>
            </a:r>
            <a:r>
              <a:rPr lang="de-AT" b="1" dirty="0" err="1" smtClean="0"/>
              <a:t>policies</a:t>
            </a:r>
            <a:r>
              <a:rPr lang="de-AT" b="1" dirty="0" smtClean="0"/>
              <a:t> and </a:t>
            </a:r>
            <a:r>
              <a:rPr lang="de-AT" b="1" dirty="0" err="1" smtClean="0"/>
              <a:t>planning</a:t>
            </a:r>
            <a:endParaRPr lang="de-AT" b="1" dirty="0" smtClean="0"/>
          </a:p>
          <a:p>
            <a:pPr algn="ctr">
              <a:buNone/>
            </a:pPr>
            <a:r>
              <a:rPr lang="de-AT" sz="1600" dirty="0" err="1" smtClean="0"/>
              <a:t>Variety</a:t>
            </a:r>
            <a:r>
              <a:rPr lang="de-AT" sz="1600" dirty="0" smtClean="0"/>
              <a:t> of </a:t>
            </a:r>
            <a:r>
              <a:rPr lang="de-AT" sz="1600" dirty="0" err="1" smtClean="0"/>
              <a:t>sectors</a:t>
            </a:r>
            <a:r>
              <a:rPr lang="de-AT" sz="1600" dirty="0" smtClean="0"/>
              <a:t>: </a:t>
            </a:r>
            <a:r>
              <a:rPr lang="de-AT" sz="1600" dirty="0" err="1" smtClean="0"/>
              <a:t>infrastructure</a:t>
            </a:r>
            <a:r>
              <a:rPr lang="de-AT" sz="1600" dirty="0" smtClean="0"/>
              <a:t>, </a:t>
            </a:r>
            <a:r>
              <a:rPr lang="de-AT" sz="1600" dirty="0" err="1" smtClean="0"/>
              <a:t>housing</a:t>
            </a:r>
            <a:r>
              <a:rPr lang="de-AT" sz="1600" dirty="0" smtClean="0"/>
              <a:t>, land </a:t>
            </a:r>
            <a:r>
              <a:rPr lang="de-AT" sz="1600" dirty="0" err="1" smtClean="0"/>
              <a:t>management</a:t>
            </a:r>
            <a:endParaRPr lang="de-AT" sz="1600" dirty="0" smtClean="0"/>
          </a:p>
          <a:p>
            <a:pPr algn="ctr">
              <a:buNone/>
            </a:pPr>
            <a:r>
              <a:rPr lang="de-AT" sz="1600" dirty="0" err="1" smtClean="0"/>
              <a:t>Indirectly</a:t>
            </a:r>
            <a:r>
              <a:rPr lang="de-AT" sz="1600" dirty="0" smtClean="0"/>
              <a:t> </a:t>
            </a:r>
            <a:r>
              <a:rPr lang="de-AT" sz="1600" dirty="0" err="1" smtClean="0"/>
              <a:t>by</a:t>
            </a:r>
            <a:r>
              <a:rPr lang="de-AT" sz="1600" dirty="0" smtClean="0"/>
              <a:t> </a:t>
            </a:r>
            <a:r>
              <a:rPr lang="de-AT" sz="1600" dirty="0" err="1" smtClean="0"/>
              <a:t>guidance</a:t>
            </a:r>
            <a:r>
              <a:rPr lang="de-AT" sz="1600" dirty="0" smtClean="0"/>
              <a:t> and </a:t>
            </a:r>
            <a:r>
              <a:rPr lang="de-AT" sz="1600" dirty="0" err="1" smtClean="0"/>
              <a:t>tools</a:t>
            </a:r>
            <a:r>
              <a:rPr lang="de-AT" sz="1600" dirty="0" smtClean="0"/>
              <a:t>, </a:t>
            </a:r>
            <a:r>
              <a:rPr lang="de-AT" sz="1600" dirty="0" err="1" smtClean="0"/>
              <a:t>directly</a:t>
            </a:r>
            <a:r>
              <a:rPr lang="de-AT" sz="1600" dirty="0" smtClean="0"/>
              <a:t> </a:t>
            </a:r>
            <a:r>
              <a:rPr lang="de-AT" sz="1600" dirty="0" err="1" smtClean="0"/>
              <a:t>involved</a:t>
            </a:r>
            <a:r>
              <a:rPr lang="de-AT" sz="1600" dirty="0" smtClean="0"/>
              <a:t> in </a:t>
            </a:r>
            <a:r>
              <a:rPr lang="de-AT" sz="1600" dirty="0" err="1" smtClean="0"/>
              <a:t>planning</a:t>
            </a:r>
            <a:r>
              <a:rPr lang="de-AT" sz="1600" dirty="0" smtClean="0"/>
              <a:t> </a:t>
            </a:r>
            <a:r>
              <a:rPr lang="de-AT" sz="1600" dirty="0" err="1" smtClean="0"/>
              <a:t>processes</a:t>
            </a:r>
            <a:r>
              <a:rPr lang="de-AT" sz="1600" dirty="0" smtClean="0"/>
              <a:t> (</a:t>
            </a:r>
            <a:r>
              <a:rPr lang="de-AT" sz="1600" dirty="0" err="1" smtClean="0"/>
              <a:t>esp</a:t>
            </a:r>
            <a:r>
              <a:rPr lang="de-AT" sz="1600" dirty="0" smtClean="0"/>
              <a:t>. London)</a:t>
            </a:r>
          </a:p>
          <a:p>
            <a:pPr algn="ctr">
              <a:buNone/>
            </a:pPr>
            <a:endParaRPr lang="de-AT" b="1" dirty="0" smtClean="0"/>
          </a:p>
          <a:p>
            <a:pPr algn="ctr">
              <a:buNone/>
            </a:pPr>
            <a:r>
              <a:rPr lang="de-AT" b="1" dirty="0" smtClean="0"/>
              <a:t>Regional </a:t>
            </a:r>
            <a:r>
              <a:rPr lang="de-AT" b="1" dirty="0" err="1" smtClean="0"/>
              <a:t>policies</a:t>
            </a:r>
            <a:endParaRPr lang="de-AT" b="1" dirty="0" smtClean="0"/>
          </a:p>
          <a:p>
            <a:pPr algn="ctr">
              <a:buNone/>
            </a:pPr>
            <a:r>
              <a:rPr lang="de-AT" sz="1600" dirty="0" err="1" smtClean="0"/>
              <a:t>Strategies</a:t>
            </a:r>
            <a:r>
              <a:rPr lang="de-AT" sz="1600" dirty="0" smtClean="0"/>
              <a:t> (</a:t>
            </a:r>
            <a:r>
              <a:rPr lang="de-AT" sz="1600" dirty="0" err="1" smtClean="0"/>
              <a:t>adaptation</a:t>
            </a:r>
            <a:r>
              <a:rPr lang="de-AT" sz="1600" dirty="0" smtClean="0"/>
              <a:t> and </a:t>
            </a:r>
            <a:r>
              <a:rPr lang="de-AT" sz="1600" dirty="0" err="1" smtClean="0"/>
              <a:t>other</a:t>
            </a:r>
            <a:r>
              <a:rPr lang="de-AT" sz="1600" dirty="0" smtClean="0"/>
              <a:t> </a:t>
            </a:r>
            <a:r>
              <a:rPr lang="de-AT" sz="1600" dirty="0" err="1" smtClean="0"/>
              <a:t>sectors</a:t>
            </a:r>
            <a:r>
              <a:rPr lang="de-AT" sz="1600" dirty="0" smtClean="0"/>
              <a:t>, </a:t>
            </a:r>
            <a:r>
              <a:rPr lang="de-AT" sz="1600" dirty="0" err="1" smtClean="0"/>
              <a:t>e.g</a:t>
            </a:r>
            <a:r>
              <a:rPr lang="de-AT" sz="1600" dirty="0" smtClean="0"/>
              <a:t>. </a:t>
            </a:r>
            <a:r>
              <a:rPr lang="de-AT" sz="1600" dirty="0" err="1" smtClean="0"/>
              <a:t>water</a:t>
            </a:r>
            <a:r>
              <a:rPr lang="de-AT" sz="1600" dirty="0" smtClean="0"/>
              <a:t>)</a:t>
            </a:r>
          </a:p>
          <a:p>
            <a:pPr algn="ctr">
              <a:buNone/>
            </a:pPr>
            <a:r>
              <a:rPr lang="de-AT" sz="1600" dirty="0" err="1" smtClean="0"/>
              <a:t>Implementation</a:t>
            </a:r>
            <a:r>
              <a:rPr lang="de-AT" sz="1600" dirty="0" smtClean="0"/>
              <a:t> </a:t>
            </a:r>
            <a:r>
              <a:rPr lang="de-AT" sz="1600" dirty="0" err="1" smtClean="0"/>
              <a:t>mechanism</a:t>
            </a:r>
            <a:r>
              <a:rPr lang="de-AT" sz="1600" dirty="0" smtClean="0"/>
              <a:t> </a:t>
            </a:r>
            <a:r>
              <a:rPr lang="de-AT" sz="1600" dirty="0" err="1" smtClean="0"/>
              <a:t>for</a:t>
            </a:r>
            <a:r>
              <a:rPr lang="de-AT" sz="1600" dirty="0" smtClean="0"/>
              <a:t> </a:t>
            </a:r>
            <a:r>
              <a:rPr lang="de-AT" sz="1600" dirty="0" err="1" smtClean="0"/>
              <a:t>adaptation</a:t>
            </a:r>
            <a:r>
              <a:rPr lang="de-AT" sz="1600" dirty="0" smtClean="0"/>
              <a:t> </a:t>
            </a:r>
            <a:r>
              <a:rPr lang="de-AT" sz="1600" dirty="0" err="1" smtClean="0"/>
              <a:t>strategy</a:t>
            </a:r>
            <a:r>
              <a:rPr lang="de-AT" sz="1600" dirty="0" smtClean="0"/>
              <a:t> (UK)</a:t>
            </a:r>
          </a:p>
          <a:p>
            <a:pPr algn="ctr">
              <a:buNone/>
            </a:pPr>
            <a:endParaRPr lang="de-AT" b="1" dirty="0" smtClean="0"/>
          </a:p>
          <a:p>
            <a:pPr algn="ctr">
              <a:buNone/>
            </a:pPr>
            <a:r>
              <a:rPr lang="de-AT" b="1" dirty="0" smtClean="0"/>
              <a:t>National </a:t>
            </a:r>
            <a:r>
              <a:rPr lang="de-AT" b="1" dirty="0" err="1" smtClean="0"/>
              <a:t>policies</a:t>
            </a:r>
            <a:endParaRPr lang="de-AT" b="1" dirty="0" smtClean="0"/>
          </a:p>
          <a:p>
            <a:pPr algn="ctr">
              <a:buNone/>
            </a:pPr>
            <a:r>
              <a:rPr lang="de-AT" sz="1600" dirty="0" err="1" smtClean="0"/>
              <a:t>Restricted</a:t>
            </a:r>
            <a:r>
              <a:rPr lang="de-AT" sz="1600" dirty="0" smtClean="0"/>
              <a:t> to </a:t>
            </a:r>
            <a:r>
              <a:rPr lang="de-AT" sz="1600" dirty="0" err="1" smtClean="0"/>
              <a:t>adaptation</a:t>
            </a:r>
            <a:r>
              <a:rPr lang="de-AT" sz="1600" dirty="0" smtClean="0"/>
              <a:t> </a:t>
            </a:r>
            <a:r>
              <a:rPr lang="de-AT" sz="1600" dirty="0" err="1" smtClean="0"/>
              <a:t>policies</a:t>
            </a:r>
            <a:endParaRPr lang="de-AT" sz="1600" dirty="0" smtClean="0"/>
          </a:p>
          <a:p>
            <a:pPr algn="ctr">
              <a:buNone/>
            </a:pPr>
            <a:r>
              <a:rPr lang="de-AT" sz="1600" dirty="0" err="1" smtClean="0"/>
              <a:t>Providing</a:t>
            </a:r>
            <a:r>
              <a:rPr lang="de-AT" sz="1600" dirty="0" smtClean="0"/>
              <a:t> </a:t>
            </a:r>
            <a:r>
              <a:rPr lang="de-AT" sz="1600" dirty="0" err="1" smtClean="0"/>
              <a:t>local</a:t>
            </a:r>
            <a:r>
              <a:rPr lang="de-AT" sz="1600" dirty="0" smtClean="0"/>
              <a:t> and regional </a:t>
            </a:r>
            <a:r>
              <a:rPr lang="de-AT" sz="1600" dirty="0" err="1" smtClean="0"/>
              <a:t>perspective</a:t>
            </a:r>
            <a:r>
              <a:rPr lang="de-AT" sz="1600" dirty="0" smtClean="0"/>
              <a:t> in </a:t>
            </a:r>
            <a:r>
              <a:rPr lang="de-AT" sz="1600" dirty="0" err="1" smtClean="0"/>
              <a:t>the</a:t>
            </a:r>
            <a:r>
              <a:rPr lang="de-AT" sz="1600" dirty="0" smtClean="0"/>
              <a:t> </a:t>
            </a:r>
            <a:r>
              <a:rPr lang="de-AT" sz="1600" dirty="0" err="1" smtClean="0"/>
              <a:t>policy</a:t>
            </a:r>
            <a:r>
              <a:rPr lang="de-AT" sz="1600" dirty="0" smtClean="0"/>
              <a:t> </a:t>
            </a:r>
            <a:r>
              <a:rPr lang="de-AT" sz="1600" dirty="0" err="1" smtClean="0"/>
              <a:t>formulation</a:t>
            </a:r>
            <a:endParaRPr lang="de-AT" sz="1600" dirty="0" smtClean="0"/>
          </a:p>
          <a:p>
            <a:pPr algn="ctr">
              <a:buNone/>
            </a:pPr>
            <a:r>
              <a:rPr lang="de-AT" sz="1600" dirty="0" smtClean="0"/>
              <a:t>Delivery </a:t>
            </a:r>
            <a:r>
              <a:rPr lang="de-AT" sz="1600" dirty="0" err="1" smtClean="0"/>
              <a:t>mechanisms</a:t>
            </a:r>
            <a:r>
              <a:rPr lang="de-AT" sz="1600" dirty="0" smtClean="0"/>
              <a:t> </a:t>
            </a:r>
            <a:r>
              <a:rPr lang="de-AT" sz="1600" dirty="0" err="1" smtClean="0"/>
              <a:t>for</a:t>
            </a:r>
            <a:r>
              <a:rPr lang="de-AT" sz="1600" dirty="0" smtClean="0"/>
              <a:t> national </a:t>
            </a:r>
            <a:r>
              <a:rPr lang="de-AT" sz="1600" dirty="0" err="1" smtClean="0"/>
              <a:t>adaptation</a:t>
            </a:r>
            <a:r>
              <a:rPr lang="de-AT" sz="1600" dirty="0" smtClean="0"/>
              <a:t> </a:t>
            </a:r>
            <a:r>
              <a:rPr lang="de-AT" sz="1600" dirty="0" err="1" smtClean="0"/>
              <a:t>policy</a:t>
            </a:r>
            <a:endParaRPr lang="de-AT" sz="1600" dirty="0" smtClean="0"/>
          </a:p>
          <a:p>
            <a:pPr>
              <a:buClr>
                <a:srgbClr val="0073AF"/>
              </a:buClr>
            </a:pPr>
            <a:endParaRPr lang="de-AT" sz="1800" b="1" i="1" dirty="0" smtClean="0">
              <a:solidFill>
                <a:srgbClr val="0073AF"/>
              </a:solidFill>
            </a:endParaRPr>
          </a:p>
        </p:txBody>
      </p:sp>
      <p:sp>
        <p:nvSpPr>
          <p:cNvPr id="4" name="Abgerundetes Rechteck 3"/>
          <p:cNvSpPr/>
          <p:nvPr/>
        </p:nvSpPr>
        <p:spPr bwMode="auto">
          <a:xfrm>
            <a:off x="936328" y="1836093"/>
            <a:ext cx="7488832" cy="1116000"/>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Narrow" pitchFamily="34" charset="0"/>
            </a:endParaRPr>
          </a:p>
        </p:txBody>
      </p:sp>
      <p:sp>
        <p:nvSpPr>
          <p:cNvPr id="5" name="Abgerundetes Rechteck 4"/>
          <p:cNvSpPr/>
          <p:nvPr/>
        </p:nvSpPr>
        <p:spPr bwMode="auto">
          <a:xfrm>
            <a:off x="936328" y="3240381"/>
            <a:ext cx="7560840" cy="1188000"/>
          </a:xfrm>
          <a:prstGeom prst="roundRect">
            <a:avLst/>
          </a:prstGeom>
          <a:noFill/>
          <a:ln w="254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Narrow" pitchFamily="34" charset="0"/>
            </a:endParaRPr>
          </a:p>
        </p:txBody>
      </p:sp>
      <p:sp>
        <p:nvSpPr>
          <p:cNvPr id="6" name="Abgerundetes Rechteck 5"/>
          <p:cNvSpPr/>
          <p:nvPr/>
        </p:nvSpPr>
        <p:spPr bwMode="auto">
          <a:xfrm>
            <a:off x="936328" y="4788421"/>
            <a:ext cx="7632848" cy="1368000"/>
          </a:xfrm>
          <a:prstGeom prst="roundRect">
            <a:avLst/>
          </a:prstGeom>
          <a:noFill/>
          <a:ln w="25400" cap="flat" cmpd="sng" algn="ctr">
            <a:solidFill>
              <a:srgbClr val="6E91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Narrow" pitchFamily="34"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es Design">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3103</Words>
  <Application>Microsoft Office PowerPoint</Application>
  <PresentationFormat>Benutzerdefiniert</PresentationFormat>
  <Paragraphs>478</Paragraphs>
  <Slides>16</Slides>
  <Notes>16</Notes>
  <HiddenSlides>3</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Benutzerdefiniertes Design</vt:lpstr>
      <vt:lpstr> Multi-level governance through regional adaptation partnerships    Anja Bauer and Reinhard Steurer</vt:lpstr>
      <vt:lpstr>Orientation</vt:lpstr>
      <vt:lpstr>The GO-ADAPT project</vt:lpstr>
      <vt:lpstr>Partnerships as  new governance approaches</vt:lpstr>
      <vt:lpstr>Cautious comparison</vt:lpstr>
      <vt:lpstr>The cases</vt:lpstr>
      <vt:lpstr>Actors &amp; coordination pathes</vt:lpstr>
      <vt:lpstr>Substance of coordination</vt:lpstr>
      <vt:lpstr>Object of coordination - Policies</vt:lpstr>
      <vt:lpstr>Object of coordination – Adaptive capacities</vt:lpstr>
      <vt:lpstr>Process of coordination</vt:lpstr>
      <vt:lpstr>Strengths</vt:lpstr>
      <vt:lpstr>Challenges</vt:lpstr>
      <vt:lpstr>Conclusions</vt:lpstr>
      <vt:lpstr>PowerPoint-Präsentation</vt:lpstr>
      <vt:lpstr>Coordination structures  and modi</vt:lpstr>
    </vt:vector>
  </TitlesOfParts>
  <Company>ARC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GERZABEK</dc:creator>
  <cp:lastModifiedBy>steurer</cp:lastModifiedBy>
  <cp:revision>895</cp:revision>
  <dcterms:created xsi:type="dcterms:W3CDTF">2003-09-23T06:28:36Z</dcterms:created>
  <dcterms:modified xsi:type="dcterms:W3CDTF">2012-03-21T09:28:43Z</dcterms:modified>
</cp:coreProperties>
</file>