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7"/>
  </p:notesMasterIdLst>
  <p:handoutMasterIdLst>
    <p:handoutMasterId r:id="rId38"/>
  </p:handoutMasterIdLst>
  <p:sldIdLst>
    <p:sldId id="361" r:id="rId2"/>
    <p:sldId id="457" r:id="rId3"/>
    <p:sldId id="363" r:id="rId4"/>
    <p:sldId id="489" r:id="rId5"/>
    <p:sldId id="545" r:id="rId6"/>
    <p:sldId id="526" r:id="rId7"/>
    <p:sldId id="527" r:id="rId8"/>
    <p:sldId id="528" r:id="rId9"/>
    <p:sldId id="532" r:id="rId10"/>
    <p:sldId id="533" r:id="rId11"/>
    <p:sldId id="534" r:id="rId12"/>
    <p:sldId id="535" r:id="rId13"/>
    <p:sldId id="536" r:id="rId14"/>
    <p:sldId id="538" r:id="rId15"/>
    <p:sldId id="540" r:id="rId16"/>
    <p:sldId id="541" r:id="rId17"/>
    <p:sldId id="542" r:id="rId18"/>
    <p:sldId id="543" r:id="rId19"/>
    <p:sldId id="546" r:id="rId20"/>
    <p:sldId id="500" r:id="rId21"/>
    <p:sldId id="503" r:id="rId22"/>
    <p:sldId id="504" r:id="rId23"/>
    <p:sldId id="505" r:id="rId24"/>
    <p:sldId id="506" r:id="rId25"/>
    <p:sldId id="507" r:id="rId26"/>
    <p:sldId id="508" r:id="rId27"/>
    <p:sldId id="510" r:id="rId28"/>
    <p:sldId id="511" r:id="rId29"/>
    <p:sldId id="512" r:id="rId30"/>
    <p:sldId id="514" r:id="rId31"/>
    <p:sldId id="547" r:id="rId32"/>
    <p:sldId id="516" r:id="rId33"/>
    <p:sldId id="517" r:id="rId34"/>
    <p:sldId id="518" r:id="rId35"/>
    <p:sldId id="359" r:id="rId36"/>
  </p:sldIdLst>
  <p:sldSz cx="9361488" cy="6840538"/>
  <p:notesSz cx="6797675" cy="9926638"/>
  <p:defaultTextStyle>
    <a:defPPr>
      <a:defRPr lang="de-AT"/>
    </a:defPPr>
    <a:lvl1pPr algn="l" rtl="0" fontAlgn="base">
      <a:spcBef>
        <a:spcPct val="0"/>
      </a:spcBef>
      <a:spcAft>
        <a:spcPct val="0"/>
      </a:spcAft>
      <a:defRPr sz="2400" b="1" kern="1200">
        <a:solidFill>
          <a:schemeClr val="tx1"/>
        </a:solidFill>
        <a:latin typeface="Arial Narrow" pitchFamily="34" charset="0"/>
        <a:ea typeface="+mn-ea"/>
        <a:cs typeface="+mn-cs"/>
      </a:defRPr>
    </a:lvl1pPr>
    <a:lvl2pPr marL="457200" algn="l" rtl="0" fontAlgn="base">
      <a:spcBef>
        <a:spcPct val="0"/>
      </a:spcBef>
      <a:spcAft>
        <a:spcPct val="0"/>
      </a:spcAft>
      <a:defRPr sz="2400" b="1" kern="1200">
        <a:solidFill>
          <a:schemeClr val="tx1"/>
        </a:solidFill>
        <a:latin typeface="Arial Narrow" pitchFamily="34" charset="0"/>
        <a:ea typeface="+mn-ea"/>
        <a:cs typeface="+mn-cs"/>
      </a:defRPr>
    </a:lvl2pPr>
    <a:lvl3pPr marL="914400" algn="l" rtl="0" fontAlgn="base">
      <a:spcBef>
        <a:spcPct val="0"/>
      </a:spcBef>
      <a:spcAft>
        <a:spcPct val="0"/>
      </a:spcAft>
      <a:defRPr sz="2400" b="1" kern="1200">
        <a:solidFill>
          <a:schemeClr val="tx1"/>
        </a:solidFill>
        <a:latin typeface="Arial Narrow" pitchFamily="34" charset="0"/>
        <a:ea typeface="+mn-ea"/>
        <a:cs typeface="+mn-cs"/>
      </a:defRPr>
    </a:lvl3pPr>
    <a:lvl4pPr marL="1371600" algn="l" rtl="0" fontAlgn="base">
      <a:spcBef>
        <a:spcPct val="0"/>
      </a:spcBef>
      <a:spcAft>
        <a:spcPct val="0"/>
      </a:spcAft>
      <a:defRPr sz="2400" b="1" kern="1200">
        <a:solidFill>
          <a:schemeClr val="tx1"/>
        </a:solidFill>
        <a:latin typeface="Arial Narrow" pitchFamily="34" charset="0"/>
        <a:ea typeface="+mn-ea"/>
        <a:cs typeface="+mn-cs"/>
      </a:defRPr>
    </a:lvl4pPr>
    <a:lvl5pPr marL="1828800" algn="l" rtl="0" fontAlgn="base">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528"/>
    <a:srgbClr val="FFFF99"/>
    <a:srgbClr val="0073AF"/>
    <a:srgbClr val="6E9137"/>
    <a:srgbClr val="FF5A0A"/>
    <a:srgbClr val="E8943B"/>
    <a:srgbClr val="00AAE1"/>
    <a:srgbClr val="FF3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1" autoAdjust="0"/>
    <p:restoredTop sz="99528" autoAdjust="0"/>
  </p:normalViewPr>
  <p:slideViewPr>
    <p:cSldViewPr>
      <p:cViewPr varScale="1">
        <p:scale>
          <a:sx n="87" d="100"/>
          <a:sy n="87" d="100"/>
        </p:scale>
        <p:origin x="-542" y="-62"/>
      </p:cViewPr>
      <p:guideLst>
        <p:guide orient="horz" pos="816"/>
        <p:guide pos="4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888" y="-8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026"/>
          <p:cNvSpPr>
            <a:spLocks noGrp="1" noChangeArrowheads="1"/>
          </p:cNvSpPr>
          <p:nvPr>
            <p:ph type="hdr" sz="quarter"/>
          </p:nvPr>
        </p:nvSpPr>
        <p:spPr bwMode="auto">
          <a:xfrm>
            <a:off x="0" y="2"/>
            <a:ext cx="2944813" cy="495300"/>
          </a:xfrm>
          <a:prstGeom prst="rect">
            <a:avLst/>
          </a:prstGeom>
          <a:noFill/>
          <a:ln w="9525">
            <a:noFill/>
            <a:miter lim="800000"/>
            <a:headEnd/>
            <a:tailEnd/>
          </a:ln>
        </p:spPr>
        <p:txBody>
          <a:bodyPr vert="horz" wrap="square" lIns="92755" tIns="46377" rIns="92755" bIns="46377" numCol="1" anchor="t" anchorCtr="0" compatLnSpc="1">
            <a:prstTxWarp prst="textNoShape">
              <a:avLst/>
            </a:prstTxWarp>
          </a:bodyPr>
          <a:lstStyle>
            <a:lvl1pPr defTabSz="928536">
              <a:defRPr sz="1200" b="0"/>
            </a:lvl1pPr>
          </a:lstStyle>
          <a:p>
            <a:pPr>
              <a:defRPr/>
            </a:pPr>
            <a:endParaRPr lang="de-DE"/>
          </a:p>
        </p:txBody>
      </p:sp>
      <p:sp>
        <p:nvSpPr>
          <p:cNvPr id="16387" name="Rectangle 1027"/>
          <p:cNvSpPr>
            <a:spLocks noGrp="1" noChangeArrowheads="1"/>
          </p:cNvSpPr>
          <p:nvPr>
            <p:ph type="dt" sz="quarter" idx="1"/>
          </p:nvPr>
        </p:nvSpPr>
        <p:spPr bwMode="auto">
          <a:xfrm>
            <a:off x="3852863" y="2"/>
            <a:ext cx="2944812" cy="495300"/>
          </a:xfrm>
          <a:prstGeom prst="rect">
            <a:avLst/>
          </a:prstGeom>
          <a:noFill/>
          <a:ln w="9525">
            <a:noFill/>
            <a:miter lim="800000"/>
            <a:headEnd/>
            <a:tailEnd/>
          </a:ln>
        </p:spPr>
        <p:txBody>
          <a:bodyPr vert="horz" wrap="square" lIns="92755" tIns="46377" rIns="92755" bIns="46377" numCol="1" anchor="t" anchorCtr="0" compatLnSpc="1">
            <a:prstTxWarp prst="textNoShape">
              <a:avLst/>
            </a:prstTxWarp>
          </a:bodyPr>
          <a:lstStyle>
            <a:lvl1pPr algn="r" defTabSz="928536">
              <a:defRPr sz="1200" b="0"/>
            </a:lvl1pPr>
          </a:lstStyle>
          <a:p>
            <a:pPr>
              <a:defRPr/>
            </a:pPr>
            <a:endParaRPr lang="de-DE"/>
          </a:p>
        </p:txBody>
      </p:sp>
      <p:sp>
        <p:nvSpPr>
          <p:cNvPr id="16388" name="Rectangle 1028"/>
          <p:cNvSpPr>
            <a:spLocks noGrp="1" noChangeArrowheads="1"/>
          </p:cNvSpPr>
          <p:nvPr>
            <p:ph type="ftr" sz="quarter" idx="2"/>
          </p:nvPr>
        </p:nvSpPr>
        <p:spPr bwMode="auto">
          <a:xfrm>
            <a:off x="0" y="9431338"/>
            <a:ext cx="2944813" cy="495300"/>
          </a:xfrm>
          <a:prstGeom prst="rect">
            <a:avLst/>
          </a:prstGeom>
          <a:noFill/>
          <a:ln w="9525">
            <a:noFill/>
            <a:miter lim="800000"/>
            <a:headEnd/>
            <a:tailEnd/>
          </a:ln>
        </p:spPr>
        <p:txBody>
          <a:bodyPr vert="horz" wrap="square" lIns="92755" tIns="46377" rIns="92755" bIns="46377" numCol="1" anchor="b" anchorCtr="0" compatLnSpc="1">
            <a:prstTxWarp prst="textNoShape">
              <a:avLst/>
            </a:prstTxWarp>
          </a:bodyPr>
          <a:lstStyle>
            <a:lvl1pPr defTabSz="928536">
              <a:defRPr sz="1200" b="0"/>
            </a:lvl1pPr>
          </a:lstStyle>
          <a:p>
            <a:pPr>
              <a:defRPr/>
            </a:pPr>
            <a:endParaRPr lang="de-DE"/>
          </a:p>
        </p:txBody>
      </p:sp>
      <p:sp>
        <p:nvSpPr>
          <p:cNvPr id="16389" name="Rectangle 1029"/>
          <p:cNvSpPr>
            <a:spLocks noGrp="1" noChangeArrowheads="1"/>
          </p:cNvSpPr>
          <p:nvPr>
            <p:ph type="sldNum" sz="quarter" idx="3"/>
          </p:nvPr>
        </p:nvSpPr>
        <p:spPr bwMode="auto">
          <a:xfrm>
            <a:off x="3852863" y="9431338"/>
            <a:ext cx="2944812" cy="495300"/>
          </a:xfrm>
          <a:prstGeom prst="rect">
            <a:avLst/>
          </a:prstGeom>
          <a:noFill/>
          <a:ln w="9525">
            <a:noFill/>
            <a:miter lim="800000"/>
            <a:headEnd/>
            <a:tailEnd/>
          </a:ln>
        </p:spPr>
        <p:txBody>
          <a:bodyPr vert="horz" wrap="square" lIns="92755" tIns="46377" rIns="92755" bIns="46377" numCol="1" anchor="b" anchorCtr="0" compatLnSpc="1">
            <a:prstTxWarp prst="textNoShape">
              <a:avLst/>
            </a:prstTxWarp>
          </a:bodyPr>
          <a:lstStyle>
            <a:lvl1pPr algn="r" defTabSz="928536">
              <a:defRPr sz="1200" b="0"/>
            </a:lvl1pPr>
          </a:lstStyle>
          <a:p>
            <a:pPr>
              <a:defRPr/>
            </a:pPr>
            <a:fld id="{9CF6D48B-34FA-4C5E-BC29-76D4C264A53C}" type="slidenum">
              <a:rPr lang="de-DE"/>
              <a:pPr>
                <a:defRPr/>
              </a:pPr>
              <a:t>‹Nr.›</a:t>
            </a:fld>
            <a:endParaRPr lang="de-DE"/>
          </a:p>
        </p:txBody>
      </p:sp>
    </p:spTree>
    <p:extLst>
      <p:ext uri="{BB962C8B-B14F-4D97-AF65-F5344CB8AC3E}">
        <p14:creationId xmlns:p14="http://schemas.microsoft.com/office/powerpoint/2010/main" val="1043084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2"/>
            <a:ext cx="2944813" cy="495300"/>
          </a:xfrm>
          <a:prstGeom prst="rect">
            <a:avLst/>
          </a:prstGeom>
          <a:noFill/>
          <a:ln w="9525">
            <a:noFill/>
            <a:miter lim="800000"/>
            <a:headEnd/>
            <a:tailEnd/>
          </a:ln>
        </p:spPr>
        <p:txBody>
          <a:bodyPr vert="horz" wrap="square" lIns="92755" tIns="46377" rIns="92755" bIns="46377" numCol="1" anchor="t" anchorCtr="0" compatLnSpc="1">
            <a:prstTxWarp prst="textNoShape">
              <a:avLst/>
            </a:prstTxWarp>
          </a:bodyPr>
          <a:lstStyle>
            <a:lvl1pPr defTabSz="928536">
              <a:defRPr sz="1200" b="0"/>
            </a:lvl1pPr>
          </a:lstStyle>
          <a:p>
            <a:pPr>
              <a:defRPr/>
            </a:pPr>
            <a:endParaRPr lang="de-DE"/>
          </a:p>
        </p:txBody>
      </p:sp>
      <p:sp>
        <p:nvSpPr>
          <p:cNvPr id="5123" name="Rectangle 3"/>
          <p:cNvSpPr>
            <a:spLocks noGrp="1" noChangeArrowheads="1"/>
          </p:cNvSpPr>
          <p:nvPr>
            <p:ph type="dt" idx="1"/>
          </p:nvPr>
        </p:nvSpPr>
        <p:spPr bwMode="auto">
          <a:xfrm>
            <a:off x="3852863" y="2"/>
            <a:ext cx="2944812" cy="495300"/>
          </a:xfrm>
          <a:prstGeom prst="rect">
            <a:avLst/>
          </a:prstGeom>
          <a:noFill/>
          <a:ln w="9525">
            <a:noFill/>
            <a:miter lim="800000"/>
            <a:headEnd/>
            <a:tailEnd/>
          </a:ln>
        </p:spPr>
        <p:txBody>
          <a:bodyPr vert="horz" wrap="square" lIns="92755" tIns="46377" rIns="92755" bIns="46377" numCol="1" anchor="t" anchorCtr="0" compatLnSpc="1">
            <a:prstTxWarp prst="textNoShape">
              <a:avLst/>
            </a:prstTxWarp>
          </a:bodyPr>
          <a:lstStyle>
            <a:lvl1pPr algn="r" defTabSz="928536">
              <a:defRPr sz="1200" b="0"/>
            </a:lvl1pPr>
          </a:lstStyle>
          <a:p>
            <a:pPr>
              <a:defRPr/>
            </a:pPr>
            <a:endParaRPr lang="de-DE"/>
          </a:p>
        </p:txBody>
      </p:sp>
      <p:sp>
        <p:nvSpPr>
          <p:cNvPr id="14340" name="Rectangle 4"/>
          <p:cNvSpPr>
            <a:spLocks noGrp="1" noRot="1" noChangeAspect="1" noChangeArrowheads="1" noTextEdit="1"/>
          </p:cNvSpPr>
          <p:nvPr>
            <p:ph type="sldImg" idx="2"/>
          </p:nvPr>
        </p:nvSpPr>
        <p:spPr bwMode="auto">
          <a:xfrm>
            <a:off x="852488" y="744538"/>
            <a:ext cx="5094287" cy="37226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06463" y="4716463"/>
            <a:ext cx="4984750" cy="4465637"/>
          </a:xfrm>
          <a:prstGeom prst="rect">
            <a:avLst/>
          </a:prstGeom>
          <a:noFill/>
          <a:ln w="9525">
            <a:noFill/>
            <a:miter lim="800000"/>
            <a:headEnd/>
            <a:tailEnd/>
          </a:ln>
        </p:spPr>
        <p:txBody>
          <a:bodyPr vert="horz" wrap="square" lIns="92755" tIns="46377" rIns="92755" bIns="46377"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5126" name="Rectangle 6"/>
          <p:cNvSpPr>
            <a:spLocks noGrp="1" noChangeArrowheads="1"/>
          </p:cNvSpPr>
          <p:nvPr>
            <p:ph type="ftr" sz="quarter" idx="4"/>
          </p:nvPr>
        </p:nvSpPr>
        <p:spPr bwMode="auto">
          <a:xfrm>
            <a:off x="0" y="9431338"/>
            <a:ext cx="2944813" cy="495300"/>
          </a:xfrm>
          <a:prstGeom prst="rect">
            <a:avLst/>
          </a:prstGeom>
          <a:noFill/>
          <a:ln w="9525">
            <a:noFill/>
            <a:miter lim="800000"/>
            <a:headEnd/>
            <a:tailEnd/>
          </a:ln>
        </p:spPr>
        <p:txBody>
          <a:bodyPr vert="horz" wrap="square" lIns="92755" tIns="46377" rIns="92755" bIns="46377" numCol="1" anchor="b" anchorCtr="0" compatLnSpc="1">
            <a:prstTxWarp prst="textNoShape">
              <a:avLst/>
            </a:prstTxWarp>
          </a:bodyPr>
          <a:lstStyle>
            <a:lvl1pPr defTabSz="928536">
              <a:defRPr sz="1200" b="0"/>
            </a:lvl1pPr>
          </a:lstStyle>
          <a:p>
            <a:pPr>
              <a:defRPr/>
            </a:pPr>
            <a:endParaRPr lang="de-DE"/>
          </a:p>
        </p:txBody>
      </p:sp>
      <p:sp>
        <p:nvSpPr>
          <p:cNvPr id="5127" name="Rectangle 7"/>
          <p:cNvSpPr>
            <a:spLocks noGrp="1" noChangeArrowheads="1"/>
          </p:cNvSpPr>
          <p:nvPr>
            <p:ph type="sldNum" sz="quarter" idx="5"/>
          </p:nvPr>
        </p:nvSpPr>
        <p:spPr bwMode="auto">
          <a:xfrm>
            <a:off x="3852863" y="9431338"/>
            <a:ext cx="2944812" cy="495300"/>
          </a:xfrm>
          <a:prstGeom prst="rect">
            <a:avLst/>
          </a:prstGeom>
          <a:noFill/>
          <a:ln w="9525">
            <a:noFill/>
            <a:miter lim="800000"/>
            <a:headEnd/>
            <a:tailEnd/>
          </a:ln>
        </p:spPr>
        <p:txBody>
          <a:bodyPr vert="horz" wrap="square" lIns="92755" tIns="46377" rIns="92755" bIns="46377" numCol="1" anchor="b" anchorCtr="0" compatLnSpc="1">
            <a:prstTxWarp prst="textNoShape">
              <a:avLst/>
            </a:prstTxWarp>
          </a:bodyPr>
          <a:lstStyle>
            <a:lvl1pPr algn="r" defTabSz="928536">
              <a:defRPr sz="1200" b="0"/>
            </a:lvl1pPr>
          </a:lstStyle>
          <a:p>
            <a:pPr>
              <a:defRPr/>
            </a:pPr>
            <a:fld id="{CC8B8B19-6A74-4182-8208-FEFE3048D26D}" type="slidenum">
              <a:rPr lang="de-DE"/>
              <a:pPr>
                <a:defRPr/>
              </a:pPr>
              <a:t>‹Nr.›</a:t>
            </a:fld>
            <a:endParaRPr lang="de-DE"/>
          </a:p>
        </p:txBody>
      </p:sp>
    </p:spTree>
    <p:extLst>
      <p:ext uri="{BB962C8B-B14F-4D97-AF65-F5344CB8AC3E}">
        <p14:creationId xmlns:p14="http://schemas.microsoft.com/office/powerpoint/2010/main" val="16619190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r>
              <a:rPr lang="de-AT" dirty="0" smtClean="0"/>
              <a:t>@ Reinhards: Namen aller Projektmitarbeiter</a:t>
            </a:r>
            <a:r>
              <a:rPr lang="de-AT" baseline="0" dirty="0" smtClean="0"/>
              <a:t>Innen oder </a:t>
            </a:r>
            <a:r>
              <a:rPr lang="de-AT" dirty="0" smtClean="0"/>
              <a:t>Namen aller die am</a:t>
            </a:r>
            <a:r>
              <a:rPr lang="de-AT" baseline="0" dirty="0" smtClean="0"/>
              <a:t> Workshop vortragen?</a:t>
            </a:r>
            <a:endParaRPr lang="de-DE"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32500" lnSpcReduction="20000"/>
          </a:bodyPr>
          <a:lstStyle/>
          <a:p>
            <a:pPr marL="0" marR="0" indent="0" algn="l" defTabSz="914400" rtl="0" eaLnBrk="0" fontAlgn="base" latinLnBrk="0" hangingPunct="0">
              <a:lnSpc>
                <a:spcPct val="100000"/>
              </a:lnSpc>
              <a:spcBef>
                <a:spcPct val="30000"/>
              </a:spcBef>
              <a:spcAft>
                <a:spcPct val="0"/>
              </a:spcAft>
              <a:buClrTx/>
              <a:buSzTx/>
              <a:buFontTx/>
              <a:buChar char="-"/>
              <a:tabLst/>
              <a:defRPr/>
            </a:pPr>
            <a:r>
              <a:rPr lang="de-AT" baseline="0" dirty="0" smtClean="0"/>
              <a:t>Übergangsfolie: Zusammenfassung </a:t>
            </a:r>
            <a:r>
              <a:rPr lang="de-AT" baseline="0" dirty="0" err="1" smtClean="0"/>
              <a:t>Survey</a:t>
            </a:r>
            <a:r>
              <a:rPr lang="de-AT" baseline="0" dirty="0" smtClean="0"/>
              <a:t> – Überleitung zu Partnerschaften, auch schon hinweisen auf die kommende Strategiediskussion und damit einbetten</a:t>
            </a:r>
            <a:endParaRPr lang="de-DE" dirty="0" smtClean="0"/>
          </a:p>
          <a:p>
            <a:pPr>
              <a:buFontTx/>
              <a:buChar char="-"/>
            </a:pPr>
            <a:r>
              <a:rPr lang="de-AT" dirty="0" smtClean="0"/>
              <a:t>Überarbeiten – aufzeigen</a:t>
            </a:r>
            <a:r>
              <a:rPr lang="de-AT" baseline="0" dirty="0" smtClean="0"/>
              <a:t> Zugriff </a:t>
            </a:r>
            <a:r>
              <a:rPr lang="de-AT" baseline="0" dirty="0" err="1" smtClean="0"/>
              <a:t>qauf</a:t>
            </a:r>
            <a:r>
              <a:rPr lang="de-AT" baseline="0" dirty="0" smtClean="0"/>
              <a:t> klassische </a:t>
            </a:r>
            <a:r>
              <a:rPr lang="de-AT" baseline="0" dirty="0" err="1" smtClean="0"/>
              <a:t>Governance</a:t>
            </a:r>
            <a:r>
              <a:rPr lang="de-AT" baseline="0" dirty="0" smtClean="0"/>
              <a:t> </a:t>
            </a:r>
            <a:r>
              <a:rPr lang="de-AT" baseline="0" dirty="0" err="1" smtClean="0"/>
              <a:t>approaches</a:t>
            </a:r>
            <a:r>
              <a:rPr lang="de-AT" baseline="0" dirty="0" smtClean="0"/>
              <a:t>, aber auch neue oder neue Ausgestaltungen</a:t>
            </a:r>
          </a:p>
          <a:p>
            <a:pPr>
              <a:buFontTx/>
              <a:buChar char="-"/>
            </a:pPr>
            <a:endParaRPr lang="de-AT" baseline="0" dirty="0" smtClean="0"/>
          </a:p>
          <a:p>
            <a:pPr>
              <a:buFontTx/>
              <a:buChar char="-"/>
            </a:pPr>
            <a:endParaRPr lang="de-AT" baseline="0" dirty="0" smtClean="0"/>
          </a:p>
          <a:p>
            <a:pPr marL="0" marR="0" indent="0" algn="l" defTabSz="914400" rtl="0" eaLnBrk="0" fontAlgn="base" latinLnBrk="0" hangingPunct="0">
              <a:lnSpc>
                <a:spcPct val="100000"/>
              </a:lnSpc>
              <a:spcBef>
                <a:spcPct val="30000"/>
              </a:spcBef>
              <a:spcAft>
                <a:spcPct val="0"/>
              </a:spcAft>
              <a:buClrTx/>
              <a:buSzTx/>
              <a:buFontTx/>
              <a:buChar char="-"/>
              <a:tabLst/>
              <a:defRPr/>
            </a:pPr>
            <a:r>
              <a:rPr lang="de-AT" sz="1200" i="1" dirty="0" smtClean="0"/>
              <a:t>Horizontale und vertikale  Koordination, Wissenschaft, nicht-staatlichen Akteure</a:t>
            </a:r>
          </a:p>
          <a:p>
            <a:pPr>
              <a:buFontTx/>
              <a:buChar char="-"/>
            </a:pPr>
            <a:endParaRPr lang="de-AT" baseline="0" dirty="0" smtClean="0"/>
          </a:p>
        </p:txBody>
      </p:sp>
      <p:sp>
        <p:nvSpPr>
          <p:cNvPr id="4" name="Foliennummernplatzhalter 3"/>
          <p:cNvSpPr>
            <a:spLocks noGrp="1"/>
          </p:cNvSpPr>
          <p:nvPr>
            <p:ph type="sldNum" sz="quarter" idx="10"/>
          </p:nvPr>
        </p:nvSpPr>
        <p:spPr/>
        <p:txBody>
          <a:bodyPr/>
          <a:lstStyle/>
          <a:p>
            <a:pPr>
              <a:defRPr/>
            </a:pPr>
            <a:fld id="{CC8B8B19-6A74-4182-8208-FEFE3048D26D}" type="slidenum">
              <a:rPr lang="de-DE" smtClean="0"/>
              <a:pPr>
                <a:defRPr/>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Folienbildplatzhalter 1"/>
          <p:cNvSpPr>
            <a:spLocks noGrp="1" noRot="1" noChangeAspect="1" noTextEdit="1"/>
          </p:cNvSpPr>
          <p:nvPr>
            <p:ph type="sldImg"/>
          </p:nvPr>
        </p:nvSpPr>
        <p:spPr>
          <a:xfrm>
            <a:off x="852488" y="744538"/>
            <a:ext cx="5092700" cy="3722687"/>
          </a:xfrm>
          <a:ln/>
        </p:spPr>
      </p:sp>
      <p:sp>
        <p:nvSpPr>
          <p:cNvPr id="21506" name="Notizenplatzhalter 2"/>
          <p:cNvSpPr>
            <a:spLocks noGrp="1"/>
          </p:cNvSpPr>
          <p:nvPr>
            <p:ph type="body" idx="1"/>
          </p:nvPr>
        </p:nvSpPr>
        <p:spPr>
          <a:xfrm>
            <a:off x="906463" y="4714877"/>
            <a:ext cx="4984750" cy="4467225"/>
          </a:xfrm>
          <a:noFill/>
          <a:ln/>
        </p:spPr>
        <p:txBody>
          <a:bodyPr lIns="95546" tIns="47773" rIns="95546" bIns="47773"/>
          <a:lstStyle/>
          <a:p>
            <a:r>
              <a:rPr lang="en-GB" dirty="0" err="1" smtClean="0"/>
              <a:t>Über</a:t>
            </a:r>
            <a:r>
              <a:rPr lang="en-GB" dirty="0" smtClean="0"/>
              <a:t> den </a:t>
            </a:r>
            <a:r>
              <a:rPr lang="en-GB" dirty="0" err="1" smtClean="0"/>
              <a:t>gesamten</a:t>
            </a:r>
            <a:r>
              <a:rPr lang="en-GB" dirty="0" smtClean="0"/>
              <a:t> WS - </a:t>
            </a:r>
            <a:r>
              <a:rPr lang="en-GB" dirty="0" err="1" smtClean="0"/>
              <a:t>Reinhard</a:t>
            </a:r>
            <a:endParaRPr lang="en-GB" dirty="0" smtClean="0"/>
          </a:p>
          <a:p>
            <a:endParaRPr lang="en-GB" dirty="0" smtClean="0"/>
          </a:p>
          <a:p>
            <a:r>
              <a:rPr lang="en-GB" dirty="0" smtClean="0"/>
              <a:t>15:00-15:10: Intro (</a:t>
            </a:r>
            <a:r>
              <a:rPr lang="en-GB" dirty="0" err="1" smtClean="0"/>
              <a:t>Reinhard</a:t>
            </a:r>
            <a:r>
              <a:rPr lang="en-GB" dirty="0" smtClean="0"/>
              <a:t>)</a:t>
            </a:r>
          </a:p>
          <a:p>
            <a:r>
              <a:rPr lang="en-GB" dirty="0" smtClean="0"/>
              <a:t>15:10-15:45: The Governance of Adaptation in 10 OECD countries, plus </a:t>
            </a:r>
            <a:r>
              <a:rPr lang="en-GB" dirty="0" err="1" smtClean="0"/>
              <a:t>Vertiefung</a:t>
            </a:r>
            <a:r>
              <a:rPr lang="en-GB" dirty="0" smtClean="0"/>
              <a:t> </a:t>
            </a:r>
            <a:r>
              <a:rPr lang="en-GB" dirty="0" err="1" smtClean="0"/>
              <a:t>zu</a:t>
            </a:r>
            <a:r>
              <a:rPr lang="en-GB" dirty="0" smtClean="0"/>
              <a:t> Partnerships in </a:t>
            </a:r>
            <a:r>
              <a:rPr lang="en-GB" dirty="0" err="1" smtClean="0"/>
              <a:t>Cd</a:t>
            </a:r>
            <a:r>
              <a:rPr lang="en-GB" dirty="0" smtClean="0"/>
              <a:t> und UK (</a:t>
            </a:r>
            <a:r>
              <a:rPr lang="en-GB" dirty="0" err="1" smtClean="0"/>
              <a:t>Anja</a:t>
            </a:r>
            <a:r>
              <a:rPr lang="en-GB" dirty="0" smtClean="0"/>
              <a:t>)</a:t>
            </a:r>
          </a:p>
          <a:p>
            <a:r>
              <a:rPr lang="de-AT" dirty="0" smtClean="0"/>
              <a:t>15:45-16:00: Diskussion</a:t>
            </a:r>
            <a:endParaRPr lang="en-GB" dirty="0" smtClean="0"/>
          </a:p>
          <a:p>
            <a:r>
              <a:rPr lang="de-AT" dirty="0" smtClean="0"/>
              <a:t>16:00-16:10: Pause</a:t>
            </a:r>
            <a:endParaRPr lang="en-GB" dirty="0" smtClean="0"/>
          </a:p>
          <a:p>
            <a:r>
              <a:rPr lang="de-AT" dirty="0" smtClean="0"/>
              <a:t>16:10-16:35: Integrierte Strategien: SDS (Ralf), </a:t>
            </a:r>
            <a:r>
              <a:rPr lang="de-AT" dirty="0" err="1" smtClean="0"/>
              <a:t>Mitigation</a:t>
            </a:r>
            <a:r>
              <a:rPr lang="de-AT" dirty="0" smtClean="0"/>
              <a:t>, Adaptation (Juan)</a:t>
            </a:r>
            <a:endParaRPr lang="en-GB" dirty="0" smtClean="0"/>
          </a:p>
          <a:p>
            <a:r>
              <a:rPr lang="de-AT" dirty="0" smtClean="0"/>
              <a:t>16:35-16:50: Diskussion</a:t>
            </a:r>
            <a:endParaRPr lang="en-GB" dirty="0" smtClean="0"/>
          </a:p>
          <a:p>
            <a:r>
              <a:rPr lang="de-AT" dirty="0" smtClean="0"/>
              <a:t>16:50-17:30: </a:t>
            </a:r>
            <a:r>
              <a:rPr lang="de-AT" dirty="0" err="1" smtClean="0"/>
              <a:t>Intro</a:t>
            </a:r>
            <a:r>
              <a:rPr lang="de-AT" dirty="0" smtClean="0"/>
              <a:t> und Diskussion zur </a:t>
            </a:r>
            <a:r>
              <a:rPr lang="de-AT" dirty="0" err="1" smtClean="0"/>
              <a:t>Governance</a:t>
            </a:r>
            <a:r>
              <a:rPr lang="de-AT" dirty="0" smtClean="0"/>
              <a:t> von Adaption in Österreich (Andrea)</a:t>
            </a:r>
            <a:endParaRPr lang="en-GB" dirty="0" smtClean="0"/>
          </a:p>
          <a:p>
            <a:r>
              <a:rPr lang="de-AT" dirty="0" smtClean="0"/>
              <a:t>17:30: </a:t>
            </a:r>
            <a:r>
              <a:rPr lang="de-AT" dirty="0" err="1" smtClean="0"/>
              <a:t>Schluss</a:t>
            </a:r>
            <a:r>
              <a:rPr lang="de-AT" dirty="0" smtClean="0"/>
              <a:t> (Reinhard)</a:t>
            </a:r>
            <a:endParaRPr lang="en-GB" dirty="0" smtClean="0"/>
          </a:p>
          <a:p>
            <a:pPr marL="0" lvl="1" defTabSz="914326">
              <a:defRPr/>
            </a:pPr>
            <a:endParaRPr lang="en-GB" dirty="0" smtClean="0"/>
          </a:p>
        </p:txBody>
      </p:sp>
      <p:sp>
        <p:nvSpPr>
          <p:cNvPr id="21507" name="Foliennummernplatzhalter 3"/>
          <p:cNvSpPr txBox="1">
            <a:spLocks noGrp="1"/>
          </p:cNvSpPr>
          <p:nvPr/>
        </p:nvSpPr>
        <p:spPr bwMode="auto">
          <a:xfrm>
            <a:off x="3851275" y="9431338"/>
            <a:ext cx="2946400" cy="495300"/>
          </a:xfrm>
          <a:prstGeom prst="rect">
            <a:avLst/>
          </a:prstGeom>
          <a:noFill/>
          <a:ln w="9525">
            <a:noFill/>
            <a:miter lim="800000"/>
            <a:headEnd/>
            <a:tailEnd/>
          </a:ln>
        </p:spPr>
        <p:txBody>
          <a:bodyPr lIns="95546" tIns="47773" rIns="95546" bIns="47773" anchor="b"/>
          <a:lstStyle/>
          <a:p>
            <a:pPr algn="r" defTabSz="955521"/>
            <a:fld id="{091E99D2-13C2-4AB2-93D6-D351482A7BA1}" type="slidenum">
              <a:rPr lang="de-DE" sz="1300" b="0"/>
              <a:pPr algn="r" defTabSz="955521"/>
              <a:t>11</a:t>
            </a:fld>
            <a:endParaRPr lang="de-DE" sz="1300" b="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25000" lnSpcReduction="20000"/>
          </a:bodyPr>
          <a:lstStyle/>
          <a:p>
            <a:pPr>
              <a:buClr>
                <a:srgbClr val="0073AF"/>
              </a:buClr>
              <a:buNone/>
            </a:pPr>
            <a:r>
              <a:rPr lang="de-AT" b="1" dirty="0" smtClean="0">
                <a:solidFill>
                  <a:srgbClr val="0073AF"/>
                </a:solidFill>
              </a:rPr>
              <a:t>Analyseperspektiven</a:t>
            </a:r>
          </a:p>
          <a:p>
            <a:pPr>
              <a:buClr>
                <a:srgbClr val="0073AF"/>
              </a:buClr>
            </a:pPr>
            <a:r>
              <a:rPr lang="de-AT" b="1" dirty="0" smtClean="0">
                <a:solidFill>
                  <a:srgbClr val="C00000"/>
                </a:solidFill>
              </a:rPr>
              <a:t>Partnerschaften als </a:t>
            </a:r>
            <a:r>
              <a:rPr lang="de-AT" b="1" dirty="0" err="1" smtClean="0">
                <a:solidFill>
                  <a:srgbClr val="C00000"/>
                </a:solidFill>
              </a:rPr>
              <a:t>Governance-Mechanismen</a:t>
            </a:r>
            <a:r>
              <a:rPr lang="de-AT" b="1" dirty="0" smtClean="0">
                <a:solidFill>
                  <a:srgbClr val="C00000"/>
                </a:solidFill>
              </a:rPr>
              <a:t> für die Kooperation und Koordination zwischen verschiedenen politisch-administrativen Ebenen und zwischen staatlichen und nicht-staatlichen Akteuren</a:t>
            </a:r>
            <a:endParaRPr lang="de-DE" b="1" dirty="0" smtClean="0">
              <a:solidFill>
                <a:srgbClr val="C00000"/>
              </a:solidFill>
            </a:endParaRPr>
          </a:p>
          <a:p>
            <a:pPr>
              <a:buClr>
                <a:srgbClr val="0073AF"/>
              </a:buClr>
            </a:pPr>
            <a:r>
              <a:rPr lang="de-AT" dirty="0" smtClean="0"/>
              <a:t>Beitrag regionaler Partnerschaften zur Formulierung und Implementierung von Adaptionspolitiken und -maßnahmen auf regionaler und lokaler Ebene </a:t>
            </a:r>
            <a:r>
              <a:rPr lang="en-US" dirty="0" smtClean="0"/>
              <a:t>(</a:t>
            </a:r>
            <a:r>
              <a:rPr lang="en-US" dirty="0" err="1" smtClean="0"/>
              <a:t>Problemlösungskapazität</a:t>
            </a:r>
            <a:r>
              <a:rPr lang="en-US" dirty="0" smtClean="0"/>
              <a:t>)</a:t>
            </a:r>
          </a:p>
          <a:p>
            <a:pPr defTabSz="882213">
              <a:defRPr/>
            </a:pPr>
            <a:endParaRPr lang="en-GB" dirty="0" smtClean="0"/>
          </a:p>
          <a:p>
            <a:pPr defTabSz="882213">
              <a:defRPr/>
            </a:pPr>
            <a:endParaRPr lang="en-GB" dirty="0" smtClean="0"/>
          </a:p>
          <a:p>
            <a:pPr defTabSz="882213">
              <a:defRPr/>
            </a:pPr>
            <a:endParaRPr lang="en-GB" dirty="0" smtClean="0"/>
          </a:p>
          <a:p>
            <a:pPr defTabSz="882213">
              <a:defRPr/>
            </a:pPr>
            <a:r>
              <a:rPr lang="en-GB" dirty="0" smtClean="0"/>
              <a:t>Go-Adapt- Survey -&gt; </a:t>
            </a:r>
            <a:r>
              <a:rPr lang="en-GB" dirty="0" err="1" smtClean="0"/>
              <a:t>wichtige</a:t>
            </a:r>
            <a:r>
              <a:rPr lang="en-GB" dirty="0" smtClean="0"/>
              <a:t> Governance-</a:t>
            </a:r>
            <a:r>
              <a:rPr lang="en-GB" dirty="0" err="1" smtClean="0"/>
              <a:t>Ansätze</a:t>
            </a:r>
            <a:r>
              <a:rPr lang="en-GB" dirty="0" smtClean="0"/>
              <a:t> </a:t>
            </a:r>
            <a:r>
              <a:rPr lang="en-GB" dirty="0" err="1" smtClean="0"/>
              <a:t>für</a:t>
            </a:r>
            <a:r>
              <a:rPr lang="en-GB" dirty="0" smtClean="0"/>
              <a:t> </a:t>
            </a:r>
            <a:r>
              <a:rPr lang="en-GB" dirty="0" err="1" smtClean="0"/>
              <a:t>vertikale</a:t>
            </a:r>
            <a:r>
              <a:rPr lang="en-GB" dirty="0" smtClean="0"/>
              <a:t> Integration und </a:t>
            </a:r>
            <a:r>
              <a:rPr lang="en-GB" dirty="0" err="1" smtClean="0"/>
              <a:t>Partizipation</a:t>
            </a:r>
            <a:endParaRPr lang="en-GB" dirty="0" smtClean="0"/>
          </a:p>
          <a:p>
            <a:pPr lvl="0">
              <a:buClr>
                <a:srgbClr val="0073AF"/>
              </a:buClr>
            </a:pPr>
            <a:r>
              <a:rPr lang="en-GB" dirty="0" smtClean="0"/>
              <a:t>In which way and to which extent do regional partnerships serve as a coordination mechanism between different levels (local, regional, national) as well as between societal domains?  </a:t>
            </a:r>
            <a:endParaRPr lang="de-DE" dirty="0" smtClean="0"/>
          </a:p>
          <a:p>
            <a:pPr lvl="0">
              <a:buClr>
                <a:srgbClr val="0073AF"/>
              </a:buClr>
            </a:pPr>
            <a:r>
              <a:rPr lang="en-US" dirty="0" smtClean="0"/>
              <a:t>In how far do partnerships contribute to climate change adaptation in terms of adaptive capacities and adaptation policies?</a:t>
            </a:r>
            <a:endParaRPr lang="de-DE" dirty="0" smtClean="0"/>
          </a:p>
          <a:p>
            <a:pPr>
              <a:buFontTx/>
              <a:buNone/>
            </a:pPr>
            <a:endParaRPr lang="de-AT" dirty="0" smtClean="0"/>
          </a:p>
          <a:p>
            <a:pPr>
              <a:buFontTx/>
              <a:buNone/>
            </a:pPr>
            <a:endParaRPr lang="de-AT" dirty="0" smtClean="0"/>
          </a:p>
          <a:p>
            <a:pPr>
              <a:buFontTx/>
              <a:buNone/>
            </a:pPr>
            <a:endParaRPr lang="de-AT" dirty="0" smtClean="0"/>
          </a:p>
          <a:p>
            <a:pPr>
              <a:buFontTx/>
              <a:buNone/>
            </a:pPr>
            <a:endParaRPr lang="de-AT" dirty="0" smtClean="0"/>
          </a:p>
          <a:p>
            <a:pPr>
              <a:buFontTx/>
              <a:buNone/>
            </a:pPr>
            <a:r>
              <a:rPr lang="de-AT" dirty="0" smtClean="0"/>
              <a:t>Warum Partnerschaften?</a:t>
            </a:r>
          </a:p>
          <a:p>
            <a:pPr>
              <a:buFontTx/>
              <a:buChar char="-"/>
            </a:pPr>
            <a:r>
              <a:rPr lang="de-AT" dirty="0" smtClean="0"/>
              <a:t>Empirisches Ergebnis aus unserem Survey</a:t>
            </a:r>
          </a:p>
          <a:p>
            <a:pPr>
              <a:buFontTx/>
              <a:buChar char="-"/>
            </a:pPr>
            <a:r>
              <a:rPr lang="de-AT" dirty="0" smtClean="0"/>
              <a:t>Aber auch in der Literatur</a:t>
            </a:r>
            <a:r>
              <a:rPr lang="de-AT" baseline="0" dirty="0" smtClean="0"/>
              <a:t> innerhalb der </a:t>
            </a:r>
            <a:r>
              <a:rPr lang="de-AT" baseline="0" dirty="0" err="1" smtClean="0"/>
              <a:t>Governance-Debatte</a:t>
            </a:r>
            <a:r>
              <a:rPr lang="de-AT" baseline="0" dirty="0" smtClean="0"/>
              <a:t>, regional </a:t>
            </a:r>
            <a:r>
              <a:rPr lang="de-AT" baseline="0" dirty="0" err="1" smtClean="0"/>
              <a:t>governance</a:t>
            </a:r>
            <a:r>
              <a:rPr lang="de-AT" baseline="0" dirty="0" smtClean="0"/>
              <a:t>, </a:t>
            </a:r>
            <a:r>
              <a:rPr lang="de-AT" baseline="0" dirty="0" err="1" smtClean="0"/>
              <a:t>network</a:t>
            </a:r>
            <a:r>
              <a:rPr lang="de-AT" baseline="0" dirty="0" smtClean="0"/>
              <a:t> </a:t>
            </a:r>
            <a:r>
              <a:rPr lang="de-AT" baseline="0" dirty="0" err="1" smtClean="0"/>
              <a:t>governance</a:t>
            </a:r>
            <a:r>
              <a:rPr lang="de-AT" baseline="0" dirty="0" smtClean="0"/>
              <a:t> als neuer Ansatz beschrieben</a:t>
            </a:r>
          </a:p>
          <a:p>
            <a:pPr>
              <a:buFontTx/>
              <a:buChar char="-"/>
            </a:pPr>
            <a:r>
              <a:rPr lang="de-AT" dirty="0" smtClean="0"/>
              <a:t>(verschiedener gesellschaftlicher Teilsysteme, funktionaler Bereiche  und politisch- administrativer Ebenen), </a:t>
            </a:r>
            <a:endParaRPr lang="de-AT" baseline="0" dirty="0" smtClean="0"/>
          </a:p>
          <a:p>
            <a:pPr defTabSz="914326">
              <a:defRPr/>
            </a:pPr>
            <a:endParaRPr lang="en-GB" dirty="0" smtClean="0"/>
          </a:p>
          <a:p>
            <a:pPr defTabSz="914326">
              <a:defRPr/>
            </a:pPr>
            <a:r>
              <a:rPr lang="en-US" dirty="0" err="1" smtClean="0"/>
              <a:t>Perspektiven</a:t>
            </a:r>
            <a:endParaRPr lang="en-US" dirty="0" smtClean="0"/>
          </a:p>
          <a:p>
            <a:pPr defTabSz="914326">
              <a:defRPr/>
            </a:pPr>
            <a:r>
              <a:rPr lang="en-US" dirty="0" smtClean="0"/>
              <a:t>Discussing partnerships thus brings us to the heart of the debate on public and private responsibilities, their relationships and even the possibility to unite them as a new management strategy for sustainable development within the liberal democratic order”</a:t>
            </a:r>
            <a:endParaRPr lang="de-AT" baseline="0" dirty="0" smtClean="0"/>
          </a:p>
          <a:p>
            <a:pPr defTabSz="914326">
              <a:defRPr/>
            </a:pPr>
            <a:endParaRPr lang="de-AT" baseline="0" dirty="0" smtClean="0"/>
          </a:p>
          <a:p>
            <a:pPr defTabSz="914326">
              <a:defRPr/>
            </a:pPr>
            <a:r>
              <a:rPr lang="de-AT" baseline="0" dirty="0" smtClean="0"/>
              <a:t>Fragen für die Untersuchung</a:t>
            </a:r>
          </a:p>
          <a:p>
            <a:pPr defTabSz="914326">
              <a:defRPr/>
            </a:pPr>
            <a:endParaRPr lang="en-GB" dirty="0" smtClean="0"/>
          </a:p>
          <a:p>
            <a:pPr defTabSz="914326">
              <a:defRPr/>
            </a:pPr>
            <a:endParaRPr lang="en-GB" dirty="0" smtClean="0"/>
          </a:p>
          <a:p>
            <a:pPr defTabSz="914326">
              <a:defRPr/>
            </a:pPr>
            <a:r>
              <a:rPr lang="en-GB" dirty="0" smtClean="0"/>
              <a:t>In the Go-Adapt survey they have been identified as governance approaches facilitating vertical integration and participation, but the survey was not able to analyse what role they actually play in facilitating adaptation policies. </a:t>
            </a:r>
          </a:p>
          <a:p>
            <a:pPr defTabSz="914326">
              <a:defRPr/>
            </a:pPr>
            <a:r>
              <a:rPr lang="en-US" dirty="0" smtClean="0"/>
              <a:t>Partnerships can be grouped under new modes of governance or steering mechanisms {Van </a:t>
            </a:r>
            <a:r>
              <a:rPr lang="en-US" dirty="0" err="1" smtClean="0"/>
              <a:t>Huijstee</a:t>
            </a:r>
            <a:r>
              <a:rPr lang="en-US" dirty="0" smtClean="0"/>
              <a:t>, 2007 #1096, 77}.</a:t>
            </a:r>
          </a:p>
          <a:p>
            <a:pPr defTabSz="914326">
              <a:defRPr/>
            </a:pPr>
            <a:r>
              <a:rPr lang="de-AT" dirty="0" smtClean="0"/>
              <a:t>Central </a:t>
            </a:r>
            <a:r>
              <a:rPr lang="de-AT" dirty="0" err="1" smtClean="0"/>
              <a:t>state</a:t>
            </a:r>
            <a:r>
              <a:rPr lang="de-AT" dirty="0" smtClean="0"/>
              <a:t> – </a:t>
            </a:r>
            <a:r>
              <a:rPr lang="de-AT" dirty="0" err="1" smtClean="0"/>
              <a:t>failures</a:t>
            </a:r>
            <a:r>
              <a:rPr lang="de-AT" dirty="0" smtClean="0"/>
              <a:t> </a:t>
            </a:r>
            <a:r>
              <a:rPr lang="de-AT" dirty="0" err="1" smtClean="0"/>
              <a:t>to</a:t>
            </a:r>
            <a:r>
              <a:rPr lang="de-AT" dirty="0" smtClean="0"/>
              <a:t> </a:t>
            </a:r>
            <a:r>
              <a:rPr lang="de-AT" dirty="0" err="1" smtClean="0"/>
              <a:t>govern</a:t>
            </a:r>
            <a:r>
              <a:rPr lang="de-AT" dirty="0" smtClean="0"/>
              <a:t> </a:t>
            </a:r>
            <a:r>
              <a:rPr lang="de-AT" dirty="0" err="1" smtClean="0"/>
              <a:t>complex</a:t>
            </a:r>
            <a:r>
              <a:rPr lang="de-AT" dirty="0" smtClean="0"/>
              <a:t> environmental </a:t>
            </a:r>
            <a:r>
              <a:rPr lang="de-AT" dirty="0" err="1" smtClean="0"/>
              <a:t>problems</a:t>
            </a:r>
            <a:r>
              <a:rPr lang="de-AT" dirty="0" smtClean="0"/>
              <a:t> -&gt; </a:t>
            </a:r>
            <a:r>
              <a:rPr lang="de-AT" dirty="0" err="1" smtClean="0"/>
              <a:t>new</a:t>
            </a:r>
            <a:r>
              <a:rPr lang="de-AT" dirty="0" smtClean="0"/>
              <a:t> </a:t>
            </a:r>
            <a:r>
              <a:rPr lang="de-AT" dirty="0" err="1" smtClean="0"/>
              <a:t>modes</a:t>
            </a:r>
            <a:r>
              <a:rPr lang="de-AT" dirty="0" smtClean="0"/>
              <a:t> </a:t>
            </a:r>
            <a:r>
              <a:rPr lang="de-AT" dirty="0" err="1" smtClean="0"/>
              <a:t>of</a:t>
            </a:r>
            <a:r>
              <a:rPr lang="de-AT" dirty="0" smtClean="0"/>
              <a:t> </a:t>
            </a:r>
            <a:r>
              <a:rPr lang="de-AT" dirty="0" err="1" smtClean="0"/>
              <a:t>governance</a:t>
            </a:r>
            <a:endParaRPr lang="en-GB" dirty="0" smtClean="0"/>
          </a:p>
          <a:p>
            <a:pPr>
              <a:buFontTx/>
              <a:buNone/>
            </a:pPr>
            <a:endParaRPr lang="de-AT" baseline="0" dirty="0" smtClean="0"/>
          </a:p>
          <a:p>
            <a:r>
              <a:rPr lang="en-US" dirty="0" smtClean="0"/>
              <a:t>“With partnerships, the strict </a:t>
            </a:r>
            <a:r>
              <a:rPr lang="en-US" dirty="0" err="1" smtClean="0"/>
              <a:t>devision</a:t>
            </a:r>
            <a:r>
              <a:rPr lang="en-US" dirty="0" smtClean="0"/>
              <a:t> of tasks between public and private actors is challenged. Hierarchy is replaced by more horizontal relationships, and a certain kind and amount of responsibility for the public good is taken by private actors from the market and/or civil society. As a consequence, management of societal change has become more dynamic, more complex and more heterogeneous. Instead of a strong </a:t>
            </a:r>
            <a:r>
              <a:rPr lang="en-US" i="1" dirty="0" smtClean="0"/>
              <a:t>state </a:t>
            </a:r>
            <a:r>
              <a:rPr lang="en-US" dirty="0" smtClean="0"/>
              <a:t>to govern sustainability issues, we now need to face the opportunities of a strong </a:t>
            </a:r>
            <a:r>
              <a:rPr lang="en-US" i="1" dirty="0" smtClean="0"/>
              <a:t>society</a:t>
            </a:r>
            <a:r>
              <a:rPr lang="en-US" dirty="0" smtClean="0"/>
              <a:t>, which is at least partly based on private initiatives from the market and civil society (</a:t>
            </a:r>
            <a:r>
              <a:rPr lang="en-US" dirty="0" err="1" smtClean="0"/>
              <a:t>Glasbergen</a:t>
            </a:r>
            <a:r>
              <a:rPr lang="en-US" dirty="0" smtClean="0"/>
              <a:t>, 2007, p. 1). Discussing partnerships thus brings us to the heart of the debate on public and private responsibilities, their relationships and even the possibility to unite them as a new management strategy for sustainable development within the liberal democratic order” {</a:t>
            </a:r>
            <a:r>
              <a:rPr lang="en-US" dirty="0" err="1" smtClean="0"/>
              <a:t>Glasbergen</a:t>
            </a:r>
            <a:r>
              <a:rPr lang="en-US" dirty="0" smtClean="0"/>
              <a:t>, 2011 #1097, 2}.</a:t>
            </a:r>
            <a:endParaRPr lang="de-DE" dirty="0" smtClean="0"/>
          </a:p>
          <a:p>
            <a:pPr>
              <a:buFontTx/>
              <a:buChar char="-"/>
            </a:pPr>
            <a:r>
              <a:rPr lang="de-AT" dirty="0" smtClean="0"/>
              <a:t>-&gt; zwischendurch und am Ende sagen, dass es noch stark staatlich getrieben</a:t>
            </a:r>
            <a:r>
              <a:rPr lang="de-AT" baseline="0" dirty="0" smtClean="0"/>
              <a:t> ist – aber Tendenzen zu privatwirtschaftlichen gibt bes. UK – wie geht das mit </a:t>
            </a:r>
            <a:r>
              <a:rPr lang="de-AT" baseline="0" dirty="0" err="1" smtClean="0"/>
              <a:t>langfristigkeit</a:t>
            </a:r>
            <a:r>
              <a:rPr lang="de-AT" baseline="0" dirty="0" smtClean="0"/>
              <a:t> von Adaption zusammen?</a:t>
            </a:r>
          </a:p>
          <a:p>
            <a:endParaRPr lang="en-US" dirty="0" smtClean="0"/>
          </a:p>
          <a:p>
            <a:r>
              <a:rPr lang="en-US" dirty="0" smtClean="0"/>
              <a:t>From the second perspective, attention is turned to the external effects of partnerships. Partnership arrangements are seen as tools for deliberate societal change. The question is how a reform agenda develops because of increased collaboration between societal sectors. Attention focuses on the interactive structures and processes in which partnerships operate, and the impacts of partnership activities on sustainability issues therein (Brinkerhoff, 2002; Hale and </a:t>
            </a:r>
            <a:r>
              <a:rPr lang="en-US" dirty="0" err="1" smtClean="0"/>
              <a:t>Mauzerall</a:t>
            </a:r>
            <a:r>
              <a:rPr lang="en-US" dirty="0" smtClean="0"/>
              <a:t>, 2004; </a:t>
            </a:r>
            <a:r>
              <a:rPr lang="en-US" dirty="0" err="1" smtClean="0"/>
              <a:t>Börzel</a:t>
            </a:r>
            <a:r>
              <a:rPr lang="en-US" dirty="0" smtClean="0"/>
              <a:t> and </a:t>
            </a:r>
            <a:r>
              <a:rPr lang="en-US" dirty="0" err="1" smtClean="0"/>
              <a:t>Risse</a:t>
            </a:r>
            <a:r>
              <a:rPr lang="en-US" dirty="0" smtClean="0"/>
              <a:t>, 2005; Vollmer, 2009; Van </a:t>
            </a:r>
            <a:r>
              <a:rPr lang="en-US" dirty="0" err="1" smtClean="0"/>
              <a:t>Tulder</a:t>
            </a:r>
            <a:r>
              <a:rPr lang="en-US" dirty="0" smtClean="0"/>
              <a:t> and </a:t>
            </a:r>
            <a:r>
              <a:rPr lang="en-US" dirty="0" err="1" smtClean="0"/>
              <a:t>Fortanier</a:t>
            </a:r>
            <a:r>
              <a:rPr lang="en-US" dirty="0" smtClean="0"/>
              <a:t>, 2009). -&gt; policy studies</a:t>
            </a:r>
            <a:endParaRPr lang="de-DE" dirty="0" smtClean="0"/>
          </a:p>
          <a:p>
            <a:r>
              <a:rPr lang="en-US" dirty="0" smtClean="0"/>
              <a:t> </a:t>
            </a:r>
          </a:p>
          <a:p>
            <a:r>
              <a:rPr lang="en-US" dirty="0" smtClean="0"/>
              <a:t>As partnerships are considered a response to the limited problem-solving capacity of governments, the functions attributed to them tend to respond to this deficit. The list below does not pretend to be exhaustive, yet it enumerates the partly overlapping roles and functions ascribed to partnerships within the literature from an institutional perspective:  Agenda setting,</a:t>
            </a:r>
            <a:r>
              <a:rPr lang="en-US" baseline="0" dirty="0" smtClean="0"/>
              <a:t> </a:t>
            </a:r>
            <a:r>
              <a:rPr lang="en-US" dirty="0" smtClean="0"/>
              <a:t>Policy development, </a:t>
            </a:r>
            <a:r>
              <a:rPr lang="de-DE" dirty="0" err="1" smtClean="0"/>
              <a:t>Implementation</a:t>
            </a:r>
            <a:r>
              <a:rPr lang="de-DE" dirty="0" smtClean="0"/>
              <a:t>, </a:t>
            </a:r>
            <a:r>
              <a:rPr lang="en-US" dirty="0" smtClean="0"/>
              <a:t>Generation and dissemination of knowledge, Bolstering institutional effectiveness, Facilitating a solution, Learning in networks, Broadening participation: Giving voice to unheard groups,</a:t>
            </a:r>
            <a:r>
              <a:rPr lang="en-US" baseline="0" dirty="0" smtClean="0"/>
              <a:t> </a:t>
            </a:r>
            <a:r>
              <a:rPr lang="en-US" dirty="0" smtClean="0"/>
              <a:t>Making and deepening markets, </a:t>
            </a:r>
            <a:r>
              <a:rPr lang="en-US" dirty="0" err="1" smtClean="0"/>
              <a:t>Metagovernance</a:t>
            </a:r>
            <a:r>
              <a:rPr lang="en-US" dirty="0" smtClean="0"/>
              <a:t> and ensuring good governance</a:t>
            </a:r>
            <a:endParaRPr lang="de-DE" dirty="0" smtClean="0"/>
          </a:p>
          <a:p>
            <a:r>
              <a:rPr lang="en-US" dirty="0" smtClean="0"/>
              <a:t>The authors define </a:t>
            </a:r>
            <a:r>
              <a:rPr lang="en-US" dirty="0" err="1" smtClean="0"/>
              <a:t>metagovernance</a:t>
            </a:r>
            <a:r>
              <a:rPr lang="en-US" dirty="0" smtClean="0"/>
              <a:t> as ‘strategic steering and co-ordination in the governance system’, </a:t>
            </a:r>
          </a:p>
          <a:p>
            <a:endParaRPr lang="de-DE" dirty="0" smtClean="0"/>
          </a:p>
          <a:p>
            <a:pPr defTabSz="882142"/>
            <a:r>
              <a:rPr lang="de-AT" dirty="0" smtClean="0"/>
              <a:t>Definition: Stakeholder </a:t>
            </a:r>
            <a:r>
              <a:rPr lang="de-AT" dirty="0" err="1" smtClean="0"/>
              <a:t>partnerships</a:t>
            </a:r>
            <a:r>
              <a:rPr lang="de-AT" dirty="0" smtClean="0"/>
              <a:t> </a:t>
            </a:r>
            <a:r>
              <a:rPr lang="de-AT" dirty="0" err="1" smtClean="0"/>
              <a:t>consist</a:t>
            </a:r>
            <a:r>
              <a:rPr lang="de-AT" dirty="0" smtClean="0"/>
              <a:t> of </a:t>
            </a:r>
            <a:r>
              <a:rPr lang="de-AT" dirty="0" err="1" smtClean="0"/>
              <a:t>representatives</a:t>
            </a:r>
            <a:r>
              <a:rPr lang="de-AT" dirty="0" smtClean="0"/>
              <a:t> </a:t>
            </a:r>
            <a:r>
              <a:rPr lang="de-AT" dirty="0" err="1" smtClean="0"/>
              <a:t>from</a:t>
            </a:r>
            <a:r>
              <a:rPr lang="de-AT" dirty="0" smtClean="0"/>
              <a:t> private </a:t>
            </a:r>
            <a:r>
              <a:rPr lang="de-AT" dirty="0" err="1" smtClean="0"/>
              <a:t>interest</a:t>
            </a:r>
            <a:r>
              <a:rPr lang="de-AT" dirty="0" smtClean="0"/>
              <a:t> </a:t>
            </a:r>
            <a:r>
              <a:rPr lang="de-AT" dirty="0" err="1" smtClean="0"/>
              <a:t>groups</a:t>
            </a:r>
            <a:r>
              <a:rPr lang="de-AT" dirty="0" smtClean="0"/>
              <a:t>, </a:t>
            </a:r>
            <a:r>
              <a:rPr lang="de-AT" dirty="0" err="1" smtClean="0"/>
              <a:t>local</a:t>
            </a:r>
            <a:r>
              <a:rPr lang="de-AT" dirty="0" smtClean="0"/>
              <a:t> </a:t>
            </a:r>
            <a:r>
              <a:rPr lang="de-AT" dirty="0" err="1" smtClean="0"/>
              <a:t>public</a:t>
            </a:r>
            <a:r>
              <a:rPr lang="de-AT" dirty="0" smtClean="0"/>
              <a:t> </a:t>
            </a:r>
            <a:r>
              <a:rPr lang="de-AT" dirty="0" err="1" smtClean="0"/>
              <a:t>agencies</a:t>
            </a:r>
            <a:r>
              <a:rPr lang="de-AT" dirty="0" smtClean="0"/>
              <a:t>, and </a:t>
            </a:r>
            <a:r>
              <a:rPr lang="de-AT" dirty="0" err="1" smtClean="0"/>
              <a:t>state</a:t>
            </a:r>
            <a:r>
              <a:rPr lang="de-AT" dirty="0" smtClean="0"/>
              <a:t> </a:t>
            </a:r>
            <a:r>
              <a:rPr lang="de-AT" dirty="0" err="1" smtClean="0"/>
              <a:t>or</a:t>
            </a:r>
            <a:r>
              <a:rPr lang="de-AT" dirty="0" smtClean="0"/>
              <a:t> </a:t>
            </a:r>
            <a:r>
              <a:rPr lang="de-AT" dirty="0" err="1" smtClean="0"/>
              <a:t>federal</a:t>
            </a:r>
            <a:r>
              <a:rPr lang="de-AT" dirty="0" smtClean="0"/>
              <a:t> </a:t>
            </a:r>
            <a:r>
              <a:rPr lang="de-AT" dirty="0" err="1" smtClean="0"/>
              <a:t>agencies</a:t>
            </a:r>
            <a:r>
              <a:rPr lang="de-AT" dirty="0" smtClean="0"/>
              <a:t>, </a:t>
            </a:r>
            <a:r>
              <a:rPr lang="de-AT" dirty="0" err="1" smtClean="0"/>
              <a:t>who</a:t>
            </a:r>
            <a:r>
              <a:rPr lang="de-AT" dirty="0" smtClean="0"/>
              <a:t> </a:t>
            </a:r>
            <a:r>
              <a:rPr lang="de-AT" dirty="0" err="1" smtClean="0"/>
              <a:t>convene</a:t>
            </a:r>
            <a:r>
              <a:rPr lang="de-AT" dirty="0" smtClean="0"/>
              <a:t> as a </a:t>
            </a:r>
            <a:r>
              <a:rPr lang="de-AT" dirty="0" err="1" smtClean="0"/>
              <a:t>group</a:t>
            </a:r>
            <a:r>
              <a:rPr lang="de-AT" dirty="0" smtClean="0"/>
              <a:t>, </a:t>
            </a:r>
            <a:r>
              <a:rPr lang="de-AT" dirty="0" err="1" smtClean="0"/>
              <a:t>periodically</a:t>
            </a:r>
            <a:r>
              <a:rPr lang="de-AT" dirty="0" smtClean="0"/>
              <a:t> and </a:t>
            </a:r>
            <a:r>
              <a:rPr lang="de-AT" dirty="0" err="1" smtClean="0"/>
              <a:t>indefinitely</a:t>
            </a:r>
            <a:r>
              <a:rPr lang="de-AT" dirty="0" smtClean="0"/>
              <a:t>, to </a:t>
            </a:r>
            <a:r>
              <a:rPr lang="de-AT" dirty="0" err="1" smtClean="0"/>
              <a:t>discuss</a:t>
            </a:r>
            <a:r>
              <a:rPr lang="de-AT" dirty="0" smtClean="0"/>
              <a:t> </a:t>
            </a:r>
            <a:r>
              <a:rPr lang="de-AT" dirty="0" err="1" smtClean="0"/>
              <a:t>or</a:t>
            </a:r>
            <a:r>
              <a:rPr lang="de-AT" dirty="0" smtClean="0"/>
              <a:t> </a:t>
            </a:r>
            <a:r>
              <a:rPr lang="de-AT" dirty="0" err="1" smtClean="0"/>
              <a:t>negotiate</a:t>
            </a:r>
            <a:r>
              <a:rPr lang="de-AT" dirty="0" smtClean="0"/>
              <a:t> </a:t>
            </a:r>
            <a:r>
              <a:rPr lang="de-AT" dirty="0" err="1" smtClean="0"/>
              <a:t>public</a:t>
            </a:r>
            <a:r>
              <a:rPr lang="de-AT" dirty="0" smtClean="0"/>
              <a:t> </a:t>
            </a:r>
            <a:r>
              <a:rPr lang="de-AT" dirty="0" err="1" smtClean="0"/>
              <a:t>policy</a:t>
            </a:r>
            <a:r>
              <a:rPr lang="de-AT" dirty="0" smtClean="0"/>
              <a:t> </a:t>
            </a:r>
            <a:r>
              <a:rPr lang="de-AT" dirty="0" err="1" smtClean="0"/>
              <a:t>within</a:t>
            </a:r>
            <a:r>
              <a:rPr lang="de-AT" dirty="0" smtClean="0"/>
              <a:t> a </a:t>
            </a:r>
            <a:r>
              <a:rPr lang="de-AT" dirty="0" err="1" smtClean="0"/>
              <a:t>broadly</a:t>
            </a:r>
            <a:r>
              <a:rPr lang="de-AT" dirty="0" smtClean="0"/>
              <a:t> </a:t>
            </a:r>
            <a:r>
              <a:rPr lang="de-AT" dirty="0" err="1" smtClean="0"/>
              <a:t>defined</a:t>
            </a:r>
            <a:r>
              <a:rPr lang="de-AT" dirty="0" smtClean="0"/>
              <a:t> </a:t>
            </a:r>
            <a:r>
              <a:rPr lang="de-AT" dirty="0" err="1" smtClean="0"/>
              <a:t>issue</a:t>
            </a:r>
            <a:r>
              <a:rPr lang="de-AT" dirty="0" smtClean="0"/>
              <a:t> </a:t>
            </a:r>
            <a:r>
              <a:rPr lang="de-AT" dirty="0" err="1" smtClean="0"/>
              <a:t>area</a:t>
            </a:r>
            <a:r>
              <a:rPr lang="de-AT" dirty="0" smtClean="0"/>
              <a:t>. […] </a:t>
            </a:r>
            <a:r>
              <a:rPr lang="de-AT" dirty="0" err="1" smtClean="0"/>
              <a:t>Unlike</a:t>
            </a:r>
            <a:r>
              <a:rPr lang="de-AT" dirty="0" smtClean="0"/>
              <a:t> </a:t>
            </a:r>
            <a:r>
              <a:rPr lang="de-AT" dirty="0" err="1" smtClean="0"/>
              <a:t>other</a:t>
            </a:r>
            <a:r>
              <a:rPr lang="de-AT" dirty="0" smtClean="0"/>
              <a:t> </a:t>
            </a:r>
            <a:r>
              <a:rPr lang="de-AT" dirty="0" err="1" smtClean="0"/>
              <a:t>forms</a:t>
            </a:r>
            <a:r>
              <a:rPr lang="de-AT" dirty="0" smtClean="0"/>
              <a:t> of </a:t>
            </a:r>
            <a:r>
              <a:rPr lang="de-AT" dirty="0" err="1" smtClean="0"/>
              <a:t>participatory</a:t>
            </a:r>
            <a:r>
              <a:rPr lang="de-AT" dirty="0" smtClean="0"/>
              <a:t> </a:t>
            </a:r>
            <a:r>
              <a:rPr lang="de-AT" dirty="0" err="1" smtClean="0"/>
              <a:t>policymaking</a:t>
            </a:r>
            <a:r>
              <a:rPr lang="de-AT" dirty="0" smtClean="0"/>
              <a:t>, stakeholder </a:t>
            </a:r>
            <a:r>
              <a:rPr lang="de-AT" dirty="0" err="1" smtClean="0"/>
              <a:t>partnerships</a:t>
            </a:r>
            <a:r>
              <a:rPr lang="de-AT" dirty="0" smtClean="0"/>
              <a:t> </a:t>
            </a:r>
            <a:r>
              <a:rPr lang="de-AT" dirty="0" err="1" smtClean="0"/>
              <a:t>combine</a:t>
            </a:r>
            <a:r>
              <a:rPr lang="de-AT" dirty="0" smtClean="0"/>
              <a:t> a </a:t>
            </a:r>
            <a:r>
              <a:rPr lang="de-AT" dirty="0" err="1" smtClean="0"/>
              <a:t>broadly</a:t>
            </a:r>
            <a:r>
              <a:rPr lang="de-AT" dirty="0" smtClean="0"/>
              <a:t> </a:t>
            </a:r>
            <a:r>
              <a:rPr lang="de-AT" dirty="0" err="1" smtClean="0"/>
              <a:t>defined</a:t>
            </a:r>
            <a:r>
              <a:rPr lang="de-AT" dirty="0" smtClean="0"/>
              <a:t> </a:t>
            </a:r>
            <a:r>
              <a:rPr lang="de-AT" dirty="0" err="1" smtClean="0"/>
              <a:t>issue</a:t>
            </a:r>
            <a:r>
              <a:rPr lang="de-AT" dirty="0" smtClean="0"/>
              <a:t> </a:t>
            </a:r>
            <a:r>
              <a:rPr lang="de-AT" dirty="0" err="1" smtClean="0"/>
              <a:t>area</a:t>
            </a:r>
            <a:r>
              <a:rPr lang="de-AT" dirty="0" smtClean="0"/>
              <a:t>, </a:t>
            </a:r>
            <a:r>
              <a:rPr lang="de-AT" dirty="0" err="1" smtClean="0"/>
              <a:t>participation</a:t>
            </a:r>
            <a:r>
              <a:rPr lang="de-AT" dirty="0" smtClean="0"/>
              <a:t> </a:t>
            </a:r>
            <a:r>
              <a:rPr lang="de-AT" dirty="0" err="1" smtClean="0"/>
              <a:t>by</a:t>
            </a:r>
            <a:r>
              <a:rPr lang="de-AT" dirty="0" smtClean="0"/>
              <a:t> multiple </a:t>
            </a:r>
            <a:r>
              <a:rPr lang="de-AT" dirty="0" err="1" smtClean="0"/>
              <a:t>levels</a:t>
            </a:r>
            <a:r>
              <a:rPr lang="de-AT" dirty="0" smtClean="0"/>
              <a:t> of </a:t>
            </a:r>
            <a:r>
              <a:rPr lang="de-AT" dirty="0" err="1" smtClean="0"/>
              <a:t>government</a:t>
            </a:r>
            <a:r>
              <a:rPr lang="de-AT" dirty="0" smtClean="0"/>
              <a:t>, and indefinite </a:t>
            </a:r>
            <a:r>
              <a:rPr lang="de-AT" dirty="0" err="1" smtClean="0"/>
              <a:t>duration</a:t>
            </a:r>
            <a:r>
              <a:rPr lang="de-AT" dirty="0" smtClean="0"/>
              <a:t>. </a:t>
            </a:r>
            <a:endParaRPr lang="de-DE" dirty="0" smtClean="0"/>
          </a:p>
          <a:p>
            <a:r>
              <a:rPr lang="de-AT" dirty="0" err="1" smtClean="0"/>
              <a:t>partnerships</a:t>
            </a:r>
            <a:r>
              <a:rPr lang="de-AT" dirty="0" smtClean="0"/>
              <a:t> </a:t>
            </a:r>
            <a:r>
              <a:rPr lang="de-AT" dirty="0" err="1" smtClean="0"/>
              <a:t>are</a:t>
            </a:r>
            <a:r>
              <a:rPr lang="de-AT" dirty="0" smtClean="0"/>
              <a:t> </a:t>
            </a:r>
            <a:r>
              <a:rPr lang="de-AT" dirty="0" err="1" smtClean="0"/>
              <a:t>distinguished</a:t>
            </a:r>
            <a:r>
              <a:rPr lang="de-AT" dirty="0" smtClean="0"/>
              <a:t> </a:t>
            </a:r>
            <a:r>
              <a:rPr lang="de-AT" dirty="0" err="1" smtClean="0"/>
              <a:t>by</a:t>
            </a:r>
            <a:r>
              <a:rPr lang="de-AT" dirty="0" smtClean="0"/>
              <a:t> </a:t>
            </a:r>
            <a:r>
              <a:rPr lang="de-AT" dirty="0" err="1" smtClean="0"/>
              <a:t>their</a:t>
            </a:r>
            <a:r>
              <a:rPr lang="de-AT" dirty="0" smtClean="0"/>
              <a:t> </a:t>
            </a:r>
            <a:r>
              <a:rPr lang="de-AT" dirty="0" err="1" smtClean="0"/>
              <a:t>use</a:t>
            </a:r>
            <a:r>
              <a:rPr lang="de-AT" dirty="0" smtClean="0"/>
              <a:t> </a:t>
            </a:r>
            <a:r>
              <a:rPr lang="de-AT" dirty="0" err="1" smtClean="0"/>
              <a:t>of</a:t>
            </a:r>
            <a:r>
              <a:rPr lang="de-AT" dirty="0" smtClean="0"/>
              <a:t> an </a:t>
            </a:r>
            <a:r>
              <a:rPr lang="de-AT" dirty="0" err="1" smtClean="0"/>
              <a:t>integrated</a:t>
            </a:r>
            <a:r>
              <a:rPr lang="de-AT" dirty="0" smtClean="0"/>
              <a:t> </a:t>
            </a:r>
            <a:r>
              <a:rPr lang="de-AT" dirty="0" err="1" smtClean="0"/>
              <a:t>approach</a:t>
            </a:r>
            <a:r>
              <a:rPr lang="de-AT" dirty="0" smtClean="0"/>
              <a:t> </a:t>
            </a:r>
            <a:r>
              <a:rPr lang="de-AT" dirty="0" err="1" smtClean="0"/>
              <a:t>to</a:t>
            </a:r>
            <a:r>
              <a:rPr lang="de-AT" dirty="0" smtClean="0"/>
              <a:t> </a:t>
            </a:r>
            <a:r>
              <a:rPr lang="de-AT" dirty="0" err="1" smtClean="0"/>
              <a:t>addressing</a:t>
            </a:r>
            <a:r>
              <a:rPr lang="de-AT" dirty="0" smtClean="0"/>
              <a:t> a </a:t>
            </a:r>
            <a:r>
              <a:rPr lang="de-AT" dirty="0" err="1" smtClean="0"/>
              <a:t>suite</a:t>
            </a:r>
            <a:r>
              <a:rPr lang="de-AT" dirty="0" smtClean="0"/>
              <a:t> </a:t>
            </a:r>
            <a:r>
              <a:rPr lang="de-AT" dirty="0" err="1" smtClean="0"/>
              <a:t>of</a:t>
            </a:r>
            <a:r>
              <a:rPr lang="de-AT" dirty="0" smtClean="0"/>
              <a:t> </a:t>
            </a:r>
            <a:r>
              <a:rPr lang="de-AT" dirty="0" err="1" smtClean="0"/>
              <a:t>related</a:t>
            </a:r>
            <a:r>
              <a:rPr lang="de-AT" dirty="0" smtClean="0"/>
              <a:t> </a:t>
            </a:r>
            <a:r>
              <a:rPr lang="de-AT" dirty="0" err="1" smtClean="0"/>
              <a:t>problems</a:t>
            </a:r>
            <a:r>
              <a:rPr lang="de-AT" dirty="0" smtClean="0"/>
              <a:t> </a:t>
            </a:r>
            <a:r>
              <a:rPr lang="de-AT" dirty="0" err="1" smtClean="0"/>
              <a:t>defined</a:t>
            </a:r>
            <a:r>
              <a:rPr lang="de-AT" dirty="0" smtClean="0"/>
              <a:t> </a:t>
            </a:r>
            <a:r>
              <a:rPr lang="de-AT" dirty="0" err="1" smtClean="0"/>
              <a:t>by</a:t>
            </a:r>
            <a:r>
              <a:rPr lang="de-AT" dirty="0" smtClean="0"/>
              <a:t> a </a:t>
            </a:r>
            <a:r>
              <a:rPr lang="de-AT" dirty="0" err="1" smtClean="0"/>
              <a:t>broad</a:t>
            </a:r>
            <a:r>
              <a:rPr lang="de-AT" dirty="0" smtClean="0"/>
              <a:t> </a:t>
            </a:r>
            <a:r>
              <a:rPr lang="de-AT" dirty="0" err="1" smtClean="0"/>
              <a:t>topical</a:t>
            </a:r>
            <a:r>
              <a:rPr lang="de-AT" dirty="0" smtClean="0"/>
              <a:t> </a:t>
            </a:r>
            <a:r>
              <a:rPr lang="de-AT" dirty="0" err="1" smtClean="0"/>
              <a:t>theme</a:t>
            </a:r>
            <a:endParaRPr lang="de-DE" dirty="0" smtClean="0"/>
          </a:p>
          <a:p>
            <a:r>
              <a:rPr lang="de-AT" dirty="0" smtClean="0"/>
              <a:t>(e.g., </a:t>
            </a:r>
            <a:r>
              <a:rPr lang="de-AT" dirty="0" err="1" smtClean="0"/>
              <a:t>land</a:t>
            </a:r>
            <a:r>
              <a:rPr lang="de-AT" dirty="0" smtClean="0"/>
              <a:t> </a:t>
            </a:r>
            <a:r>
              <a:rPr lang="de-AT" dirty="0" err="1" smtClean="0"/>
              <a:t>use</a:t>
            </a:r>
            <a:r>
              <a:rPr lang="de-AT" dirty="0" smtClean="0"/>
              <a:t> </a:t>
            </a:r>
            <a:r>
              <a:rPr lang="de-AT" dirty="0" err="1" smtClean="0"/>
              <a:t>or</a:t>
            </a:r>
            <a:r>
              <a:rPr lang="de-AT" dirty="0" smtClean="0"/>
              <a:t> </a:t>
            </a:r>
            <a:r>
              <a:rPr lang="de-AT" dirty="0" err="1" smtClean="0"/>
              <a:t>public</a:t>
            </a:r>
            <a:r>
              <a:rPr lang="de-AT" dirty="0" smtClean="0"/>
              <a:t> </a:t>
            </a:r>
            <a:r>
              <a:rPr lang="de-AT" dirty="0" err="1" smtClean="0"/>
              <a:t>service</a:t>
            </a:r>
            <a:r>
              <a:rPr lang="de-AT" dirty="0" smtClean="0"/>
              <a:t> </a:t>
            </a:r>
            <a:r>
              <a:rPr lang="de-AT" dirty="0" err="1" smtClean="0"/>
              <a:t>provision</a:t>
            </a:r>
            <a:r>
              <a:rPr lang="de-AT" dirty="0" smtClean="0"/>
              <a:t>), </a:t>
            </a:r>
            <a:r>
              <a:rPr lang="de-AT" dirty="0" err="1" smtClean="0"/>
              <a:t>and</a:t>
            </a:r>
            <a:r>
              <a:rPr lang="de-AT" dirty="0" smtClean="0"/>
              <a:t> in </a:t>
            </a:r>
            <a:r>
              <a:rPr lang="de-AT" dirty="0" err="1" smtClean="0"/>
              <a:t>most</a:t>
            </a:r>
            <a:r>
              <a:rPr lang="de-AT" dirty="0" smtClean="0"/>
              <a:t> </a:t>
            </a:r>
            <a:r>
              <a:rPr lang="de-AT" dirty="0" err="1" smtClean="0"/>
              <a:t>cases</a:t>
            </a:r>
            <a:r>
              <a:rPr lang="de-AT" dirty="0" smtClean="0"/>
              <a:t> a </a:t>
            </a:r>
            <a:r>
              <a:rPr lang="de-AT" dirty="0" err="1" smtClean="0"/>
              <a:t>geographic</a:t>
            </a:r>
            <a:r>
              <a:rPr lang="de-AT" dirty="0" smtClean="0"/>
              <a:t> </a:t>
            </a:r>
            <a:r>
              <a:rPr lang="de-AT" dirty="0" err="1" smtClean="0"/>
              <a:t>theme</a:t>
            </a:r>
            <a:r>
              <a:rPr lang="de-AT" dirty="0" smtClean="0"/>
              <a:t> </a:t>
            </a:r>
            <a:r>
              <a:rPr lang="de-AT" dirty="0" err="1" smtClean="0"/>
              <a:t>as</a:t>
            </a:r>
            <a:r>
              <a:rPr lang="de-AT" dirty="0" smtClean="0"/>
              <a:t> well (e.g., a </a:t>
            </a:r>
            <a:r>
              <a:rPr lang="de-AT" dirty="0" err="1" smtClean="0"/>
              <a:t>county</a:t>
            </a:r>
            <a:r>
              <a:rPr lang="de-AT" dirty="0" smtClean="0"/>
              <a:t> </a:t>
            </a:r>
            <a:r>
              <a:rPr lang="de-AT" dirty="0" err="1" smtClean="0"/>
              <a:t>or</a:t>
            </a:r>
            <a:r>
              <a:rPr lang="de-AT" dirty="0" smtClean="0"/>
              <a:t> </a:t>
            </a:r>
            <a:r>
              <a:rPr lang="de-AT" dirty="0" err="1" smtClean="0"/>
              <a:t>watershed</a:t>
            </a:r>
            <a:r>
              <a:rPr lang="de-AT" dirty="0" smtClean="0"/>
              <a:t>). </a:t>
            </a:r>
            <a:r>
              <a:rPr lang="de-AT" dirty="0" err="1" smtClean="0"/>
              <a:t>Partnerships</a:t>
            </a:r>
            <a:r>
              <a:rPr lang="de-AT" dirty="0" smtClean="0"/>
              <a:t> </a:t>
            </a:r>
            <a:r>
              <a:rPr lang="de-AT" dirty="0" err="1" smtClean="0"/>
              <a:t>strive</a:t>
            </a:r>
            <a:r>
              <a:rPr lang="de-AT" dirty="0" smtClean="0"/>
              <a:t> </a:t>
            </a:r>
            <a:r>
              <a:rPr lang="de-AT" dirty="0" err="1" smtClean="0"/>
              <a:t>to</a:t>
            </a:r>
            <a:r>
              <a:rPr lang="de-AT" dirty="0" smtClean="0"/>
              <a:t> </a:t>
            </a:r>
            <a:r>
              <a:rPr lang="de-AT" dirty="0" err="1" smtClean="0"/>
              <a:t>reach</a:t>
            </a:r>
            <a:r>
              <a:rPr lang="de-AT" dirty="0" smtClean="0"/>
              <a:t> </a:t>
            </a:r>
            <a:r>
              <a:rPr lang="de-AT" dirty="0" err="1" smtClean="0"/>
              <a:t>agreement</a:t>
            </a:r>
            <a:r>
              <a:rPr lang="de-AT" dirty="0" smtClean="0"/>
              <a:t> on </a:t>
            </a:r>
            <a:r>
              <a:rPr lang="de-AT" dirty="0" err="1" smtClean="0"/>
              <a:t>one</a:t>
            </a:r>
            <a:r>
              <a:rPr lang="de-AT" dirty="0" smtClean="0"/>
              <a:t> </a:t>
            </a:r>
            <a:r>
              <a:rPr lang="de-AT" dirty="0" err="1" smtClean="0"/>
              <a:t>or</a:t>
            </a:r>
            <a:r>
              <a:rPr lang="de-AT" dirty="0" smtClean="0"/>
              <a:t> </a:t>
            </a:r>
            <a:r>
              <a:rPr lang="de-AT" dirty="0" err="1" smtClean="0"/>
              <a:t>more</a:t>
            </a:r>
            <a:r>
              <a:rPr lang="de-AT" dirty="0" smtClean="0"/>
              <a:t> </a:t>
            </a:r>
            <a:r>
              <a:rPr lang="de-AT" dirty="0" err="1" smtClean="0"/>
              <a:t>specific</a:t>
            </a:r>
            <a:r>
              <a:rPr lang="de-AT" dirty="0" smtClean="0"/>
              <a:t> </a:t>
            </a:r>
            <a:r>
              <a:rPr lang="de-AT" dirty="0" err="1" smtClean="0"/>
              <a:t>policies</a:t>
            </a:r>
            <a:r>
              <a:rPr lang="de-AT" dirty="0" smtClean="0"/>
              <a:t> </a:t>
            </a:r>
            <a:r>
              <a:rPr lang="de-AT" dirty="0" err="1" smtClean="0"/>
              <a:t>or</a:t>
            </a:r>
            <a:r>
              <a:rPr lang="de-AT" dirty="0" smtClean="0"/>
              <a:t> </a:t>
            </a:r>
            <a:r>
              <a:rPr lang="de-AT" dirty="0" err="1" smtClean="0"/>
              <a:t>projects</a:t>
            </a:r>
            <a:r>
              <a:rPr lang="de-AT" dirty="0" smtClean="0"/>
              <a:t>, </a:t>
            </a:r>
            <a:r>
              <a:rPr lang="de-AT" dirty="0" err="1" smtClean="0"/>
              <a:t>and</a:t>
            </a:r>
            <a:r>
              <a:rPr lang="de-AT" dirty="0" smtClean="0"/>
              <a:t> </a:t>
            </a:r>
            <a:r>
              <a:rPr lang="de-AT" dirty="0" err="1" smtClean="0"/>
              <a:t>may</a:t>
            </a:r>
            <a:r>
              <a:rPr lang="de-AT" dirty="0" smtClean="0"/>
              <a:t> </a:t>
            </a:r>
            <a:r>
              <a:rPr lang="de-AT" dirty="0" err="1" smtClean="0"/>
              <a:t>simultaneously</a:t>
            </a:r>
            <a:r>
              <a:rPr lang="de-AT" dirty="0" smtClean="0"/>
              <a:t> </a:t>
            </a:r>
            <a:r>
              <a:rPr lang="de-AT" dirty="0" err="1" smtClean="0"/>
              <a:t>pursue</a:t>
            </a:r>
            <a:r>
              <a:rPr lang="de-AT" dirty="0" smtClean="0"/>
              <a:t> intermediate </a:t>
            </a:r>
            <a:r>
              <a:rPr lang="de-AT" dirty="0" err="1" smtClean="0"/>
              <a:t>goals</a:t>
            </a:r>
            <a:r>
              <a:rPr lang="de-AT" dirty="0" smtClean="0"/>
              <a:t> such </a:t>
            </a:r>
            <a:r>
              <a:rPr lang="de-AT" dirty="0" err="1" smtClean="0"/>
              <a:t>as</a:t>
            </a:r>
            <a:r>
              <a:rPr lang="de-AT" dirty="0" smtClean="0"/>
              <a:t> </a:t>
            </a:r>
            <a:r>
              <a:rPr lang="de-AT" dirty="0" err="1" smtClean="0"/>
              <a:t>research</a:t>
            </a:r>
            <a:r>
              <a:rPr lang="de-AT" dirty="0" smtClean="0"/>
              <a:t>, </a:t>
            </a:r>
            <a:r>
              <a:rPr lang="de-AT" dirty="0" err="1" smtClean="0"/>
              <a:t>education</a:t>
            </a:r>
            <a:r>
              <a:rPr lang="de-AT" dirty="0" smtClean="0"/>
              <a:t>, </a:t>
            </a:r>
            <a:r>
              <a:rPr lang="de-AT" dirty="0" err="1" smtClean="0"/>
              <a:t>public</a:t>
            </a:r>
            <a:r>
              <a:rPr lang="de-AT" dirty="0" smtClean="0"/>
              <a:t> </a:t>
            </a:r>
            <a:r>
              <a:rPr lang="de-AT" dirty="0" err="1" smtClean="0"/>
              <a:t>outreach</a:t>
            </a:r>
            <a:r>
              <a:rPr lang="de-AT" dirty="0" smtClean="0"/>
              <a:t>, </a:t>
            </a:r>
            <a:r>
              <a:rPr lang="de-AT" dirty="0" err="1" smtClean="0"/>
              <a:t>trust-building</a:t>
            </a:r>
            <a:r>
              <a:rPr lang="de-AT" dirty="0" smtClean="0"/>
              <a:t>, </a:t>
            </a:r>
            <a:r>
              <a:rPr lang="de-AT" dirty="0" err="1" smtClean="0"/>
              <a:t>and</a:t>
            </a:r>
            <a:r>
              <a:rPr lang="de-AT" dirty="0" smtClean="0"/>
              <a:t> </a:t>
            </a:r>
            <a:r>
              <a:rPr lang="de-AT" dirty="0" err="1" smtClean="0"/>
              <a:t>grant</a:t>
            </a:r>
            <a:r>
              <a:rPr lang="de-AT" dirty="0" smtClean="0"/>
              <a:t> </a:t>
            </a:r>
            <a:r>
              <a:rPr lang="de-AT" dirty="0" err="1" smtClean="0"/>
              <a:t>writing</a:t>
            </a:r>
            <a:r>
              <a:rPr lang="de-AT" dirty="0" smtClean="0"/>
              <a:t>.</a:t>
            </a:r>
            <a:endParaRPr lang="de-DE" dirty="0" smtClean="0"/>
          </a:p>
          <a:p>
            <a:r>
              <a:rPr lang="de-AT" dirty="0" err="1" smtClean="0"/>
              <a:t>This</a:t>
            </a:r>
            <a:r>
              <a:rPr lang="de-AT" dirty="0" smtClean="0"/>
              <a:t> </a:t>
            </a:r>
            <a:r>
              <a:rPr lang="de-AT" dirty="0" err="1" smtClean="0"/>
              <a:t>broad</a:t>
            </a:r>
            <a:r>
              <a:rPr lang="de-AT" dirty="0" smtClean="0"/>
              <a:t> </a:t>
            </a:r>
            <a:r>
              <a:rPr lang="de-AT" dirty="0" err="1" smtClean="0"/>
              <a:t>scope</a:t>
            </a:r>
            <a:r>
              <a:rPr lang="de-AT" dirty="0" smtClean="0"/>
              <a:t> </a:t>
            </a:r>
            <a:r>
              <a:rPr lang="de-AT" dirty="0" err="1" smtClean="0"/>
              <a:t>and</a:t>
            </a:r>
            <a:r>
              <a:rPr lang="de-AT" dirty="0" smtClean="0"/>
              <a:t> </a:t>
            </a:r>
            <a:r>
              <a:rPr lang="de-AT" dirty="0" err="1" smtClean="0"/>
              <a:t>duration</a:t>
            </a:r>
            <a:r>
              <a:rPr lang="de-AT" dirty="0" smtClean="0"/>
              <a:t> </a:t>
            </a:r>
            <a:r>
              <a:rPr lang="de-AT" dirty="0" err="1" smtClean="0"/>
              <a:t>allows</a:t>
            </a:r>
            <a:r>
              <a:rPr lang="de-AT" dirty="0" smtClean="0"/>
              <a:t> </a:t>
            </a:r>
            <a:r>
              <a:rPr lang="de-AT" dirty="0" err="1" smtClean="0"/>
              <a:t>partnerships</a:t>
            </a:r>
            <a:r>
              <a:rPr lang="de-AT" dirty="0" smtClean="0"/>
              <a:t>/</a:t>
            </a:r>
            <a:r>
              <a:rPr lang="de-AT" dirty="0" err="1" smtClean="0"/>
              <a:t>to</a:t>
            </a:r>
            <a:r>
              <a:rPr lang="de-AT" dirty="0" smtClean="0"/>
              <a:t> </a:t>
            </a:r>
            <a:r>
              <a:rPr lang="de-AT" dirty="0" err="1" smtClean="0"/>
              <a:t>address</a:t>
            </a:r>
            <a:r>
              <a:rPr lang="de-AT" dirty="0" smtClean="0"/>
              <a:t> </a:t>
            </a:r>
            <a:r>
              <a:rPr lang="de-AT" dirty="0" err="1" smtClean="0"/>
              <a:t>the</a:t>
            </a:r>
            <a:r>
              <a:rPr lang="de-AT" dirty="0" smtClean="0"/>
              <a:t> </a:t>
            </a:r>
            <a:r>
              <a:rPr lang="de-AT" dirty="0" err="1" smtClean="0"/>
              <a:t>entire</a:t>
            </a:r>
            <a:r>
              <a:rPr lang="de-AT" dirty="0" smtClean="0"/>
              <a:t> </a:t>
            </a:r>
            <a:r>
              <a:rPr lang="de-AT" dirty="0" err="1" smtClean="0"/>
              <a:t>policy</a:t>
            </a:r>
            <a:r>
              <a:rPr lang="de-AT" dirty="0" smtClean="0"/>
              <a:t> </a:t>
            </a:r>
            <a:r>
              <a:rPr lang="de-AT" dirty="0" err="1" smtClean="0"/>
              <a:t>cycle</a:t>
            </a:r>
            <a:r>
              <a:rPr lang="de-AT" dirty="0" smtClean="0"/>
              <a:t> </a:t>
            </a:r>
            <a:r>
              <a:rPr lang="de-AT" dirty="0" err="1" smtClean="0"/>
              <a:t>including</a:t>
            </a:r>
            <a:r>
              <a:rPr lang="de-AT" dirty="0" smtClean="0"/>
              <a:t> </a:t>
            </a:r>
            <a:r>
              <a:rPr lang="de-AT" dirty="0" err="1" smtClean="0"/>
              <a:t>problem</a:t>
            </a:r>
            <a:r>
              <a:rPr lang="de-AT" dirty="0" smtClean="0"/>
              <a:t> </a:t>
            </a:r>
            <a:r>
              <a:rPr lang="de-AT" dirty="0" err="1" smtClean="0"/>
              <a:t>definition</a:t>
            </a:r>
            <a:r>
              <a:rPr lang="de-AT" dirty="0" smtClean="0"/>
              <a:t>, </a:t>
            </a:r>
            <a:r>
              <a:rPr lang="de-AT" dirty="0" err="1" smtClean="0"/>
              <a:t>policy</a:t>
            </a:r>
            <a:r>
              <a:rPr lang="de-AT" dirty="0" smtClean="0"/>
              <a:t> </a:t>
            </a:r>
            <a:r>
              <a:rPr lang="de-AT" dirty="0" err="1" smtClean="0"/>
              <a:t>adoption</a:t>
            </a:r>
            <a:r>
              <a:rPr lang="de-AT" dirty="0" smtClean="0"/>
              <a:t>,</a:t>
            </a:r>
            <a:endParaRPr lang="de-DE" dirty="0" smtClean="0"/>
          </a:p>
          <a:p>
            <a:r>
              <a:rPr lang="de-AT" dirty="0" err="1" smtClean="0"/>
              <a:t>implementation</a:t>
            </a:r>
            <a:r>
              <a:rPr lang="de-AT" dirty="0" smtClean="0"/>
              <a:t>, </a:t>
            </a:r>
            <a:r>
              <a:rPr lang="de-AT" dirty="0" err="1" smtClean="0"/>
              <a:t>and</a:t>
            </a:r>
            <a:r>
              <a:rPr lang="de-AT" dirty="0" smtClean="0"/>
              <a:t> </a:t>
            </a:r>
            <a:r>
              <a:rPr lang="de-AT" dirty="0" err="1" smtClean="0"/>
              <a:t>assessment</a:t>
            </a:r>
            <a:r>
              <a:rPr lang="de-AT" dirty="0" smtClean="0"/>
              <a:t>. A final </a:t>
            </a:r>
            <a:r>
              <a:rPr lang="de-AT" dirty="0" err="1" smtClean="0"/>
              <a:t>consequence</a:t>
            </a:r>
            <a:r>
              <a:rPr lang="de-AT" dirty="0" smtClean="0"/>
              <a:t> </a:t>
            </a:r>
            <a:r>
              <a:rPr lang="de-AT" dirty="0" err="1" smtClean="0"/>
              <a:t>of</a:t>
            </a:r>
            <a:r>
              <a:rPr lang="de-AT" dirty="0" smtClean="0"/>
              <a:t> </a:t>
            </a:r>
            <a:r>
              <a:rPr lang="de-AT" dirty="0" err="1" smtClean="0"/>
              <a:t>their</a:t>
            </a:r>
            <a:r>
              <a:rPr lang="de-AT" dirty="0" smtClean="0"/>
              <a:t> </a:t>
            </a:r>
            <a:r>
              <a:rPr lang="de-AT" dirty="0" err="1" smtClean="0"/>
              <a:t>topical</a:t>
            </a:r>
            <a:r>
              <a:rPr lang="de-AT" dirty="0" smtClean="0"/>
              <a:t> </a:t>
            </a:r>
            <a:r>
              <a:rPr lang="de-AT" dirty="0" err="1" smtClean="0"/>
              <a:t>breadth</a:t>
            </a:r>
            <a:r>
              <a:rPr lang="de-AT" dirty="0" smtClean="0"/>
              <a:t> </a:t>
            </a:r>
            <a:r>
              <a:rPr lang="de-AT" dirty="0" err="1" smtClean="0"/>
              <a:t>is</a:t>
            </a:r>
            <a:r>
              <a:rPr lang="de-AT" dirty="0" smtClean="0"/>
              <a:t> </a:t>
            </a:r>
            <a:r>
              <a:rPr lang="de-AT" dirty="0" err="1" smtClean="0"/>
              <a:t>that</a:t>
            </a:r>
            <a:r>
              <a:rPr lang="de-AT" dirty="0" smtClean="0"/>
              <a:t> </a:t>
            </a:r>
            <a:r>
              <a:rPr lang="de-AT" dirty="0" err="1" smtClean="0"/>
              <a:t>most</a:t>
            </a:r>
            <a:r>
              <a:rPr lang="de-AT" dirty="0" smtClean="0"/>
              <a:t> </a:t>
            </a:r>
            <a:r>
              <a:rPr lang="de-AT" dirty="0" err="1" smtClean="0"/>
              <a:t>partnerships</a:t>
            </a:r>
            <a:r>
              <a:rPr lang="de-AT" dirty="0" smtClean="0"/>
              <a:t> </a:t>
            </a:r>
            <a:r>
              <a:rPr lang="de-AT" dirty="0" err="1" smtClean="0"/>
              <a:t>strive</a:t>
            </a:r>
            <a:r>
              <a:rPr lang="de-AT" dirty="0" smtClean="0"/>
              <a:t> </a:t>
            </a:r>
            <a:r>
              <a:rPr lang="de-AT" dirty="0" err="1" smtClean="0"/>
              <a:t>to</a:t>
            </a:r>
            <a:r>
              <a:rPr lang="de-AT" dirty="0" smtClean="0"/>
              <a:t> </a:t>
            </a:r>
            <a:r>
              <a:rPr lang="de-AT" dirty="0" err="1" smtClean="0"/>
              <a:t>include</a:t>
            </a:r>
            <a:r>
              <a:rPr lang="de-AT" dirty="0" smtClean="0"/>
              <a:t> all </a:t>
            </a:r>
            <a:r>
              <a:rPr lang="de-AT" dirty="0" err="1" smtClean="0"/>
              <a:t>local</a:t>
            </a:r>
            <a:r>
              <a:rPr lang="de-AT" dirty="0" smtClean="0"/>
              <a:t>, </a:t>
            </a:r>
            <a:r>
              <a:rPr lang="de-AT" dirty="0" err="1" smtClean="0"/>
              <a:t>state</a:t>
            </a:r>
            <a:r>
              <a:rPr lang="de-AT" dirty="0" smtClean="0"/>
              <a:t>, </a:t>
            </a:r>
            <a:r>
              <a:rPr lang="de-AT" dirty="0" err="1" smtClean="0"/>
              <a:t>and</a:t>
            </a:r>
            <a:r>
              <a:rPr lang="de-AT" dirty="0" smtClean="0"/>
              <a:t> </a:t>
            </a:r>
            <a:r>
              <a:rPr lang="de-AT" dirty="0" err="1" smtClean="0"/>
              <a:t>federal</a:t>
            </a:r>
            <a:r>
              <a:rPr lang="de-AT" dirty="0" smtClean="0"/>
              <a:t> </a:t>
            </a:r>
            <a:r>
              <a:rPr lang="de-AT" dirty="0" err="1" smtClean="0"/>
              <a:t>agencies</a:t>
            </a:r>
            <a:r>
              <a:rPr lang="de-AT" dirty="0" smtClean="0"/>
              <a:t> </a:t>
            </a:r>
            <a:r>
              <a:rPr lang="de-AT" dirty="0" err="1" smtClean="0"/>
              <a:t>that</a:t>
            </a:r>
            <a:r>
              <a:rPr lang="de-AT" dirty="0" smtClean="0"/>
              <a:t> </a:t>
            </a:r>
            <a:r>
              <a:rPr lang="de-AT" dirty="0" err="1" smtClean="0"/>
              <a:t>may</a:t>
            </a:r>
            <a:r>
              <a:rPr lang="de-AT" dirty="0" smtClean="0"/>
              <a:t> </a:t>
            </a:r>
            <a:r>
              <a:rPr lang="de-AT" dirty="0" err="1" smtClean="0"/>
              <a:t>have</a:t>
            </a:r>
            <a:r>
              <a:rPr lang="de-AT" dirty="0" smtClean="0"/>
              <a:t> relevant </a:t>
            </a:r>
            <a:r>
              <a:rPr lang="de-AT" dirty="0" err="1" smtClean="0"/>
              <a:t>regulatory</a:t>
            </a:r>
            <a:r>
              <a:rPr lang="de-AT" dirty="0" smtClean="0"/>
              <a:t> </a:t>
            </a:r>
            <a:r>
              <a:rPr lang="de-AT" dirty="0" err="1" smtClean="0"/>
              <a:t>or</a:t>
            </a:r>
            <a:r>
              <a:rPr lang="de-AT" dirty="0" smtClean="0"/>
              <a:t> </a:t>
            </a:r>
            <a:r>
              <a:rPr lang="de-AT" dirty="0" err="1" smtClean="0"/>
              <a:t>service-related</a:t>
            </a:r>
            <a:r>
              <a:rPr lang="de-AT" dirty="0" smtClean="0"/>
              <a:t> </a:t>
            </a:r>
            <a:r>
              <a:rPr lang="de-AT" dirty="0" err="1" smtClean="0"/>
              <a:t>responsibilities</a:t>
            </a:r>
            <a:r>
              <a:rPr lang="de-AT" dirty="0" smtClean="0"/>
              <a:t>. (646-647)</a:t>
            </a:r>
            <a:endParaRPr lang="de-DE" dirty="0" smtClean="0"/>
          </a:p>
          <a:p>
            <a:pPr lvl="0"/>
            <a:endParaRPr lang="de-AT" dirty="0" smtClean="0"/>
          </a:p>
          <a:p>
            <a:r>
              <a:rPr lang="de-AT" dirty="0" smtClean="0"/>
              <a:t>In a </a:t>
            </a:r>
            <a:r>
              <a:rPr lang="de-AT" dirty="0" err="1" smtClean="0"/>
              <a:t>recent</a:t>
            </a:r>
            <a:r>
              <a:rPr lang="de-AT" dirty="0" smtClean="0"/>
              <a:t> </a:t>
            </a:r>
            <a:r>
              <a:rPr lang="de-AT" dirty="0" err="1" smtClean="0"/>
              <a:t>survey</a:t>
            </a:r>
            <a:r>
              <a:rPr lang="de-AT" dirty="0" smtClean="0"/>
              <a:t> of </a:t>
            </a:r>
            <a:r>
              <a:rPr lang="de-AT" dirty="0" err="1" smtClean="0"/>
              <a:t>the</a:t>
            </a:r>
            <a:r>
              <a:rPr lang="de-AT" dirty="0" smtClean="0"/>
              <a:t> wider governance </a:t>
            </a:r>
            <a:r>
              <a:rPr lang="de-AT" dirty="0" err="1" smtClean="0"/>
              <a:t>literature</a:t>
            </a:r>
            <a:r>
              <a:rPr lang="de-AT" dirty="0" smtClean="0"/>
              <a:t>, </a:t>
            </a:r>
            <a:r>
              <a:rPr lang="de-AT" dirty="0" err="1" smtClean="0"/>
              <a:t>Sorenson</a:t>
            </a:r>
            <a:r>
              <a:rPr lang="de-AT" dirty="0" smtClean="0"/>
              <a:t> and </a:t>
            </a:r>
            <a:r>
              <a:rPr lang="de-AT" dirty="0" err="1" smtClean="0"/>
              <a:t>Torfing</a:t>
            </a:r>
            <a:r>
              <a:rPr lang="de-AT" dirty="0" smtClean="0"/>
              <a:t> (2004: 6) </a:t>
            </a:r>
            <a:r>
              <a:rPr lang="de-AT" dirty="0" err="1" smtClean="0"/>
              <a:t>set</a:t>
            </a:r>
            <a:r>
              <a:rPr lang="de-AT" dirty="0" smtClean="0"/>
              <a:t> out a </a:t>
            </a:r>
            <a:r>
              <a:rPr lang="de-AT" dirty="0" err="1" smtClean="0"/>
              <a:t>perspective</a:t>
            </a:r>
            <a:r>
              <a:rPr lang="de-AT" dirty="0" smtClean="0"/>
              <a:t> and an </a:t>
            </a:r>
            <a:r>
              <a:rPr lang="de-AT" dirty="0" err="1" smtClean="0"/>
              <a:t>agenda</a:t>
            </a:r>
            <a:r>
              <a:rPr lang="de-AT" dirty="0" smtClean="0"/>
              <a:t> to </a:t>
            </a:r>
            <a:r>
              <a:rPr lang="de-AT" dirty="0" err="1" smtClean="0"/>
              <a:t>frame</a:t>
            </a:r>
            <a:r>
              <a:rPr lang="de-AT" dirty="0" smtClean="0"/>
              <a:t> </a:t>
            </a:r>
            <a:r>
              <a:rPr lang="de-AT" dirty="0" err="1" smtClean="0"/>
              <a:t>research</a:t>
            </a:r>
            <a:r>
              <a:rPr lang="de-AT" dirty="0" smtClean="0"/>
              <a:t>, </a:t>
            </a:r>
            <a:r>
              <a:rPr lang="de-AT" dirty="0" err="1" smtClean="0"/>
              <a:t>recognizing</a:t>
            </a:r>
            <a:r>
              <a:rPr lang="de-AT" dirty="0" smtClean="0"/>
              <a:t> but at </a:t>
            </a:r>
            <a:r>
              <a:rPr lang="de-AT" dirty="0" err="1" smtClean="0"/>
              <a:t>the</a:t>
            </a:r>
            <a:r>
              <a:rPr lang="de-AT" dirty="0" smtClean="0"/>
              <a:t> same time </a:t>
            </a:r>
            <a:r>
              <a:rPr lang="de-AT" dirty="0" err="1" smtClean="0"/>
              <a:t>challenging</a:t>
            </a:r>
            <a:r>
              <a:rPr lang="de-AT" dirty="0" smtClean="0"/>
              <a:t> </a:t>
            </a:r>
            <a:r>
              <a:rPr lang="de-AT" dirty="0" err="1" smtClean="0"/>
              <a:t>the</a:t>
            </a:r>
            <a:r>
              <a:rPr lang="de-AT" dirty="0" smtClean="0"/>
              <a:t> </a:t>
            </a:r>
            <a:r>
              <a:rPr lang="de-AT" dirty="0" err="1" smtClean="0"/>
              <a:t>contention</a:t>
            </a:r>
            <a:r>
              <a:rPr lang="de-AT" dirty="0" smtClean="0"/>
              <a:t> </a:t>
            </a:r>
            <a:r>
              <a:rPr lang="de-AT" dirty="0" err="1" smtClean="0"/>
              <a:t>that</a:t>
            </a:r>
            <a:r>
              <a:rPr lang="de-AT" dirty="0" smtClean="0"/>
              <a:t> ‘governance </a:t>
            </a:r>
            <a:r>
              <a:rPr lang="de-AT" dirty="0" err="1" smtClean="0"/>
              <a:t>networks</a:t>
            </a:r>
            <a:r>
              <a:rPr lang="de-AT" dirty="0" smtClean="0"/>
              <a:t> </a:t>
            </a:r>
            <a:r>
              <a:rPr lang="de-AT" dirty="0" err="1" smtClean="0"/>
              <a:t>are</a:t>
            </a:r>
            <a:r>
              <a:rPr lang="de-AT" dirty="0" smtClean="0"/>
              <a:t> to an </a:t>
            </a:r>
            <a:r>
              <a:rPr lang="de-AT" dirty="0" err="1" smtClean="0"/>
              <a:t>increasing</a:t>
            </a:r>
            <a:r>
              <a:rPr lang="de-AT" dirty="0" smtClean="0"/>
              <a:t> </a:t>
            </a:r>
            <a:r>
              <a:rPr lang="de-AT" dirty="0" err="1" smtClean="0"/>
              <a:t>extent</a:t>
            </a:r>
            <a:r>
              <a:rPr lang="de-AT" dirty="0" smtClean="0"/>
              <a:t> </a:t>
            </a:r>
            <a:r>
              <a:rPr lang="de-AT" dirty="0" err="1" smtClean="0"/>
              <a:t>seen</a:t>
            </a:r>
            <a:r>
              <a:rPr lang="de-AT" dirty="0" smtClean="0"/>
              <a:t> as an </a:t>
            </a:r>
            <a:r>
              <a:rPr lang="de-AT" dirty="0" err="1" smtClean="0"/>
              <a:t>effective</a:t>
            </a:r>
            <a:r>
              <a:rPr lang="de-AT" dirty="0" smtClean="0"/>
              <a:t> and </a:t>
            </a:r>
            <a:r>
              <a:rPr lang="de-AT" dirty="0" err="1" smtClean="0"/>
              <a:t>legitimate</a:t>
            </a:r>
            <a:r>
              <a:rPr lang="de-AT" dirty="0" smtClean="0"/>
              <a:t> form of </a:t>
            </a:r>
            <a:r>
              <a:rPr lang="de-AT" dirty="0" err="1" smtClean="0"/>
              <a:t>societal</a:t>
            </a:r>
            <a:r>
              <a:rPr lang="de-AT" dirty="0" smtClean="0"/>
              <a:t> governance’. </a:t>
            </a:r>
            <a:r>
              <a:rPr lang="de-AT" dirty="0" err="1" smtClean="0"/>
              <a:t>They</a:t>
            </a:r>
            <a:r>
              <a:rPr lang="de-AT" dirty="0" smtClean="0"/>
              <a:t> </a:t>
            </a:r>
            <a:r>
              <a:rPr lang="de-AT" dirty="0" err="1" smtClean="0"/>
              <a:t>suggest</a:t>
            </a:r>
            <a:r>
              <a:rPr lang="de-AT" dirty="0" smtClean="0"/>
              <a:t> </a:t>
            </a:r>
            <a:r>
              <a:rPr lang="de-AT" dirty="0" err="1" smtClean="0"/>
              <a:t>that</a:t>
            </a:r>
            <a:r>
              <a:rPr lang="de-AT" dirty="0" smtClean="0"/>
              <a:t> </a:t>
            </a:r>
            <a:r>
              <a:rPr lang="de-AT" dirty="0" err="1" smtClean="0"/>
              <a:t>network</a:t>
            </a:r>
            <a:r>
              <a:rPr lang="de-AT" dirty="0" smtClean="0"/>
              <a:t> governance </a:t>
            </a:r>
            <a:r>
              <a:rPr lang="de-AT" dirty="0" err="1" smtClean="0"/>
              <a:t>arrangements</a:t>
            </a:r>
            <a:r>
              <a:rPr lang="de-AT" dirty="0" smtClean="0"/>
              <a:t> </a:t>
            </a:r>
            <a:r>
              <a:rPr lang="de-AT" dirty="0" err="1" smtClean="0"/>
              <a:t>might</a:t>
            </a:r>
            <a:r>
              <a:rPr lang="de-AT" dirty="0" smtClean="0"/>
              <a:t>, on </a:t>
            </a:r>
            <a:r>
              <a:rPr lang="de-AT" dirty="0" err="1" smtClean="0"/>
              <a:t>the</a:t>
            </a:r>
            <a:r>
              <a:rPr lang="de-AT" dirty="0" smtClean="0"/>
              <a:t> </a:t>
            </a:r>
            <a:r>
              <a:rPr lang="de-AT" dirty="0" err="1" smtClean="0"/>
              <a:t>one</a:t>
            </a:r>
            <a:r>
              <a:rPr lang="de-AT" dirty="0" smtClean="0"/>
              <a:t> hand, </a:t>
            </a:r>
            <a:r>
              <a:rPr lang="de-AT" dirty="0" err="1" smtClean="0"/>
              <a:t>result</a:t>
            </a:r>
            <a:r>
              <a:rPr lang="de-AT" dirty="0" smtClean="0"/>
              <a:t> in a positive </a:t>
            </a:r>
            <a:r>
              <a:rPr lang="de-AT" dirty="0" err="1" smtClean="0"/>
              <a:t>set</a:t>
            </a:r>
            <a:r>
              <a:rPr lang="de-AT" dirty="0" smtClean="0"/>
              <a:t> of</a:t>
            </a:r>
            <a:endParaRPr lang="de-DE" dirty="0" smtClean="0"/>
          </a:p>
          <a:p>
            <a:r>
              <a:rPr lang="de-AT" dirty="0" err="1" smtClean="0"/>
              <a:t>outcomes</a:t>
            </a:r>
            <a:r>
              <a:rPr lang="de-AT" dirty="0" smtClean="0"/>
              <a:t>:</a:t>
            </a:r>
            <a:endParaRPr lang="de-DE" dirty="0" smtClean="0"/>
          </a:p>
          <a:p>
            <a:r>
              <a:rPr lang="de-AT" dirty="0" smtClean="0"/>
              <a:t>• </a:t>
            </a:r>
            <a:r>
              <a:rPr lang="de-AT" dirty="0" err="1" smtClean="0"/>
              <a:t>enhancing</a:t>
            </a:r>
            <a:r>
              <a:rPr lang="de-AT" dirty="0" smtClean="0"/>
              <a:t> a </a:t>
            </a:r>
            <a:r>
              <a:rPr lang="de-AT" dirty="0" err="1" smtClean="0"/>
              <a:t>vertical</a:t>
            </a:r>
            <a:r>
              <a:rPr lang="de-AT" dirty="0" smtClean="0"/>
              <a:t> </a:t>
            </a:r>
            <a:r>
              <a:rPr lang="de-AT" dirty="0" err="1" smtClean="0"/>
              <a:t>balance</a:t>
            </a:r>
            <a:r>
              <a:rPr lang="de-AT" dirty="0" smtClean="0"/>
              <a:t> of power </a:t>
            </a:r>
            <a:r>
              <a:rPr lang="de-AT" dirty="0" err="1" smtClean="0"/>
              <a:t>within</a:t>
            </a:r>
            <a:r>
              <a:rPr lang="de-AT" dirty="0" smtClean="0"/>
              <a:t> </a:t>
            </a:r>
            <a:r>
              <a:rPr lang="de-AT" dirty="0" err="1" smtClean="0"/>
              <a:t>the</a:t>
            </a:r>
            <a:r>
              <a:rPr lang="de-AT" dirty="0" smtClean="0"/>
              <a:t> governance </a:t>
            </a:r>
            <a:r>
              <a:rPr lang="de-AT" dirty="0" err="1" smtClean="0"/>
              <a:t>system</a:t>
            </a:r>
            <a:r>
              <a:rPr lang="de-AT" dirty="0" smtClean="0"/>
              <a:t>, </a:t>
            </a:r>
            <a:r>
              <a:rPr lang="de-AT" dirty="0" err="1" smtClean="0"/>
              <a:t>establishing</a:t>
            </a:r>
            <a:r>
              <a:rPr lang="de-AT" dirty="0" smtClean="0"/>
              <a:t> a link </a:t>
            </a:r>
            <a:r>
              <a:rPr lang="de-AT" dirty="0" err="1" smtClean="0"/>
              <a:t>between</a:t>
            </a:r>
            <a:r>
              <a:rPr lang="de-AT" dirty="0" smtClean="0"/>
              <a:t> top-down </a:t>
            </a:r>
            <a:r>
              <a:rPr lang="de-AT" dirty="0" err="1" smtClean="0"/>
              <a:t>representative</a:t>
            </a:r>
            <a:r>
              <a:rPr lang="de-AT" dirty="0" smtClean="0"/>
              <a:t> </a:t>
            </a:r>
            <a:r>
              <a:rPr lang="de-AT" dirty="0" err="1" smtClean="0"/>
              <a:t>democracy</a:t>
            </a:r>
            <a:r>
              <a:rPr lang="de-AT" dirty="0" smtClean="0"/>
              <a:t> and </a:t>
            </a:r>
            <a:r>
              <a:rPr lang="de-AT" dirty="0" err="1" smtClean="0"/>
              <a:t>bottom-up</a:t>
            </a:r>
            <a:r>
              <a:rPr lang="de-AT" dirty="0" smtClean="0"/>
              <a:t> </a:t>
            </a:r>
            <a:r>
              <a:rPr lang="de-AT" dirty="0" err="1" smtClean="0"/>
              <a:t>participative</a:t>
            </a:r>
            <a:r>
              <a:rPr lang="de-AT" dirty="0" smtClean="0"/>
              <a:t> </a:t>
            </a:r>
            <a:r>
              <a:rPr lang="de-AT" dirty="0" err="1" smtClean="0"/>
              <a:t>democracy</a:t>
            </a:r>
            <a:r>
              <a:rPr lang="de-AT" dirty="0" smtClean="0"/>
              <a:t>;</a:t>
            </a:r>
            <a:endParaRPr lang="de-DE" dirty="0" smtClean="0"/>
          </a:p>
          <a:p>
            <a:r>
              <a:rPr lang="de-AT" dirty="0" smtClean="0"/>
              <a:t>• </a:t>
            </a:r>
            <a:r>
              <a:rPr lang="de-AT" dirty="0" err="1" smtClean="0"/>
              <a:t>serving</a:t>
            </a:r>
            <a:r>
              <a:rPr lang="de-AT" dirty="0" smtClean="0"/>
              <a:t> as a </a:t>
            </a:r>
            <a:r>
              <a:rPr lang="de-AT" dirty="0" err="1" smtClean="0"/>
              <a:t>medium</a:t>
            </a:r>
            <a:r>
              <a:rPr lang="de-AT" dirty="0" smtClean="0"/>
              <a:t> </a:t>
            </a:r>
            <a:r>
              <a:rPr lang="de-AT" dirty="0" err="1" smtClean="0"/>
              <a:t>for</a:t>
            </a:r>
            <a:r>
              <a:rPr lang="de-AT" dirty="0" smtClean="0"/>
              <a:t> </a:t>
            </a:r>
            <a:r>
              <a:rPr lang="de-AT" dirty="0" err="1" smtClean="0"/>
              <a:t>enhancing</a:t>
            </a:r>
            <a:r>
              <a:rPr lang="de-AT" dirty="0" smtClean="0"/>
              <a:t> </a:t>
            </a:r>
            <a:r>
              <a:rPr lang="de-AT" dirty="0" err="1" smtClean="0"/>
              <a:t>political</a:t>
            </a:r>
            <a:r>
              <a:rPr lang="de-AT" dirty="0" smtClean="0"/>
              <a:t> </a:t>
            </a:r>
            <a:r>
              <a:rPr lang="de-AT" dirty="0" err="1" smtClean="0"/>
              <a:t>empowerment</a:t>
            </a:r>
            <a:r>
              <a:rPr lang="de-AT" dirty="0" smtClean="0"/>
              <a:t> and </a:t>
            </a:r>
            <a:r>
              <a:rPr lang="de-AT" dirty="0" err="1" smtClean="0"/>
              <a:t>trust</a:t>
            </a:r>
            <a:r>
              <a:rPr lang="de-AT" dirty="0" smtClean="0"/>
              <a:t>;</a:t>
            </a:r>
            <a:endParaRPr lang="de-DE" dirty="0" smtClean="0"/>
          </a:p>
          <a:p>
            <a:r>
              <a:rPr lang="de-AT" dirty="0" smtClean="0"/>
              <a:t>• </a:t>
            </a:r>
            <a:r>
              <a:rPr lang="de-AT" dirty="0" err="1" smtClean="0"/>
              <a:t>thus</a:t>
            </a:r>
            <a:r>
              <a:rPr lang="de-AT" dirty="0" smtClean="0"/>
              <a:t> </a:t>
            </a:r>
            <a:r>
              <a:rPr lang="de-AT" dirty="0" err="1" smtClean="0"/>
              <a:t>improving</a:t>
            </a:r>
            <a:r>
              <a:rPr lang="de-AT" dirty="0" smtClean="0"/>
              <a:t> governance </a:t>
            </a:r>
            <a:r>
              <a:rPr lang="de-AT" dirty="0" err="1" smtClean="0"/>
              <a:t>efficiency</a:t>
            </a:r>
            <a:r>
              <a:rPr lang="de-AT" dirty="0" smtClean="0"/>
              <a:t> and </a:t>
            </a:r>
            <a:r>
              <a:rPr lang="de-AT" dirty="0" err="1" smtClean="0"/>
              <a:t>outcome</a:t>
            </a:r>
            <a:r>
              <a:rPr lang="de-AT" dirty="0" smtClean="0"/>
              <a:t> </a:t>
            </a:r>
            <a:r>
              <a:rPr lang="de-AT" dirty="0" err="1" smtClean="0"/>
              <a:t>legitimacy</a:t>
            </a:r>
            <a:r>
              <a:rPr lang="de-AT" dirty="0" smtClean="0"/>
              <a:t>.</a:t>
            </a:r>
            <a:endParaRPr lang="de-DE" dirty="0" smtClean="0"/>
          </a:p>
          <a:p>
            <a:r>
              <a:rPr lang="de-AT" dirty="0" smtClean="0"/>
              <a:t>On </a:t>
            </a:r>
            <a:r>
              <a:rPr lang="de-AT" dirty="0" err="1" smtClean="0"/>
              <a:t>the</a:t>
            </a:r>
            <a:r>
              <a:rPr lang="de-AT" dirty="0" smtClean="0"/>
              <a:t> </a:t>
            </a:r>
            <a:r>
              <a:rPr lang="de-AT" dirty="0" err="1" smtClean="0"/>
              <a:t>other</a:t>
            </a:r>
            <a:r>
              <a:rPr lang="de-AT" dirty="0" smtClean="0"/>
              <a:t> hand, </a:t>
            </a:r>
            <a:r>
              <a:rPr lang="de-AT" dirty="0" err="1" smtClean="0"/>
              <a:t>there</a:t>
            </a:r>
            <a:r>
              <a:rPr lang="de-AT" dirty="0" smtClean="0"/>
              <a:t> </a:t>
            </a:r>
            <a:r>
              <a:rPr lang="de-AT" dirty="0" err="1" smtClean="0"/>
              <a:t>are</a:t>
            </a:r>
            <a:r>
              <a:rPr lang="de-AT" dirty="0" smtClean="0"/>
              <a:t> potential </a:t>
            </a:r>
            <a:r>
              <a:rPr lang="de-AT" dirty="0" err="1" smtClean="0"/>
              <a:t>dangers</a:t>
            </a:r>
            <a:r>
              <a:rPr lang="de-AT" dirty="0" smtClean="0"/>
              <a:t> </a:t>
            </a:r>
            <a:r>
              <a:rPr lang="de-AT" dirty="0" err="1" smtClean="0"/>
              <a:t>inherent</a:t>
            </a:r>
            <a:r>
              <a:rPr lang="de-AT" dirty="0" smtClean="0"/>
              <a:t> in </a:t>
            </a:r>
            <a:r>
              <a:rPr lang="de-AT" dirty="0" err="1" smtClean="0"/>
              <a:t>network</a:t>
            </a:r>
            <a:r>
              <a:rPr lang="de-AT" dirty="0" smtClean="0"/>
              <a:t> governance, </a:t>
            </a:r>
            <a:r>
              <a:rPr lang="de-AT" dirty="0" err="1" smtClean="0"/>
              <a:t>which</a:t>
            </a:r>
            <a:r>
              <a:rPr lang="de-AT" dirty="0" smtClean="0"/>
              <a:t> </a:t>
            </a:r>
            <a:r>
              <a:rPr lang="de-AT" dirty="0" err="1" smtClean="0"/>
              <a:t>may</a:t>
            </a:r>
            <a:r>
              <a:rPr lang="de-AT" dirty="0" smtClean="0"/>
              <a:t>:</a:t>
            </a:r>
            <a:endParaRPr lang="de-DE" dirty="0" smtClean="0"/>
          </a:p>
          <a:p>
            <a:r>
              <a:rPr lang="de-AT" dirty="0" smtClean="0"/>
              <a:t>• </a:t>
            </a:r>
            <a:r>
              <a:rPr lang="de-AT" dirty="0" err="1" smtClean="0"/>
              <a:t>undermine</a:t>
            </a:r>
            <a:r>
              <a:rPr lang="de-AT" dirty="0" smtClean="0"/>
              <a:t> </a:t>
            </a:r>
            <a:r>
              <a:rPr lang="de-AT" dirty="0" err="1" smtClean="0"/>
              <a:t>political</a:t>
            </a:r>
            <a:r>
              <a:rPr lang="de-AT" dirty="0" smtClean="0"/>
              <a:t> </a:t>
            </a:r>
            <a:r>
              <a:rPr lang="de-AT" dirty="0" err="1" smtClean="0"/>
              <a:t>competition</a:t>
            </a:r>
            <a:r>
              <a:rPr lang="de-AT" dirty="0" smtClean="0"/>
              <a:t> and </a:t>
            </a:r>
            <a:r>
              <a:rPr lang="de-AT" dirty="0" err="1" smtClean="0"/>
              <a:t>autonomy</a:t>
            </a:r>
            <a:r>
              <a:rPr lang="de-AT" dirty="0" smtClean="0"/>
              <a:t>, </a:t>
            </a:r>
            <a:r>
              <a:rPr lang="de-AT" dirty="0" err="1" smtClean="0"/>
              <a:t>reducing</a:t>
            </a:r>
            <a:r>
              <a:rPr lang="de-AT" dirty="0" smtClean="0"/>
              <a:t> </a:t>
            </a:r>
            <a:r>
              <a:rPr lang="de-AT" dirty="0" err="1" smtClean="0"/>
              <a:t>discursive</a:t>
            </a:r>
            <a:r>
              <a:rPr lang="de-AT" dirty="0" smtClean="0"/>
              <a:t> </a:t>
            </a:r>
            <a:r>
              <a:rPr lang="de-AT" dirty="0" err="1" smtClean="0"/>
              <a:t>contestation</a:t>
            </a:r>
            <a:r>
              <a:rPr lang="de-AT" dirty="0" smtClean="0"/>
              <a:t> </a:t>
            </a:r>
            <a:r>
              <a:rPr lang="de-AT" dirty="0" err="1" smtClean="0"/>
              <a:t>of</a:t>
            </a:r>
            <a:r>
              <a:rPr lang="de-AT" dirty="0" smtClean="0"/>
              <a:t> </a:t>
            </a:r>
            <a:r>
              <a:rPr lang="de-AT" dirty="0" err="1" smtClean="0"/>
              <a:t>political</a:t>
            </a:r>
            <a:r>
              <a:rPr lang="de-AT" dirty="0" smtClean="0"/>
              <a:t> and </a:t>
            </a:r>
            <a:r>
              <a:rPr lang="de-AT" dirty="0" err="1" smtClean="0"/>
              <a:t>policy</a:t>
            </a:r>
            <a:r>
              <a:rPr lang="de-AT" dirty="0" smtClean="0"/>
              <a:t> alternatives;</a:t>
            </a:r>
            <a:endParaRPr lang="de-DE" dirty="0" smtClean="0"/>
          </a:p>
          <a:p>
            <a:r>
              <a:rPr lang="de-AT" dirty="0" smtClean="0"/>
              <a:t>• </a:t>
            </a:r>
            <a:r>
              <a:rPr lang="de-AT" dirty="0" err="1" smtClean="0"/>
              <a:t>make</a:t>
            </a:r>
            <a:r>
              <a:rPr lang="de-AT" dirty="0" smtClean="0"/>
              <a:t> </a:t>
            </a:r>
            <a:r>
              <a:rPr lang="de-AT" dirty="0" err="1" smtClean="0"/>
              <a:t>political</a:t>
            </a:r>
            <a:r>
              <a:rPr lang="de-AT" dirty="0" smtClean="0"/>
              <a:t> and </a:t>
            </a:r>
            <a:r>
              <a:rPr lang="de-AT" dirty="0" err="1" smtClean="0"/>
              <a:t>policy</a:t>
            </a:r>
            <a:r>
              <a:rPr lang="de-AT" dirty="0" smtClean="0"/>
              <a:t> </a:t>
            </a:r>
            <a:r>
              <a:rPr lang="de-AT" dirty="0" err="1" smtClean="0"/>
              <a:t>processes</a:t>
            </a:r>
            <a:r>
              <a:rPr lang="de-AT" dirty="0" smtClean="0"/>
              <a:t> </a:t>
            </a:r>
            <a:r>
              <a:rPr lang="de-AT" dirty="0" err="1" smtClean="0"/>
              <a:t>less</a:t>
            </a:r>
            <a:r>
              <a:rPr lang="de-AT" dirty="0" smtClean="0"/>
              <a:t> transparent and </a:t>
            </a:r>
            <a:r>
              <a:rPr lang="de-AT" dirty="0" err="1" smtClean="0"/>
              <a:t>public</a:t>
            </a:r>
            <a:r>
              <a:rPr lang="de-AT" dirty="0" smtClean="0"/>
              <a:t>;</a:t>
            </a:r>
            <a:endParaRPr lang="de-DE" dirty="0" smtClean="0"/>
          </a:p>
          <a:p>
            <a:r>
              <a:rPr lang="de-AT" dirty="0" smtClean="0"/>
              <a:t>• </a:t>
            </a:r>
            <a:r>
              <a:rPr lang="de-AT" dirty="0" err="1" smtClean="0"/>
              <a:t>undermine</a:t>
            </a:r>
            <a:r>
              <a:rPr lang="de-AT" dirty="0" smtClean="0"/>
              <a:t> </a:t>
            </a:r>
            <a:r>
              <a:rPr lang="de-AT" dirty="0" err="1" smtClean="0"/>
              <a:t>both</a:t>
            </a:r>
            <a:r>
              <a:rPr lang="de-AT" dirty="0" smtClean="0"/>
              <a:t> </a:t>
            </a:r>
            <a:r>
              <a:rPr lang="de-AT" dirty="0" err="1" smtClean="0"/>
              <a:t>elected</a:t>
            </a:r>
            <a:r>
              <a:rPr lang="de-AT" dirty="0" smtClean="0"/>
              <a:t> </a:t>
            </a:r>
            <a:r>
              <a:rPr lang="de-AT" dirty="0" err="1" smtClean="0"/>
              <a:t>politicians</a:t>
            </a:r>
            <a:r>
              <a:rPr lang="de-AT" dirty="0" smtClean="0"/>
              <a:t> and </a:t>
            </a:r>
            <a:r>
              <a:rPr lang="de-AT" dirty="0" err="1" smtClean="0"/>
              <a:t>community</a:t>
            </a:r>
            <a:r>
              <a:rPr lang="de-AT" dirty="0" smtClean="0"/>
              <a:t> </a:t>
            </a:r>
            <a:r>
              <a:rPr lang="de-AT" dirty="0" err="1" smtClean="0"/>
              <a:t>participation</a:t>
            </a:r>
            <a:r>
              <a:rPr lang="de-AT" dirty="0" smtClean="0"/>
              <a:t> </a:t>
            </a:r>
          </a:p>
          <a:p>
            <a:r>
              <a:rPr lang="de-AT" dirty="0" smtClean="0"/>
              <a:t>The </a:t>
            </a:r>
            <a:r>
              <a:rPr lang="de-AT" dirty="0" err="1" smtClean="0"/>
              <a:t>assumption</a:t>
            </a:r>
            <a:r>
              <a:rPr lang="de-AT" dirty="0" smtClean="0"/>
              <a:t> </a:t>
            </a:r>
            <a:r>
              <a:rPr lang="de-AT" dirty="0" err="1" smtClean="0"/>
              <a:t>behind</a:t>
            </a:r>
            <a:r>
              <a:rPr lang="de-AT" dirty="0" smtClean="0"/>
              <a:t> </a:t>
            </a:r>
            <a:r>
              <a:rPr lang="de-AT" dirty="0" err="1" smtClean="0"/>
              <a:t>the</a:t>
            </a:r>
            <a:r>
              <a:rPr lang="de-AT" dirty="0" smtClean="0"/>
              <a:t> </a:t>
            </a:r>
            <a:r>
              <a:rPr lang="de-AT" dirty="0" err="1" smtClean="0"/>
              <a:t>establishment</a:t>
            </a:r>
            <a:r>
              <a:rPr lang="de-AT" dirty="0" smtClean="0"/>
              <a:t> </a:t>
            </a:r>
            <a:r>
              <a:rPr lang="de-AT" dirty="0" err="1" smtClean="0"/>
              <a:t>of</a:t>
            </a:r>
            <a:r>
              <a:rPr lang="de-AT" dirty="0" smtClean="0"/>
              <a:t> </a:t>
            </a:r>
            <a:r>
              <a:rPr lang="de-AT" dirty="0" err="1" smtClean="0"/>
              <a:t>institutions</a:t>
            </a:r>
            <a:r>
              <a:rPr lang="de-AT" dirty="0" smtClean="0"/>
              <a:t> such as LSPs and NDC </a:t>
            </a:r>
            <a:r>
              <a:rPr lang="de-AT" dirty="0" err="1" smtClean="0"/>
              <a:t>partnerships</a:t>
            </a:r>
            <a:r>
              <a:rPr lang="de-AT" dirty="0" smtClean="0"/>
              <a:t> </a:t>
            </a:r>
            <a:r>
              <a:rPr lang="de-AT" dirty="0" err="1" smtClean="0"/>
              <a:t>is</a:t>
            </a:r>
            <a:r>
              <a:rPr lang="de-AT" dirty="0" smtClean="0"/>
              <a:t> </a:t>
            </a:r>
            <a:r>
              <a:rPr lang="de-AT" dirty="0" err="1" smtClean="0"/>
              <a:t>that</a:t>
            </a:r>
            <a:r>
              <a:rPr lang="de-AT" dirty="0" smtClean="0"/>
              <a:t> a </a:t>
            </a:r>
            <a:r>
              <a:rPr lang="de-AT" dirty="0" err="1" smtClean="0"/>
              <a:t>framework</a:t>
            </a:r>
            <a:r>
              <a:rPr lang="de-AT" dirty="0" smtClean="0"/>
              <a:t> of </a:t>
            </a:r>
            <a:r>
              <a:rPr lang="de-AT" dirty="0" err="1" smtClean="0"/>
              <a:t>partnership</a:t>
            </a:r>
            <a:r>
              <a:rPr lang="de-AT" dirty="0" smtClean="0"/>
              <a:t> at</a:t>
            </a:r>
            <a:endParaRPr lang="de-DE" dirty="0" smtClean="0"/>
          </a:p>
          <a:p>
            <a:r>
              <a:rPr lang="de-AT" dirty="0" err="1" smtClean="0"/>
              <a:t>local</a:t>
            </a:r>
            <a:r>
              <a:rPr lang="de-AT" dirty="0" smtClean="0"/>
              <a:t> </a:t>
            </a:r>
            <a:r>
              <a:rPr lang="de-AT" dirty="0" err="1" smtClean="0"/>
              <a:t>levels</a:t>
            </a:r>
            <a:r>
              <a:rPr lang="de-AT" dirty="0" smtClean="0"/>
              <a:t> will </a:t>
            </a:r>
            <a:r>
              <a:rPr lang="de-AT" dirty="0" err="1" smtClean="0"/>
              <a:t>create</a:t>
            </a:r>
            <a:r>
              <a:rPr lang="de-AT" dirty="0" smtClean="0"/>
              <a:t> </a:t>
            </a:r>
            <a:r>
              <a:rPr lang="de-AT" dirty="0" err="1" smtClean="0"/>
              <a:t>more</a:t>
            </a:r>
            <a:r>
              <a:rPr lang="de-AT" dirty="0" smtClean="0"/>
              <a:t> </a:t>
            </a:r>
            <a:r>
              <a:rPr lang="de-AT" dirty="0" err="1" smtClean="0"/>
              <a:t>efficient</a:t>
            </a:r>
            <a:r>
              <a:rPr lang="de-AT" dirty="0" smtClean="0"/>
              <a:t>, </a:t>
            </a:r>
            <a:r>
              <a:rPr lang="de-AT" dirty="0" err="1" smtClean="0"/>
              <a:t>inclusive</a:t>
            </a:r>
            <a:r>
              <a:rPr lang="de-AT" dirty="0" smtClean="0"/>
              <a:t> and pluralist </a:t>
            </a:r>
            <a:r>
              <a:rPr lang="de-AT" dirty="0" err="1" smtClean="0"/>
              <a:t>local</a:t>
            </a:r>
            <a:r>
              <a:rPr lang="de-AT" dirty="0" smtClean="0"/>
              <a:t> governance, </a:t>
            </a:r>
            <a:r>
              <a:rPr lang="de-AT" dirty="0" err="1" smtClean="0"/>
              <a:t>bringing</a:t>
            </a:r>
            <a:r>
              <a:rPr lang="de-AT" dirty="0" smtClean="0"/>
              <a:t> </a:t>
            </a:r>
            <a:r>
              <a:rPr lang="de-AT" dirty="0" err="1" smtClean="0"/>
              <a:t>together</a:t>
            </a:r>
            <a:r>
              <a:rPr lang="de-AT" dirty="0" smtClean="0"/>
              <a:t> </a:t>
            </a:r>
            <a:r>
              <a:rPr lang="de-AT" dirty="0" err="1" smtClean="0"/>
              <a:t>key</a:t>
            </a:r>
            <a:r>
              <a:rPr lang="de-AT" dirty="0" smtClean="0"/>
              <a:t> </a:t>
            </a:r>
            <a:r>
              <a:rPr lang="de-AT" dirty="0" err="1" smtClean="0"/>
              <a:t>organizations</a:t>
            </a:r>
            <a:r>
              <a:rPr lang="de-AT" dirty="0" smtClean="0"/>
              <a:t> and </a:t>
            </a:r>
            <a:r>
              <a:rPr lang="de-AT" dirty="0" err="1" smtClean="0"/>
              <a:t>actors</a:t>
            </a:r>
            <a:r>
              <a:rPr lang="de-AT" dirty="0" smtClean="0"/>
              <a:t> (</a:t>
            </a:r>
            <a:r>
              <a:rPr lang="de-AT" dirty="0" err="1" smtClean="0"/>
              <a:t>from</a:t>
            </a:r>
            <a:r>
              <a:rPr lang="de-AT" dirty="0" smtClean="0"/>
              <a:t> </a:t>
            </a:r>
            <a:r>
              <a:rPr lang="de-AT" dirty="0" err="1" smtClean="0"/>
              <a:t>the</a:t>
            </a:r>
            <a:r>
              <a:rPr lang="de-AT" dirty="0" smtClean="0"/>
              <a:t> </a:t>
            </a:r>
            <a:r>
              <a:rPr lang="de-AT" dirty="0" err="1" smtClean="0"/>
              <a:t>three</a:t>
            </a:r>
            <a:r>
              <a:rPr lang="de-AT" dirty="0" smtClean="0"/>
              <a:t> </a:t>
            </a:r>
            <a:r>
              <a:rPr lang="de-AT" dirty="0" err="1" smtClean="0"/>
              <a:t>spheres</a:t>
            </a:r>
            <a:r>
              <a:rPr lang="de-AT" dirty="0" smtClean="0"/>
              <a:t> of </a:t>
            </a:r>
            <a:r>
              <a:rPr lang="de-AT" dirty="0" err="1" smtClean="0"/>
              <a:t>state</a:t>
            </a:r>
            <a:r>
              <a:rPr lang="de-AT" dirty="0" smtClean="0"/>
              <a:t>, </a:t>
            </a:r>
            <a:r>
              <a:rPr lang="de-AT" dirty="0" err="1" smtClean="0"/>
              <a:t>market</a:t>
            </a:r>
            <a:r>
              <a:rPr lang="de-AT" dirty="0" smtClean="0"/>
              <a:t> </a:t>
            </a:r>
            <a:r>
              <a:rPr lang="de-AT" dirty="0" err="1" smtClean="0"/>
              <a:t>and</a:t>
            </a:r>
            <a:r>
              <a:rPr lang="de-AT" dirty="0" smtClean="0"/>
              <a:t> </a:t>
            </a:r>
            <a:r>
              <a:rPr lang="de-AT" dirty="0" err="1" smtClean="0"/>
              <a:t>civil</a:t>
            </a:r>
            <a:r>
              <a:rPr lang="de-AT" dirty="0" smtClean="0"/>
              <a:t> </a:t>
            </a:r>
            <a:r>
              <a:rPr lang="de-AT" dirty="0" err="1" smtClean="0"/>
              <a:t>society</a:t>
            </a:r>
            <a:r>
              <a:rPr lang="de-AT" dirty="0" smtClean="0"/>
              <a:t>) to </a:t>
            </a:r>
            <a:r>
              <a:rPr lang="de-AT" dirty="0" err="1" smtClean="0"/>
              <a:t>identify</a:t>
            </a:r>
            <a:r>
              <a:rPr lang="de-AT" dirty="0" smtClean="0"/>
              <a:t> </a:t>
            </a:r>
            <a:r>
              <a:rPr lang="de-AT" dirty="0" err="1" smtClean="0"/>
              <a:t>communities</a:t>
            </a:r>
            <a:r>
              <a:rPr lang="de-AT" dirty="0" smtClean="0"/>
              <a:t>’ top </a:t>
            </a:r>
            <a:r>
              <a:rPr lang="de-AT" dirty="0" err="1" smtClean="0"/>
              <a:t>priorities</a:t>
            </a:r>
            <a:r>
              <a:rPr lang="de-AT" dirty="0" smtClean="0"/>
              <a:t> and </a:t>
            </a:r>
            <a:r>
              <a:rPr lang="de-AT" dirty="0" err="1" smtClean="0"/>
              <a:t>needs</a:t>
            </a:r>
            <a:r>
              <a:rPr lang="de-AT" dirty="0" smtClean="0"/>
              <a:t>, and </a:t>
            </a:r>
            <a:r>
              <a:rPr lang="de-AT" dirty="0" err="1" smtClean="0"/>
              <a:t>work</a:t>
            </a:r>
            <a:r>
              <a:rPr lang="de-AT" dirty="0" smtClean="0"/>
              <a:t> </a:t>
            </a:r>
            <a:r>
              <a:rPr lang="de-AT" dirty="0" err="1" smtClean="0"/>
              <a:t>with</a:t>
            </a:r>
            <a:r>
              <a:rPr lang="de-AT" dirty="0" smtClean="0"/>
              <a:t> </a:t>
            </a:r>
            <a:r>
              <a:rPr lang="de-AT" dirty="0" err="1" smtClean="0"/>
              <a:t>local</a:t>
            </a:r>
            <a:r>
              <a:rPr lang="de-AT" dirty="0" smtClean="0"/>
              <a:t> </a:t>
            </a:r>
            <a:r>
              <a:rPr lang="de-AT" dirty="0" err="1" smtClean="0"/>
              <a:t>people</a:t>
            </a:r>
            <a:r>
              <a:rPr lang="de-AT" dirty="0" smtClean="0"/>
              <a:t> </a:t>
            </a:r>
            <a:r>
              <a:rPr lang="de-AT" dirty="0" err="1" smtClean="0"/>
              <a:t>to</a:t>
            </a:r>
            <a:r>
              <a:rPr lang="de-AT" dirty="0" smtClean="0"/>
              <a:t> </a:t>
            </a:r>
            <a:r>
              <a:rPr lang="de-AT" dirty="0" err="1" smtClean="0"/>
              <a:t>provide</a:t>
            </a:r>
            <a:r>
              <a:rPr lang="de-AT" dirty="0" smtClean="0"/>
              <a:t> them. </a:t>
            </a:r>
            <a:r>
              <a:rPr lang="de-AT" dirty="0" err="1" smtClean="0"/>
              <a:t>This</a:t>
            </a:r>
            <a:r>
              <a:rPr lang="de-AT" dirty="0" smtClean="0"/>
              <a:t> </a:t>
            </a:r>
            <a:r>
              <a:rPr lang="de-AT" dirty="0" err="1" smtClean="0"/>
              <a:t>is</a:t>
            </a:r>
            <a:r>
              <a:rPr lang="de-AT" dirty="0" smtClean="0"/>
              <a:t> </a:t>
            </a:r>
            <a:r>
              <a:rPr lang="de-AT" dirty="0" err="1" smtClean="0"/>
              <a:t>consistent</a:t>
            </a:r>
            <a:r>
              <a:rPr lang="de-AT" dirty="0" smtClean="0"/>
              <a:t> </a:t>
            </a:r>
            <a:r>
              <a:rPr lang="de-AT" dirty="0" err="1" smtClean="0"/>
              <a:t>with</a:t>
            </a:r>
            <a:r>
              <a:rPr lang="de-AT" dirty="0" smtClean="0"/>
              <a:t> </a:t>
            </a:r>
            <a:r>
              <a:rPr lang="de-AT" dirty="0" err="1" smtClean="0"/>
              <a:t>the</a:t>
            </a:r>
            <a:r>
              <a:rPr lang="de-AT" dirty="0" smtClean="0"/>
              <a:t> </a:t>
            </a:r>
            <a:r>
              <a:rPr lang="de-AT" dirty="0" err="1" smtClean="0"/>
              <a:t>widely</a:t>
            </a:r>
            <a:r>
              <a:rPr lang="de-AT" dirty="0" smtClean="0"/>
              <a:t> </a:t>
            </a:r>
            <a:r>
              <a:rPr lang="de-AT" dirty="0" err="1" smtClean="0"/>
              <a:t>shared</a:t>
            </a:r>
            <a:r>
              <a:rPr lang="de-AT" dirty="0" smtClean="0"/>
              <a:t> </a:t>
            </a:r>
            <a:r>
              <a:rPr lang="de-AT" dirty="0" err="1" smtClean="0"/>
              <a:t>perception</a:t>
            </a:r>
            <a:r>
              <a:rPr lang="de-AT" dirty="0" smtClean="0"/>
              <a:t> in </a:t>
            </a:r>
            <a:r>
              <a:rPr lang="de-AT" dirty="0" err="1" smtClean="0"/>
              <a:t>the</a:t>
            </a:r>
            <a:r>
              <a:rPr lang="de-AT" dirty="0" smtClean="0"/>
              <a:t> </a:t>
            </a:r>
            <a:r>
              <a:rPr lang="de-AT" dirty="0" err="1" smtClean="0"/>
              <a:t>policy</a:t>
            </a:r>
            <a:r>
              <a:rPr lang="de-AT" dirty="0" smtClean="0"/>
              <a:t> </a:t>
            </a:r>
            <a:r>
              <a:rPr lang="de-AT" dirty="0" err="1" smtClean="0"/>
              <a:t>community</a:t>
            </a:r>
            <a:r>
              <a:rPr lang="de-AT" dirty="0" smtClean="0"/>
              <a:t> of </a:t>
            </a:r>
            <a:r>
              <a:rPr lang="de-AT" dirty="0" err="1" smtClean="0"/>
              <a:t>the</a:t>
            </a:r>
            <a:r>
              <a:rPr lang="de-AT" dirty="0" smtClean="0"/>
              <a:t> </a:t>
            </a:r>
            <a:r>
              <a:rPr lang="de-AT" dirty="0" err="1" smtClean="0"/>
              <a:t>advantages</a:t>
            </a:r>
            <a:r>
              <a:rPr lang="de-AT" dirty="0" smtClean="0"/>
              <a:t> of </a:t>
            </a:r>
            <a:r>
              <a:rPr lang="de-AT" dirty="0" err="1" smtClean="0"/>
              <a:t>partnership</a:t>
            </a:r>
            <a:r>
              <a:rPr lang="de-AT" dirty="0" smtClean="0"/>
              <a:t> </a:t>
            </a:r>
            <a:r>
              <a:rPr lang="de-AT" dirty="0" err="1" smtClean="0"/>
              <a:t>working</a:t>
            </a:r>
            <a:r>
              <a:rPr lang="de-AT" dirty="0" smtClean="0"/>
              <a:t> as </a:t>
            </a:r>
            <a:r>
              <a:rPr lang="de-AT" dirty="0" err="1" smtClean="0"/>
              <a:t>the</a:t>
            </a:r>
            <a:r>
              <a:rPr lang="de-AT" dirty="0" smtClean="0"/>
              <a:t> way of </a:t>
            </a:r>
            <a:r>
              <a:rPr lang="de-AT" dirty="0" err="1" smtClean="0"/>
              <a:t>achieving</a:t>
            </a:r>
            <a:r>
              <a:rPr lang="de-AT" dirty="0" smtClean="0"/>
              <a:t> </a:t>
            </a:r>
            <a:r>
              <a:rPr lang="de-AT" dirty="0" err="1" smtClean="0"/>
              <a:t>effective</a:t>
            </a:r>
            <a:endParaRPr lang="de-DE" dirty="0" smtClean="0"/>
          </a:p>
          <a:p>
            <a:r>
              <a:rPr lang="de-AT" dirty="0" err="1" smtClean="0"/>
              <a:t>outcomes</a:t>
            </a:r>
            <a:r>
              <a:rPr lang="de-AT" dirty="0" smtClean="0"/>
              <a:t>, and </a:t>
            </a:r>
            <a:r>
              <a:rPr lang="de-AT" dirty="0" err="1" smtClean="0"/>
              <a:t>solutions</a:t>
            </a:r>
            <a:r>
              <a:rPr lang="de-AT" dirty="0" smtClean="0"/>
              <a:t> to so-</a:t>
            </a:r>
            <a:r>
              <a:rPr lang="de-AT" dirty="0" err="1" smtClean="0"/>
              <a:t>called</a:t>
            </a:r>
            <a:r>
              <a:rPr lang="de-AT" dirty="0" smtClean="0"/>
              <a:t> ‘</a:t>
            </a:r>
            <a:r>
              <a:rPr lang="de-AT" dirty="0" err="1" smtClean="0"/>
              <a:t>wicked</a:t>
            </a:r>
            <a:r>
              <a:rPr lang="de-AT" dirty="0" smtClean="0"/>
              <a:t> </a:t>
            </a:r>
            <a:r>
              <a:rPr lang="de-AT" dirty="0" err="1" smtClean="0"/>
              <a:t>issues</a:t>
            </a:r>
            <a:r>
              <a:rPr lang="de-AT" dirty="0" smtClean="0"/>
              <a:t>’, </a:t>
            </a:r>
            <a:r>
              <a:rPr lang="de-AT" dirty="0" err="1" smtClean="0"/>
              <a:t>by</a:t>
            </a:r>
            <a:r>
              <a:rPr lang="de-AT" dirty="0" smtClean="0"/>
              <a:t> </a:t>
            </a:r>
            <a:r>
              <a:rPr lang="de-AT" dirty="0" err="1" smtClean="0"/>
              <a:t>building</a:t>
            </a:r>
            <a:r>
              <a:rPr lang="de-AT" dirty="0" smtClean="0"/>
              <a:t> </a:t>
            </a:r>
            <a:r>
              <a:rPr lang="de-AT" dirty="0" err="1" smtClean="0"/>
              <a:t>trust</a:t>
            </a:r>
            <a:r>
              <a:rPr lang="de-AT" dirty="0" smtClean="0"/>
              <a:t>, </a:t>
            </a:r>
            <a:r>
              <a:rPr lang="de-AT" dirty="0" err="1" smtClean="0"/>
              <a:t>sharing</a:t>
            </a:r>
            <a:r>
              <a:rPr lang="de-AT" dirty="0" smtClean="0"/>
              <a:t> </a:t>
            </a:r>
            <a:r>
              <a:rPr lang="de-AT" dirty="0" err="1" smtClean="0"/>
              <a:t>knowledge</a:t>
            </a:r>
            <a:r>
              <a:rPr lang="de-AT" dirty="0" smtClean="0"/>
              <a:t> and </a:t>
            </a:r>
            <a:r>
              <a:rPr lang="de-AT" dirty="0" err="1" smtClean="0"/>
              <a:t>resources</a:t>
            </a:r>
            <a:r>
              <a:rPr lang="de-AT" dirty="0" smtClean="0"/>
              <a:t>, and </a:t>
            </a:r>
            <a:r>
              <a:rPr lang="de-AT" dirty="0" err="1" smtClean="0"/>
              <a:t>working</a:t>
            </a:r>
            <a:r>
              <a:rPr lang="de-AT" dirty="0" smtClean="0"/>
              <a:t> </a:t>
            </a:r>
            <a:r>
              <a:rPr lang="de-AT" dirty="0" err="1" smtClean="0"/>
              <a:t>collaboratively</a:t>
            </a:r>
            <a:r>
              <a:rPr lang="de-AT" dirty="0" smtClean="0"/>
              <a:t> </a:t>
            </a:r>
            <a:r>
              <a:rPr lang="de-AT" dirty="0" err="1" smtClean="0"/>
              <a:t>across</a:t>
            </a:r>
            <a:r>
              <a:rPr lang="de-AT" dirty="0" smtClean="0"/>
              <a:t> </a:t>
            </a:r>
            <a:r>
              <a:rPr lang="de-AT" dirty="0" err="1" smtClean="0"/>
              <a:t>boundaries</a:t>
            </a:r>
            <a:r>
              <a:rPr lang="de-AT" dirty="0" smtClean="0"/>
              <a:t> (</a:t>
            </a:r>
            <a:r>
              <a:rPr lang="de-AT" dirty="0" err="1" smtClean="0"/>
              <a:t>Balloch</a:t>
            </a:r>
            <a:r>
              <a:rPr lang="de-AT" dirty="0" smtClean="0"/>
              <a:t> </a:t>
            </a:r>
            <a:r>
              <a:rPr lang="de-AT" dirty="0" err="1" smtClean="0"/>
              <a:t>and</a:t>
            </a:r>
            <a:r>
              <a:rPr lang="de-AT" dirty="0" smtClean="0"/>
              <a:t> Taylor, 2001). (87)</a:t>
            </a:r>
            <a:endParaRPr lang="de-DE" dirty="0" smtClean="0"/>
          </a:p>
          <a:p>
            <a:pPr lvl="0"/>
            <a:endParaRPr lang="de-DE" dirty="0" smtClean="0"/>
          </a:p>
          <a:p>
            <a:pPr defTabSz="882142"/>
            <a:endParaRPr lang="de-DE" dirty="0" smtClean="0"/>
          </a:p>
          <a:p>
            <a:r>
              <a:rPr lang="de-DE" b="1" dirty="0" smtClean="0"/>
              <a:t>Multilevel </a:t>
            </a:r>
            <a:r>
              <a:rPr lang="de-DE" b="1" dirty="0" err="1" smtClean="0"/>
              <a:t>Governance</a:t>
            </a:r>
            <a:endParaRPr lang="de-DE" dirty="0" smtClean="0"/>
          </a:p>
          <a:p>
            <a:r>
              <a:rPr lang="de-DE" dirty="0" err="1" smtClean="0"/>
              <a:t>Mehrebenenstrukturen</a:t>
            </a:r>
            <a:r>
              <a:rPr lang="de-DE" dirty="0" smtClean="0"/>
              <a:t> liegen vor, wenn Befugnisse und Mittel zur Verwirklichung verbindlicher Entscheidungen auf territorial abgegrenzte, zentrale und dezentrale Organisationen aufgeteilt sind {Benz, 2007 #1093, 298}</a:t>
            </a:r>
          </a:p>
          <a:p>
            <a:r>
              <a:rPr lang="de-DE" dirty="0" smtClean="0"/>
              <a:t>Betrachtet nicht nur Strukturmerkmale, sondern auch politische Prozesse und Koordinationsmechanismen zwischen Ebenen {Benz, 2007 #1093, 298}</a:t>
            </a:r>
          </a:p>
          <a:p>
            <a:endParaRPr lang="de-DE" dirty="0" smtClean="0"/>
          </a:p>
          <a:p>
            <a:pPr>
              <a:buFontTx/>
              <a:buChar char="-"/>
            </a:pPr>
            <a:endParaRPr lang="de-DE" dirty="0"/>
          </a:p>
        </p:txBody>
      </p:sp>
      <p:sp>
        <p:nvSpPr>
          <p:cNvPr id="4" name="Foliennummernplatzhalter 3"/>
          <p:cNvSpPr>
            <a:spLocks noGrp="1"/>
          </p:cNvSpPr>
          <p:nvPr>
            <p:ph type="sldNum" sz="quarter" idx="10"/>
          </p:nvPr>
        </p:nvSpPr>
        <p:spPr/>
        <p:txBody>
          <a:bodyPr/>
          <a:lstStyle/>
          <a:p>
            <a:pPr>
              <a:defRPr/>
            </a:pPr>
            <a:fld id="{CC8B8B19-6A74-4182-8208-FEFE3048D26D}" type="slidenum">
              <a:rPr lang="de-DE" smtClean="0"/>
              <a:pPr>
                <a:defRPr/>
              </a:pPr>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a:xfrm>
            <a:off x="852488" y="744538"/>
            <a:ext cx="5092700" cy="3722687"/>
          </a:xfrm>
          <a:ln/>
        </p:spPr>
      </p:sp>
      <p:sp>
        <p:nvSpPr>
          <p:cNvPr id="27651" name="Notizenplatzhalter 2"/>
          <p:cNvSpPr>
            <a:spLocks noGrp="1"/>
          </p:cNvSpPr>
          <p:nvPr>
            <p:ph type="body" idx="1"/>
          </p:nvPr>
        </p:nvSpPr>
        <p:spPr>
          <a:xfrm>
            <a:off x="906463" y="4714877"/>
            <a:ext cx="4984750" cy="4467225"/>
          </a:xfrm>
          <a:noFill/>
          <a:ln/>
        </p:spPr>
        <p:txBody>
          <a:bodyPr lIns="95546" tIns="47773" rIns="95546" bIns="47773"/>
          <a:lstStyle/>
          <a:p>
            <a:pPr defTabSz="914326">
              <a:defRPr/>
            </a:pPr>
            <a:r>
              <a:rPr lang="en-US" dirty="0" smtClean="0"/>
              <a:t>The objective of the program is to equip decision-makers with the information and advice that they need to make policy, operational, and management changes that respond to regional opportunities and threats from a changing climate</a:t>
            </a:r>
            <a:endParaRPr lang="en-US" dirty="0" smtClean="0">
              <a:ea typeface="Verdana"/>
              <a:cs typeface="Times New Roman"/>
            </a:endParaRPr>
          </a:p>
          <a:p>
            <a:pPr lvl="0"/>
            <a:endParaRPr lang="de-AT" dirty="0" smtClean="0"/>
          </a:p>
          <a:p>
            <a:pPr>
              <a:buFont typeface="Arial" pitchFamily="34" charset="0"/>
              <a:buChar char="•"/>
            </a:pPr>
            <a:r>
              <a:rPr lang="de-AT" dirty="0" smtClean="0"/>
              <a:t>Je 3 Fälle 2. Ordnung</a:t>
            </a:r>
          </a:p>
          <a:p>
            <a:pPr>
              <a:buFont typeface="Arial" pitchFamily="34" charset="0"/>
              <a:buChar char="•"/>
            </a:pPr>
            <a:r>
              <a:rPr lang="de-AT" dirty="0" smtClean="0"/>
              <a:t>19 semi-strukturierte Interviews (Verantwortliche auf nationaler Ebene, Manager der Partnerschaften, zentrale Partner) </a:t>
            </a:r>
          </a:p>
          <a:p>
            <a:pPr>
              <a:buFont typeface="Arial" pitchFamily="34" charset="0"/>
              <a:buChar char="•"/>
            </a:pPr>
            <a:r>
              <a:rPr lang="de-AT" dirty="0" smtClean="0"/>
              <a:t>Dokumentenanalyse (Berichte, Informationsmaterial, Tools, etc.)</a:t>
            </a:r>
            <a:endParaRPr lang="de-DE" dirty="0" smtClean="0"/>
          </a:p>
          <a:p>
            <a:endParaRPr lang="de-AT" dirty="0" smtClean="0"/>
          </a:p>
          <a:p>
            <a:pPr>
              <a:buNone/>
            </a:pPr>
            <a:r>
              <a:rPr lang="en-US" dirty="0" smtClean="0"/>
              <a:t>Canada</a:t>
            </a:r>
          </a:p>
          <a:p>
            <a:r>
              <a:rPr lang="en-US" dirty="0" err="1" smtClean="0"/>
              <a:t>Programm</a:t>
            </a:r>
            <a:r>
              <a:rPr lang="en-US" dirty="0" smtClean="0"/>
              <a:t> von </a:t>
            </a:r>
            <a:r>
              <a:rPr lang="en-US" dirty="0" err="1" smtClean="0"/>
              <a:t>NRCan</a:t>
            </a:r>
            <a:endParaRPr lang="en-US" dirty="0" smtClean="0"/>
          </a:p>
          <a:p>
            <a:r>
              <a:rPr lang="en-US" dirty="0" smtClean="0"/>
              <a:t>Starke </a:t>
            </a:r>
            <a:r>
              <a:rPr lang="en-US" dirty="0" err="1" smtClean="0"/>
              <a:t>Steuerung</a:t>
            </a:r>
            <a:r>
              <a:rPr lang="en-US" dirty="0" smtClean="0"/>
              <a:t> </a:t>
            </a:r>
            <a:r>
              <a:rPr lang="en-US" dirty="0" err="1" smtClean="0"/>
              <a:t>der</a:t>
            </a:r>
            <a:r>
              <a:rPr lang="en-US" dirty="0" smtClean="0"/>
              <a:t> </a:t>
            </a:r>
            <a:r>
              <a:rPr lang="en-US" dirty="0" err="1" smtClean="0"/>
              <a:t>Entstehung</a:t>
            </a:r>
            <a:r>
              <a:rPr lang="en-US" dirty="0" smtClean="0"/>
              <a:t> </a:t>
            </a:r>
            <a:r>
              <a:rPr lang="en-US" dirty="0" err="1" smtClean="0"/>
              <a:t>der</a:t>
            </a:r>
            <a:r>
              <a:rPr lang="en-US" dirty="0" smtClean="0"/>
              <a:t> </a:t>
            </a:r>
            <a:r>
              <a:rPr lang="en-US" dirty="0" err="1" smtClean="0"/>
              <a:t>Partnerschaften</a:t>
            </a:r>
            <a:r>
              <a:rPr lang="en-US" dirty="0" smtClean="0"/>
              <a:t>: </a:t>
            </a:r>
            <a:r>
              <a:rPr lang="en-US" dirty="0" err="1" smtClean="0"/>
              <a:t>regionaler</a:t>
            </a:r>
            <a:r>
              <a:rPr lang="en-US" dirty="0" smtClean="0"/>
              <a:t> </a:t>
            </a:r>
            <a:r>
              <a:rPr lang="en-US" dirty="0" err="1" smtClean="0"/>
              <a:t>Fokus</a:t>
            </a:r>
            <a:r>
              <a:rPr lang="en-US" dirty="0" smtClean="0"/>
              <a:t>, </a:t>
            </a:r>
            <a:r>
              <a:rPr lang="en-US" dirty="0" err="1" smtClean="0"/>
              <a:t>thematische</a:t>
            </a:r>
            <a:r>
              <a:rPr lang="en-US" dirty="0" smtClean="0"/>
              <a:t> </a:t>
            </a:r>
            <a:r>
              <a:rPr lang="en-US" dirty="0" err="1" smtClean="0"/>
              <a:t>Rahmensetzung</a:t>
            </a:r>
            <a:r>
              <a:rPr lang="en-US" dirty="0" smtClean="0"/>
              <a:t>, </a:t>
            </a:r>
            <a:r>
              <a:rPr lang="en-US" dirty="0" err="1" smtClean="0"/>
              <a:t>Förderbedingungen</a:t>
            </a:r>
            <a:endParaRPr lang="en-US" dirty="0" smtClean="0"/>
          </a:p>
          <a:p>
            <a:endParaRPr lang="en-US" dirty="0" smtClean="0"/>
          </a:p>
          <a:p>
            <a:pPr>
              <a:buNone/>
            </a:pPr>
            <a:r>
              <a:rPr lang="en-US" dirty="0" err="1" smtClean="0"/>
              <a:t>Großbritannien</a:t>
            </a:r>
            <a:endParaRPr lang="en-US" dirty="0" smtClean="0"/>
          </a:p>
          <a:p>
            <a:r>
              <a:rPr lang="en-US" dirty="0" err="1" smtClean="0"/>
              <a:t>Durch</a:t>
            </a:r>
            <a:r>
              <a:rPr lang="en-US" dirty="0" smtClean="0"/>
              <a:t> </a:t>
            </a:r>
            <a:r>
              <a:rPr lang="en-US" dirty="0" err="1" smtClean="0"/>
              <a:t>regionale</a:t>
            </a:r>
            <a:r>
              <a:rPr lang="en-US" dirty="0" smtClean="0"/>
              <a:t> </a:t>
            </a:r>
            <a:r>
              <a:rPr lang="en-US" dirty="0" err="1" smtClean="0"/>
              <a:t>Intitiativen</a:t>
            </a:r>
            <a:r>
              <a:rPr lang="en-US" dirty="0" smtClean="0"/>
              <a:t> </a:t>
            </a:r>
            <a:r>
              <a:rPr lang="en-US" dirty="0" err="1" smtClean="0"/>
              <a:t>entstanden</a:t>
            </a:r>
            <a:endParaRPr lang="en-US" dirty="0" smtClean="0"/>
          </a:p>
          <a:p>
            <a:r>
              <a:rPr lang="en-US" dirty="0" smtClean="0"/>
              <a:t>Impulse </a:t>
            </a:r>
            <a:r>
              <a:rPr lang="en-US" dirty="0" err="1" smtClean="0"/>
              <a:t>durch</a:t>
            </a:r>
            <a:r>
              <a:rPr lang="en-US" dirty="0" smtClean="0"/>
              <a:t> UKCIP – scoping studies</a:t>
            </a:r>
          </a:p>
          <a:p>
            <a:r>
              <a:rPr lang="en-US" dirty="0" err="1" smtClean="0"/>
              <a:t>Nationale</a:t>
            </a:r>
            <a:r>
              <a:rPr lang="en-US" dirty="0" smtClean="0"/>
              <a:t> </a:t>
            </a:r>
            <a:r>
              <a:rPr lang="en-US" dirty="0" err="1" smtClean="0"/>
              <a:t>Ebene</a:t>
            </a:r>
            <a:r>
              <a:rPr lang="en-US" dirty="0" smtClean="0"/>
              <a:t> (</a:t>
            </a:r>
            <a:r>
              <a:rPr lang="en-US" dirty="0" err="1" smtClean="0"/>
              <a:t>Defra</a:t>
            </a:r>
            <a:r>
              <a:rPr lang="en-US" dirty="0" smtClean="0"/>
              <a:t>) – </a:t>
            </a:r>
            <a:r>
              <a:rPr lang="en-US" dirty="0" err="1" smtClean="0"/>
              <a:t>später</a:t>
            </a:r>
            <a:r>
              <a:rPr lang="en-US" dirty="0" smtClean="0"/>
              <a:t> </a:t>
            </a:r>
            <a:r>
              <a:rPr lang="en-US" dirty="0" err="1" smtClean="0"/>
              <a:t>finanzielle</a:t>
            </a:r>
            <a:r>
              <a:rPr lang="en-US" dirty="0" smtClean="0"/>
              <a:t> </a:t>
            </a:r>
            <a:r>
              <a:rPr lang="en-US" dirty="0" err="1" smtClean="0"/>
              <a:t>Unterstützung</a:t>
            </a:r>
            <a:endParaRPr lang="en-US" dirty="0" smtClean="0"/>
          </a:p>
          <a:p>
            <a:pPr lvl="0"/>
            <a:endParaRPr lang="de-AT" dirty="0" smtClean="0"/>
          </a:p>
        </p:txBody>
      </p:sp>
      <p:sp>
        <p:nvSpPr>
          <p:cNvPr id="27652" name="Foliennummernplatzhalter 3"/>
          <p:cNvSpPr txBox="1">
            <a:spLocks noGrp="1"/>
          </p:cNvSpPr>
          <p:nvPr/>
        </p:nvSpPr>
        <p:spPr bwMode="auto">
          <a:xfrm>
            <a:off x="3851275" y="9431338"/>
            <a:ext cx="2946400" cy="495300"/>
          </a:xfrm>
          <a:prstGeom prst="rect">
            <a:avLst/>
          </a:prstGeom>
          <a:noFill/>
          <a:ln w="9525">
            <a:noFill/>
            <a:miter lim="800000"/>
            <a:headEnd/>
            <a:tailEnd/>
          </a:ln>
        </p:spPr>
        <p:txBody>
          <a:bodyPr lIns="95546" tIns="47773" rIns="95546" bIns="47773" anchor="b"/>
          <a:lstStyle/>
          <a:p>
            <a:pPr algn="r" defTabSz="955521"/>
            <a:fld id="{806DFD85-782A-4162-85DA-BAEC6888607F}" type="slidenum">
              <a:rPr lang="de-DE" sz="1300" b="0"/>
              <a:pPr algn="r" defTabSz="955521"/>
              <a:t>13</a:t>
            </a:fld>
            <a:endParaRPr lang="de-DE" sz="1300" b="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47500" lnSpcReduction="20000"/>
          </a:bodyPr>
          <a:lstStyle/>
          <a:p>
            <a:pPr>
              <a:buClr>
                <a:srgbClr val="0073AF"/>
              </a:buClr>
            </a:pPr>
            <a:r>
              <a:rPr lang="de-AT" sz="1900" b="1" dirty="0" smtClean="0"/>
              <a:t>Innerregional &amp; regional - lokal</a:t>
            </a:r>
          </a:p>
          <a:p>
            <a:pPr lvl="1">
              <a:buClr>
                <a:srgbClr val="0073AF"/>
              </a:buClr>
            </a:pPr>
            <a:r>
              <a:rPr lang="de-AT" dirty="0" smtClean="0"/>
              <a:t>Partner in Partnerschaft – Akteure unterschiedlicher Handlungslogiken</a:t>
            </a:r>
          </a:p>
          <a:p>
            <a:pPr lvl="2">
              <a:buClr>
                <a:srgbClr val="0073AF"/>
              </a:buClr>
            </a:pPr>
            <a:r>
              <a:rPr lang="de-AT" sz="1500" dirty="0" smtClean="0"/>
              <a:t>Provinzen, Regionen, Kommunen, lokale Körperschaften, Anbieter öffentlicher Services, Universitäten, öffentliche Service-Agenturen, NGOs, Unternehmen</a:t>
            </a:r>
          </a:p>
          <a:p>
            <a:pPr lvl="1">
              <a:buClr>
                <a:srgbClr val="0073AF"/>
              </a:buClr>
              <a:buNone/>
            </a:pPr>
            <a:endParaRPr lang="de-AT" dirty="0" smtClean="0"/>
          </a:p>
          <a:p>
            <a:pPr>
              <a:buClr>
                <a:srgbClr val="0073AF"/>
              </a:buClr>
            </a:pPr>
            <a:r>
              <a:rPr lang="de-AT" sz="1900" b="1" dirty="0" smtClean="0"/>
              <a:t>Interregional </a:t>
            </a:r>
          </a:p>
          <a:p>
            <a:pPr lvl="1">
              <a:buClr>
                <a:srgbClr val="0073AF"/>
              </a:buClr>
            </a:pPr>
            <a:r>
              <a:rPr lang="de-AT" dirty="0" smtClean="0"/>
              <a:t>Zwischen Partnerschaften </a:t>
            </a:r>
          </a:p>
          <a:p>
            <a:pPr lvl="1">
              <a:buClr>
                <a:srgbClr val="0073AF"/>
              </a:buClr>
              <a:buNone/>
            </a:pPr>
            <a:endParaRPr lang="de-AT" dirty="0" smtClean="0"/>
          </a:p>
          <a:p>
            <a:pPr>
              <a:buClr>
                <a:srgbClr val="0073AF"/>
              </a:buClr>
            </a:pPr>
            <a:r>
              <a:rPr lang="de-AT" sz="1900" b="1" dirty="0" smtClean="0"/>
              <a:t>Regional – National </a:t>
            </a:r>
          </a:p>
          <a:p>
            <a:pPr lvl="1">
              <a:buClr>
                <a:srgbClr val="0073AF"/>
              </a:buClr>
            </a:pPr>
            <a:r>
              <a:rPr lang="de-AT" dirty="0" smtClean="0"/>
              <a:t>Partnerschaft und nationale politisch-administrative Akteure bzw. andere öffentliche Einrichtungen</a:t>
            </a:r>
          </a:p>
          <a:p>
            <a:pPr lvl="2">
              <a:buClr>
                <a:srgbClr val="0073AF"/>
              </a:buClr>
            </a:pPr>
            <a:r>
              <a:rPr lang="de-AT" sz="1500" dirty="0" smtClean="0"/>
              <a:t>Regierungsebene / Ministerien </a:t>
            </a:r>
            <a:r>
              <a:rPr lang="de-AT" sz="1500" dirty="0" smtClean="0">
                <a:solidFill>
                  <a:srgbClr val="6E9137"/>
                </a:solidFill>
              </a:rPr>
              <a:t>- </a:t>
            </a:r>
            <a:r>
              <a:rPr lang="de-AT" sz="1500" dirty="0" err="1" smtClean="0">
                <a:solidFill>
                  <a:srgbClr val="6E9137"/>
                </a:solidFill>
              </a:rPr>
              <a:t>Defra</a:t>
            </a:r>
            <a:r>
              <a:rPr lang="de-AT" sz="1500" dirty="0" smtClean="0">
                <a:solidFill>
                  <a:srgbClr val="6E9137"/>
                </a:solidFill>
              </a:rPr>
              <a:t>, </a:t>
            </a:r>
            <a:r>
              <a:rPr lang="de-AT" sz="1500" dirty="0" smtClean="0">
                <a:solidFill>
                  <a:srgbClr val="FF8528"/>
                </a:solidFill>
              </a:rPr>
              <a:t>NRCAN</a:t>
            </a:r>
          </a:p>
          <a:p>
            <a:pPr lvl="2">
              <a:buClr>
                <a:srgbClr val="0073AF"/>
              </a:buClr>
            </a:pPr>
            <a:r>
              <a:rPr lang="de-AT" sz="1500" dirty="0" smtClean="0"/>
              <a:t>Andere national agierende Akteure: </a:t>
            </a:r>
            <a:r>
              <a:rPr lang="de-AT" sz="1500" dirty="0" smtClean="0">
                <a:solidFill>
                  <a:srgbClr val="6E9137"/>
                </a:solidFill>
              </a:rPr>
              <a:t>UKCIP, Environment Agency </a:t>
            </a:r>
          </a:p>
          <a:p>
            <a:endParaRPr lang="de-AT" dirty="0" smtClean="0"/>
          </a:p>
          <a:p>
            <a:endParaRPr lang="de-AT" dirty="0" smtClean="0"/>
          </a:p>
          <a:p>
            <a:r>
              <a:rPr lang="de-AT" dirty="0" smtClean="0"/>
              <a:t>Da</a:t>
            </a:r>
            <a:r>
              <a:rPr lang="de-AT" baseline="0" dirty="0" smtClean="0"/>
              <a:t> steckt viel drin und ich würde da schrittweise vorgehen: zuerst nur über </a:t>
            </a:r>
            <a:r>
              <a:rPr lang="de-AT" baseline="0" dirty="0" err="1" smtClean="0"/>
              <a:t>actors</a:t>
            </a:r>
            <a:r>
              <a:rPr lang="de-AT" baseline="0" dirty="0" smtClean="0"/>
              <a:t> und deren rollen (</a:t>
            </a:r>
            <a:r>
              <a:rPr lang="de-AT" baseline="0" dirty="0" err="1" smtClean="0"/>
              <a:t>partner</a:t>
            </a:r>
            <a:r>
              <a:rPr lang="de-AT" baseline="0" dirty="0" smtClean="0"/>
              <a:t>, </a:t>
            </a:r>
            <a:r>
              <a:rPr lang="de-AT" baseline="0" dirty="0" err="1" smtClean="0"/>
              <a:t>key</a:t>
            </a:r>
            <a:r>
              <a:rPr lang="de-AT" baseline="0" dirty="0" smtClean="0"/>
              <a:t> </a:t>
            </a:r>
            <a:r>
              <a:rPr lang="de-AT" baseline="0" dirty="0" err="1" smtClean="0"/>
              <a:t>partner</a:t>
            </a:r>
            <a:r>
              <a:rPr lang="de-AT" baseline="0" dirty="0" smtClean="0"/>
              <a:t>, </a:t>
            </a:r>
            <a:r>
              <a:rPr lang="de-AT" baseline="0" dirty="0" err="1" smtClean="0"/>
              <a:t>target</a:t>
            </a:r>
            <a:r>
              <a:rPr lang="de-AT" baseline="0" dirty="0" smtClean="0"/>
              <a:t> </a:t>
            </a:r>
            <a:r>
              <a:rPr lang="de-AT" baseline="0" dirty="0" err="1" smtClean="0"/>
              <a:t>group</a:t>
            </a:r>
            <a:r>
              <a:rPr lang="de-AT" baseline="0" dirty="0" smtClean="0"/>
              <a:t>) – </a:t>
            </a:r>
            <a:r>
              <a:rPr lang="de-AT" baseline="0" dirty="0" err="1" smtClean="0"/>
              <a:t>public</a:t>
            </a:r>
            <a:r>
              <a:rPr lang="de-AT" baseline="0" dirty="0" smtClean="0"/>
              <a:t> </a:t>
            </a:r>
            <a:r>
              <a:rPr lang="de-AT" baseline="0" dirty="0" err="1" smtClean="0"/>
              <a:t>agencies</a:t>
            </a:r>
            <a:r>
              <a:rPr lang="de-AT" baseline="0" dirty="0" smtClean="0"/>
              <a:t> erklären! </a:t>
            </a:r>
          </a:p>
          <a:p>
            <a:r>
              <a:rPr lang="de-AT" baseline="0" dirty="0" smtClean="0"/>
              <a:t>Dann über versch. </a:t>
            </a:r>
            <a:r>
              <a:rPr lang="de-AT" baseline="0" dirty="0" err="1" smtClean="0"/>
              <a:t>Coordination</a:t>
            </a:r>
            <a:r>
              <a:rPr lang="de-AT" baseline="0" dirty="0" smtClean="0"/>
              <a:t> </a:t>
            </a:r>
            <a:r>
              <a:rPr lang="de-AT" baseline="0" dirty="0" err="1" smtClean="0"/>
              <a:t>pathways</a:t>
            </a:r>
            <a:r>
              <a:rPr lang="de-AT" baseline="0" dirty="0" smtClean="0"/>
              <a:t> reden – habe das so animiert dass dieser </a:t>
            </a:r>
            <a:r>
              <a:rPr lang="de-AT" baseline="0" dirty="0" err="1" smtClean="0"/>
              <a:t>aspekt</a:t>
            </a:r>
            <a:r>
              <a:rPr lang="de-AT" baseline="0" dirty="0" smtClean="0"/>
              <a:t> erst später auftaucht. </a:t>
            </a:r>
          </a:p>
          <a:p>
            <a:endParaRPr lang="de-AT" dirty="0" smtClean="0"/>
          </a:p>
          <a:p>
            <a:r>
              <a:rPr lang="de-AT" dirty="0" smtClean="0"/>
              <a:t>Aussage muss rauskommen,</a:t>
            </a:r>
            <a:r>
              <a:rPr lang="de-AT" baseline="0" dirty="0" smtClean="0"/>
              <a:t> dass </a:t>
            </a:r>
            <a:r>
              <a:rPr lang="de-AT" baseline="0" dirty="0" err="1" smtClean="0"/>
              <a:t>vertical</a:t>
            </a:r>
            <a:r>
              <a:rPr lang="de-AT" baseline="0" dirty="0" smtClean="0"/>
              <a:t> and horizontal </a:t>
            </a:r>
            <a:r>
              <a:rPr lang="de-AT" baseline="0" dirty="0" err="1" smtClean="0"/>
              <a:t>coordination</a:t>
            </a:r>
            <a:r>
              <a:rPr lang="de-AT" baseline="0" dirty="0" smtClean="0"/>
              <a:t> stattfindet --- die aussage kam nicht raus, hoffe es ist jetzt besser. Wenn blau bedeutet „</a:t>
            </a:r>
            <a:r>
              <a:rPr lang="de-AT" baseline="0" dirty="0" err="1" smtClean="0"/>
              <a:t>public</a:t>
            </a:r>
            <a:r>
              <a:rPr lang="de-AT" baseline="0" dirty="0" smtClean="0"/>
              <a:t> </a:t>
            </a:r>
            <a:r>
              <a:rPr lang="de-AT" baseline="0" dirty="0" err="1" smtClean="0"/>
              <a:t>domain</a:t>
            </a:r>
            <a:r>
              <a:rPr lang="de-AT" baseline="0" dirty="0" smtClean="0"/>
              <a:t>“ und rosa „private“, dann fallen </a:t>
            </a:r>
            <a:r>
              <a:rPr lang="de-AT" baseline="0" dirty="0" err="1" smtClean="0"/>
              <a:t>public</a:t>
            </a:r>
            <a:r>
              <a:rPr lang="de-AT" baseline="0" dirty="0" smtClean="0"/>
              <a:t> </a:t>
            </a:r>
            <a:r>
              <a:rPr lang="de-AT" baseline="0" dirty="0" err="1" smtClean="0"/>
              <a:t>agencies</a:t>
            </a:r>
            <a:r>
              <a:rPr lang="de-AT" baseline="0" dirty="0" smtClean="0"/>
              <a:t> doch eher in blau, oder?</a:t>
            </a:r>
          </a:p>
          <a:p>
            <a:endParaRPr lang="de-AT" baseline="0" dirty="0" smtClean="0"/>
          </a:p>
          <a:p>
            <a:r>
              <a:rPr lang="de-AT" baseline="0" dirty="0" smtClean="0"/>
              <a:t>und dass in Canada mehr </a:t>
            </a:r>
            <a:r>
              <a:rPr lang="de-AT" baseline="0" dirty="0" err="1" smtClean="0"/>
              <a:t>focus</a:t>
            </a:r>
            <a:r>
              <a:rPr lang="de-AT" baseline="0" dirty="0" smtClean="0"/>
              <a:t> auf </a:t>
            </a:r>
            <a:r>
              <a:rPr lang="de-AT" baseline="0" dirty="0" err="1" smtClean="0"/>
              <a:t>government</a:t>
            </a:r>
            <a:r>
              <a:rPr lang="de-AT" baseline="0" dirty="0" smtClean="0"/>
              <a:t> ist als auf non-</a:t>
            </a:r>
            <a:r>
              <a:rPr lang="de-AT" baseline="0" dirty="0" err="1" smtClean="0"/>
              <a:t>gernmental</a:t>
            </a:r>
            <a:endParaRPr lang="de-AT" baseline="0" dirty="0" smtClean="0"/>
          </a:p>
          <a:p>
            <a:r>
              <a:rPr lang="de-AT" dirty="0" err="1" smtClean="0"/>
              <a:t>Regarding</a:t>
            </a:r>
            <a:r>
              <a:rPr lang="de-AT" dirty="0" smtClean="0"/>
              <a:t> </a:t>
            </a:r>
            <a:r>
              <a:rPr lang="de-AT" dirty="0" err="1" smtClean="0"/>
              <a:t>our</a:t>
            </a:r>
            <a:r>
              <a:rPr lang="de-AT" dirty="0" smtClean="0"/>
              <a:t> </a:t>
            </a:r>
            <a:r>
              <a:rPr lang="de-AT" dirty="0" err="1" smtClean="0"/>
              <a:t>first</a:t>
            </a:r>
            <a:r>
              <a:rPr lang="de-AT" dirty="0" smtClean="0"/>
              <a:t> </a:t>
            </a:r>
            <a:r>
              <a:rPr lang="de-AT" dirty="0" err="1" smtClean="0"/>
              <a:t>question</a:t>
            </a:r>
            <a:r>
              <a:rPr lang="de-AT" dirty="0" smtClean="0"/>
              <a:t>:</a:t>
            </a:r>
            <a:r>
              <a:rPr lang="de-AT" baseline="0" dirty="0" smtClean="0"/>
              <a:t> </a:t>
            </a:r>
            <a:r>
              <a:rPr lang="de-AT" baseline="0" dirty="0" err="1" smtClean="0"/>
              <a:t>Partnerships</a:t>
            </a:r>
            <a:r>
              <a:rPr lang="de-AT" baseline="0" dirty="0" smtClean="0"/>
              <a:t> </a:t>
            </a:r>
            <a:r>
              <a:rPr lang="de-AT" baseline="0" dirty="0" err="1" smtClean="0"/>
              <a:t>as</a:t>
            </a:r>
            <a:r>
              <a:rPr lang="de-AT" baseline="0" dirty="0" smtClean="0"/>
              <a:t> </a:t>
            </a:r>
            <a:r>
              <a:rPr lang="de-AT" baseline="0" dirty="0" err="1" smtClean="0"/>
              <a:t>coordination</a:t>
            </a:r>
            <a:r>
              <a:rPr lang="de-AT" baseline="0" dirty="0" smtClean="0"/>
              <a:t> </a:t>
            </a:r>
            <a:r>
              <a:rPr lang="de-AT" baseline="0" dirty="0" err="1" smtClean="0"/>
              <a:t>mechanisms</a:t>
            </a:r>
            <a:endParaRPr lang="de-AT" baseline="0" dirty="0" smtClean="0"/>
          </a:p>
          <a:p>
            <a:r>
              <a:rPr lang="de-AT" baseline="0" dirty="0" err="1" smtClean="0"/>
              <a:t>We</a:t>
            </a:r>
            <a:r>
              <a:rPr lang="de-AT" baseline="0" dirty="0" smtClean="0"/>
              <a:t> </a:t>
            </a:r>
            <a:r>
              <a:rPr lang="de-AT" baseline="0" dirty="0" err="1" smtClean="0"/>
              <a:t>can</a:t>
            </a:r>
            <a:r>
              <a:rPr lang="de-AT" baseline="0" dirty="0" smtClean="0"/>
              <a:t> </a:t>
            </a:r>
            <a:r>
              <a:rPr lang="de-AT" baseline="0" dirty="0" err="1" smtClean="0"/>
              <a:t>very</a:t>
            </a:r>
            <a:r>
              <a:rPr lang="de-AT" baseline="0" dirty="0" smtClean="0"/>
              <a:t> well </a:t>
            </a:r>
            <a:r>
              <a:rPr lang="de-AT" baseline="0" dirty="0" err="1" smtClean="0"/>
              <a:t>see</a:t>
            </a:r>
            <a:r>
              <a:rPr lang="de-AT" baseline="0" dirty="0" smtClean="0"/>
              <a:t> </a:t>
            </a:r>
            <a:r>
              <a:rPr lang="de-AT" baseline="0" dirty="0" err="1" smtClean="0"/>
              <a:t>that</a:t>
            </a:r>
            <a:r>
              <a:rPr lang="de-AT" baseline="0" dirty="0" smtClean="0"/>
              <a:t> </a:t>
            </a:r>
            <a:r>
              <a:rPr lang="de-AT" baseline="0" dirty="0" err="1" smtClean="0"/>
              <a:t>they</a:t>
            </a:r>
            <a:r>
              <a:rPr lang="de-AT" baseline="0" dirty="0" smtClean="0"/>
              <a:t> </a:t>
            </a:r>
            <a:r>
              <a:rPr lang="de-AT" baseline="0" dirty="0" err="1" smtClean="0"/>
              <a:t>fulfill</a:t>
            </a:r>
            <a:r>
              <a:rPr lang="de-AT" baseline="0" dirty="0" smtClean="0"/>
              <a:t> </a:t>
            </a:r>
            <a:r>
              <a:rPr lang="de-AT" baseline="0" dirty="0" err="1" smtClean="0"/>
              <a:t>this</a:t>
            </a:r>
            <a:r>
              <a:rPr lang="de-AT" baseline="0" dirty="0" smtClean="0"/>
              <a:t> </a:t>
            </a:r>
            <a:r>
              <a:rPr lang="de-AT" baseline="0" dirty="0" err="1" smtClean="0"/>
              <a:t>function</a:t>
            </a:r>
            <a:r>
              <a:rPr lang="de-AT" baseline="0" dirty="0" smtClean="0"/>
              <a:t> in </a:t>
            </a:r>
            <a:r>
              <a:rPr lang="de-AT" baseline="0" dirty="0" err="1" smtClean="0"/>
              <a:t>various</a:t>
            </a:r>
            <a:r>
              <a:rPr lang="de-AT" baseline="0" dirty="0" smtClean="0"/>
              <a:t> </a:t>
            </a:r>
            <a:r>
              <a:rPr lang="de-AT" baseline="0" dirty="0" err="1" smtClean="0"/>
              <a:t>directions</a:t>
            </a:r>
            <a:r>
              <a:rPr lang="de-AT" baseline="0" dirty="0" smtClean="0"/>
              <a:t>:</a:t>
            </a:r>
          </a:p>
          <a:p>
            <a:r>
              <a:rPr lang="de-AT" baseline="0" dirty="0" smtClean="0"/>
              <a:t>- </a:t>
            </a:r>
            <a:r>
              <a:rPr lang="de-AT" baseline="0" dirty="0" err="1" smtClean="0"/>
              <a:t>Role</a:t>
            </a:r>
            <a:r>
              <a:rPr lang="de-AT" baseline="0" dirty="0" smtClean="0"/>
              <a:t> in national </a:t>
            </a:r>
          </a:p>
          <a:p>
            <a:endParaRPr lang="de-AT" baseline="0" dirty="0" smtClean="0"/>
          </a:p>
          <a:p>
            <a:r>
              <a:rPr lang="de-AT" baseline="0" dirty="0" smtClean="0"/>
              <a:t>In </a:t>
            </a:r>
            <a:r>
              <a:rPr lang="de-AT" baseline="0" dirty="0" err="1" smtClean="0"/>
              <a:t>how</a:t>
            </a:r>
            <a:r>
              <a:rPr lang="de-AT" baseline="0" dirty="0" smtClean="0"/>
              <a:t> </a:t>
            </a:r>
            <a:r>
              <a:rPr lang="de-AT" baseline="0" dirty="0" err="1" smtClean="0"/>
              <a:t>far</a:t>
            </a:r>
            <a:r>
              <a:rPr lang="de-AT" baseline="0" dirty="0" smtClean="0"/>
              <a:t> </a:t>
            </a:r>
            <a:r>
              <a:rPr lang="de-AT" baseline="0" dirty="0" err="1" smtClean="0"/>
              <a:t>of</a:t>
            </a:r>
            <a:r>
              <a:rPr lang="de-AT" baseline="0" dirty="0" smtClean="0"/>
              <a:t> </a:t>
            </a:r>
            <a:r>
              <a:rPr lang="de-AT" baseline="0" dirty="0" err="1" smtClean="0"/>
              <a:t>course</a:t>
            </a:r>
            <a:r>
              <a:rPr lang="de-AT" baseline="0" dirty="0" smtClean="0"/>
              <a:t> also </a:t>
            </a:r>
            <a:r>
              <a:rPr lang="de-AT" baseline="0" dirty="0" err="1" smtClean="0"/>
              <a:t>depends</a:t>
            </a:r>
            <a:r>
              <a:rPr lang="de-AT" baseline="0" dirty="0" smtClean="0"/>
              <a:t> on </a:t>
            </a:r>
            <a:r>
              <a:rPr lang="de-AT" baseline="0" dirty="0" err="1" smtClean="0"/>
              <a:t>the</a:t>
            </a:r>
            <a:r>
              <a:rPr lang="de-AT" baseline="0" dirty="0" smtClean="0"/>
              <a:t> </a:t>
            </a:r>
            <a:r>
              <a:rPr lang="de-AT" baseline="0" dirty="0" err="1" smtClean="0"/>
              <a:t>membership</a:t>
            </a:r>
            <a:r>
              <a:rPr lang="de-AT" baseline="0" dirty="0" smtClean="0"/>
              <a:t>, </a:t>
            </a:r>
            <a:r>
              <a:rPr lang="de-AT" baseline="0" dirty="0" err="1" smtClean="0"/>
              <a:t>architecture</a:t>
            </a:r>
            <a:r>
              <a:rPr lang="de-AT" baseline="0" dirty="0" smtClean="0"/>
              <a:t> </a:t>
            </a:r>
            <a:r>
              <a:rPr lang="de-AT" baseline="0" dirty="0" err="1" smtClean="0"/>
              <a:t>of</a:t>
            </a:r>
            <a:r>
              <a:rPr lang="de-AT" baseline="0" dirty="0" smtClean="0"/>
              <a:t> </a:t>
            </a:r>
            <a:r>
              <a:rPr lang="de-AT" baseline="0" dirty="0" err="1" smtClean="0"/>
              <a:t>the</a:t>
            </a:r>
            <a:r>
              <a:rPr lang="de-AT" baseline="0" dirty="0" smtClean="0"/>
              <a:t> </a:t>
            </a:r>
            <a:r>
              <a:rPr lang="de-AT" baseline="0" dirty="0" err="1" smtClean="0"/>
              <a:t>partnership</a:t>
            </a:r>
            <a:endParaRPr lang="de-AT" baseline="0" dirty="0" smtClean="0"/>
          </a:p>
          <a:p>
            <a:endParaRPr lang="de-AT" baseline="0" dirty="0" smtClean="0"/>
          </a:p>
          <a:p>
            <a:r>
              <a:rPr lang="en-GB" dirty="0" smtClean="0"/>
              <a:t>The membership of the analyzed partnerships divers concerning the number and the type of partners. The total number of partners in the analyzed partnerships varies between 12 and over 100 active partners</a:t>
            </a:r>
          </a:p>
          <a:p>
            <a:endParaRPr lang="en-GB" dirty="0" smtClean="0"/>
          </a:p>
          <a:p>
            <a:r>
              <a:rPr lang="en-US" dirty="0" smtClean="0"/>
              <a:t>core partners in the different partnerships include provinces, provincial government departments, local authorities, communities/municipalities, public service providers, academia, public service agencies, NGOs and businesses. </a:t>
            </a:r>
          </a:p>
          <a:p>
            <a:endParaRPr lang="en-US" dirty="0" smtClean="0"/>
          </a:p>
          <a:p>
            <a:r>
              <a:rPr lang="en-US" dirty="0" smtClean="0"/>
              <a:t>The Canadian </a:t>
            </a:r>
            <a:r>
              <a:rPr lang="en-US" dirty="0" err="1" smtClean="0"/>
              <a:t>Collaboratives</a:t>
            </a:r>
            <a:r>
              <a:rPr lang="en-US" dirty="0" smtClean="0"/>
              <a:t> have a stronger focus on governmental members/ actors, may vary whether they focus on provincial or municipal or communities; there are others but these are not in the main focus</a:t>
            </a:r>
          </a:p>
          <a:p>
            <a:endParaRPr lang="en-US" dirty="0" smtClean="0"/>
          </a:p>
          <a:p>
            <a:r>
              <a:rPr lang="en-US" dirty="0" smtClean="0"/>
              <a:t>UK strives for more involvement of businesses and especially statutory undertakers such as water companies play an important role; rather engage with local authorities (county level) than with communities; </a:t>
            </a:r>
          </a:p>
          <a:p>
            <a:r>
              <a:rPr lang="en-US" dirty="0" smtClean="0"/>
              <a:t>Membership is changing</a:t>
            </a:r>
          </a:p>
          <a:p>
            <a:endParaRPr lang="en-US" dirty="0" smtClean="0"/>
          </a:p>
          <a:p>
            <a:r>
              <a:rPr lang="en-GB" dirty="0" smtClean="0"/>
              <a:t>While the membership of the Canadian </a:t>
            </a:r>
            <a:r>
              <a:rPr lang="en-GB" dirty="0" err="1" smtClean="0"/>
              <a:t>Collaboratives</a:t>
            </a:r>
            <a:r>
              <a:rPr lang="en-GB" dirty="0" smtClean="0"/>
              <a:t> is quite fixed for the three year duration of the program, the English partnerships are more changeable and “open to new partners at any point” </a:t>
            </a:r>
            <a:endParaRPr lang="en-US" dirty="0" smtClean="0"/>
          </a:p>
          <a:p>
            <a:endParaRPr lang="de-AT" dirty="0"/>
          </a:p>
        </p:txBody>
      </p:sp>
      <p:sp>
        <p:nvSpPr>
          <p:cNvPr id="4" name="Foliennummernplatzhalter 3"/>
          <p:cNvSpPr>
            <a:spLocks noGrp="1"/>
          </p:cNvSpPr>
          <p:nvPr>
            <p:ph type="sldNum" sz="quarter" idx="10"/>
          </p:nvPr>
        </p:nvSpPr>
        <p:spPr/>
        <p:txBody>
          <a:bodyPr/>
          <a:lstStyle/>
          <a:p>
            <a:pPr>
              <a:defRPr/>
            </a:pPr>
            <a:fld id="{CC8B8B19-6A74-4182-8208-FEFE3048D26D}" type="slidenum">
              <a:rPr lang="de-DE" smtClean="0"/>
              <a:pPr>
                <a:defRPr/>
              </a:pPr>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r>
              <a:rPr lang="de-DE" dirty="0" smtClean="0"/>
              <a:t>Kooperationen Interaktionsprozesse im sog. </a:t>
            </a:r>
            <a:r>
              <a:rPr lang="de-DE" dirty="0" err="1" smtClean="0"/>
              <a:t>Mehrebenenspiel</a:t>
            </a:r>
            <a:r>
              <a:rPr lang="de-DE" i="1" dirty="0" smtClean="0"/>
              <a:t> </a:t>
            </a:r>
          </a:p>
          <a:p>
            <a:endParaRPr lang="de-AT" i="1" dirty="0" smtClean="0"/>
          </a:p>
          <a:p>
            <a:r>
              <a:rPr lang="de-AT" i="1" dirty="0" smtClean="0"/>
              <a:t>Akteure mit unterschiedlichen</a:t>
            </a:r>
            <a:r>
              <a:rPr lang="de-AT" i="1" baseline="0" dirty="0" smtClean="0"/>
              <a:t> Handlungslogiken</a:t>
            </a:r>
            <a:endParaRPr lang="de-AT" dirty="0" smtClean="0"/>
          </a:p>
          <a:p>
            <a:pPr defTabSz="914326">
              <a:defRPr/>
            </a:pPr>
            <a:endParaRPr lang="en-US" dirty="0" smtClean="0"/>
          </a:p>
          <a:p>
            <a:pPr marL="0" lvl="1" defTabSz="914326">
              <a:defRPr/>
            </a:pPr>
            <a:r>
              <a:rPr lang="de-AT" sz="1400" dirty="0" smtClean="0"/>
              <a:t>Canada unterschiedlicher Fokus – </a:t>
            </a:r>
            <a:r>
              <a:rPr lang="de-AT" sz="1400" dirty="0" err="1" smtClean="0"/>
              <a:t>provincial</a:t>
            </a:r>
            <a:r>
              <a:rPr lang="de-AT" sz="1400" dirty="0" smtClean="0"/>
              <a:t> </a:t>
            </a:r>
            <a:r>
              <a:rPr lang="de-AT" sz="1400" dirty="0" err="1" smtClean="0"/>
              <a:t>actors</a:t>
            </a:r>
            <a:r>
              <a:rPr lang="de-AT" sz="1400" dirty="0" smtClean="0"/>
              <a:t> (Prairie) </a:t>
            </a:r>
            <a:r>
              <a:rPr lang="de-AT" sz="1400" dirty="0" err="1" smtClean="0"/>
              <a:t>or</a:t>
            </a:r>
            <a:r>
              <a:rPr lang="de-AT" sz="1400" dirty="0" smtClean="0"/>
              <a:t> </a:t>
            </a:r>
            <a:r>
              <a:rPr lang="de-AT" sz="1400" dirty="0" err="1" smtClean="0"/>
              <a:t>local</a:t>
            </a:r>
            <a:r>
              <a:rPr lang="de-AT" sz="1400" dirty="0" smtClean="0"/>
              <a:t>/</a:t>
            </a:r>
            <a:r>
              <a:rPr lang="de-AT" sz="1400" dirty="0" err="1" smtClean="0"/>
              <a:t>communities</a:t>
            </a:r>
            <a:r>
              <a:rPr lang="de-AT" sz="1400" dirty="0" smtClean="0"/>
              <a:t> (</a:t>
            </a:r>
            <a:r>
              <a:rPr lang="de-AT" sz="1400" dirty="0" err="1" smtClean="0"/>
              <a:t>Atlantic</a:t>
            </a:r>
            <a:r>
              <a:rPr lang="de-AT" sz="1400" dirty="0" smtClean="0"/>
              <a:t>)</a:t>
            </a:r>
          </a:p>
          <a:p>
            <a:pPr defTabSz="914326">
              <a:defRPr/>
            </a:pPr>
            <a:endParaRPr lang="en-US" dirty="0" smtClean="0"/>
          </a:p>
          <a:p>
            <a:pPr defTabSz="914326">
              <a:defRPr/>
            </a:pPr>
            <a:r>
              <a:rPr lang="en-US" dirty="0" smtClean="0"/>
              <a:t>partnership between the federal government and provinces and territories, and engages local governments, communities, industry, business, academia, and Aboriginal and non-governmental organizations, all of whom have a role in adaptation. </a:t>
            </a:r>
          </a:p>
          <a:p>
            <a:pPr defTabSz="914326">
              <a:defRPr/>
            </a:pPr>
            <a:r>
              <a:rPr lang="en-US" dirty="0" smtClean="0"/>
              <a:t>The RCCPs are made up of local stakeholders, ranging from the regional development agencies through to small local charities, and work very closely with UKCIP.</a:t>
            </a:r>
          </a:p>
          <a:p>
            <a:pPr>
              <a:buFontTx/>
              <a:buChar char="-"/>
            </a:pPr>
            <a:r>
              <a:rPr lang="de-DE" dirty="0" err="1" smtClean="0"/>
              <a:t>olche</a:t>
            </a:r>
            <a:r>
              <a:rPr lang="de-DE" dirty="0" smtClean="0"/>
              <a:t> regionalen Kooperationsformen müssen zum einen sehr unterschiedliche Akteure, die sehr unterschiedlichen Handlungslogiken folgen, miteinander verbinden: </a:t>
            </a:r>
          </a:p>
          <a:p>
            <a:pPr lvl="0"/>
            <a:r>
              <a:rPr lang="de-DE" dirty="0" smtClean="0"/>
              <a:t>Kommunalpolitiker, die an ihre Gemeinde gebunden sind und in ihrem Handeln primär vom kommunalen Wahlvolk sowie den kommunalen Entscheidungsstrukturen beeinflusst werden;</a:t>
            </a:r>
          </a:p>
          <a:p>
            <a:pPr lvl="0"/>
            <a:r>
              <a:rPr lang="de-DE" dirty="0" smtClean="0"/>
              <a:t>Unternehmen, die vom Markt gesteuert werden und deren Bezug zur Gemeinde resp. Region sich darauf beschränkt, wie weit sie in der Lage ist, vorteilhafte Rahmenbedingungen für die Produktion zu schaffen;</a:t>
            </a:r>
          </a:p>
          <a:p>
            <a:pPr lvl="0"/>
            <a:r>
              <a:rPr lang="de-DE" dirty="0" smtClean="0"/>
              <a:t>zivilgesellschaftliche Zusammenschlüsse (z.B. Umweltverbände), die von der Kooperationsbereitschaft und Kooperation ihrer Mitglieder her bestimmt werden und von ideellen Gemeinsamkeiten, Solidarität der Mitglieder und Mehrheitsentscheidungen gesteuert werden.</a:t>
            </a:r>
          </a:p>
          <a:p>
            <a:r>
              <a:rPr lang="de-DE" dirty="0" smtClean="0"/>
              <a:t>Das bedeutet: Sie müssen territorial</a:t>
            </a:r>
            <a:r>
              <a:rPr lang="de-DE" i="1" dirty="0" smtClean="0"/>
              <a:t> </a:t>
            </a:r>
            <a:r>
              <a:rPr lang="de-DE" dirty="0" smtClean="0"/>
              <a:t>orientierte Akteure (Kommunalpolitiker) mit funktional</a:t>
            </a:r>
            <a:r>
              <a:rPr lang="de-DE" i="1" dirty="0" smtClean="0"/>
              <a:t> </a:t>
            </a:r>
            <a:r>
              <a:rPr lang="de-DE" dirty="0" smtClean="0"/>
              <a:t>orientierten (Unternehmen, Verbände) zu kollektivem Handeln vereinen, sie müssen kompetitive</a:t>
            </a:r>
            <a:r>
              <a:rPr lang="de-DE" i="1" dirty="0" smtClean="0"/>
              <a:t> </a:t>
            </a:r>
            <a:r>
              <a:rPr lang="de-DE" dirty="0" smtClean="0"/>
              <a:t>Akteure mit kooperativen</a:t>
            </a:r>
            <a:r>
              <a:rPr lang="de-DE" i="1" dirty="0" smtClean="0"/>
              <a:t> </a:t>
            </a:r>
            <a:r>
              <a:rPr lang="de-DE" dirty="0" smtClean="0"/>
              <a:t>Akteuren und Akteuren zusammenbinden, sie müssen Akteure, die hierarchische Steuerung</a:t>
            </a:r>
            <a:r>
              <a:rPr lang="de-DE" i="1" dirty="0" smtClean="0"/>
              <a:t> </a:t>
            </a:r>
            <a:r>
              <a:rPr lang="de-DE" dirty="0" smtClean="0"/>
              <a:t>gewohnt sind, mit denen integrieren, die sich von solidarischem und ideellem</a:t>
            </a:r>
            <a:r>
              <a:rPr lang="de-DE" i="1" dirty="0" smtClean="0"/>
              <a:t> </a:t>
            </a:r>
            <a:r>
              <a:rPr lang="de-DE" dirty="0" smtClean="0"/>
              <a:t>Handeln leiten lassen, und sie müssen Akteure mit </a:t>
            </a:r>
            <a:r>
              <a:rPr lang="de-DE" dirty="0" err="1" smtClean="0"/>
              <a:t>lokalistischer</a:t>
            </a:r>
            <a:r>
              <a:rPr lang="de-DE" dirty="0" smtClean="0"/>
              <a:t> Orientierung</a:t>
            </a:r>
            <a:r>
              <a:rPr lang="de-DE" i="1" dirty="0" smtClean="0"/>
              <a:t> </a:t>
            </a:r>
            <a:r>
              <a:rPr lang="de-DE" dirty="0" smtClean="0"/>
              <a:t>mit solchen zusammenführen, die ihre Handlungsorientierung primär außerhalb der Region haben.</a:t>
            </a:r>
          </a:p>
          <a:p>
            <a:endParaRPr lang="de-AT" dirty="0" smtClean="0"/>
          </a:p>
          <a:p>
            <a:pPr defTabSz="914326">
              <a:defRPr/>
            </a:pPr>
            <a:endParaRPr lang="en-US" dirty="0" smtClean="0"/>
          </a:p>
        </p:txBody>
      </p:sp>
      <p:sp>
        <p:nvSpPr>
          <p:cNvPr id="4" name="Foliennummernplatzhalter 3"/>
          <p:cNvSpPr>
            <a:spLocks noGrp="1"/>
          </p:cNvSpPr>
          <p:nvPr>
            <p:ph type="sldNum" sz="quarter" idx="10"/>
          </p:nvPr>
        </p:nvSpPr>
        <p:spPr/>
        <p:txBody>
          <a:bodyPr/>
          <a:lstStyle/>
          <a:p>
            <a:pPr>
              <a:defRPr/>
            </a:pPr>
            <a:fld id="{CC8B8B19-6A74-4182-8208-FEFE3048D26D}" type="slidenum">
              <a:rPr lang="de-DE" smtClean="0"/>
              <a:pPr>
                <a:defRPr/>
              </a:pPr>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In how far do partnerships contribute to climate change adaptation in terms of </a:t>
            </a:r>
            <a:r>
              <a:rPr lang="en-US" dirty="0" smtClean="0">
                <a:solidFill>
                  <a:srgbClr val="C00000"/>
                </a:solidFill>
              </a:rPr>
              <a:t>adaptive capacities </a:t>
            </a:r>
            <a:r>
              <a:rPr lang="en-US" dirty="0" smtClean="0"/>
              <a:t>and </a:t>
            </a:r>
            <a:r>
              <a:rPr lang="en-US" dirty="0" smtClean="0">
                <a:solidFill>
                  <a:srgbClr val="C00000"/>
                </a:solidFill>
              </a:rPr>
              <a:t>adaptation policies</a:t>
            </a:r>
            <a:r>
              <a:rPr lang="en-US" dirty="0" smtClean="0"/>
              <a:t>?</a:t>
            </a:r>
            <a:endParaRPr lang="de-DE" dirty="0" smtClean="0"/>
          </a:p>
          <a:p>
            <a:endParaRPr lang="de-AT" dirty="0" smtClean="0"/>
          </a:p>
          <a:p>
            <a:r>
              <a:rPr lang="de-AT" sz="1200" dirty="0" err="1" smtClean="0"/>
              <a:t>Variety</a:t>
            </a:r>
            <a:r>
              <a:rPr lang="de-AT" sz="1200" dirty="0" smtClean="0"/>
              <a:t> of </a:t>
            </a:r>
            <a:r>
              <a:rPr lang="de-AT" sz="1200" dirty="0" err="1" smtClean="0"/>
              <a:t>sectors</a:t>
            </a:r>
            <a:r>
              <a:rPr lang="de-AT" sz="1200" dirty="0" smtClean="0"/>
              <a:t>: </a:t>
            </a:r>
            <a:r>
              <a:rPr lang="de-AT" sz="1200" dirty="0" err="1" smtClean="0"/>
              <a:t>infrastructure</a:t>
            </a:r>
            <a:r>
              <a:rPr lang="de-AT" sz="1200" dirty="0" smtClean="0"/>
              <a:t>, </a:t>
            </a:r>
            <a:r>
              <a:rPr lang="de-AT" sz="1200" dirty="0" err="1" smtClean="0"/>
              <a:t>housing</a:t>
            </a:r>
            <a:r>
              <a:rPr lang="de-AT" sz="1200" dirty="0" smtClean="0"/>
              <a:t>, land </a:t>
            </a:r>
            <a:r>
              <a:rPr lang="de-AT" sz="1200" dirty="0" err="1" smtClean="0"/>
              <a:t>management</a:t>
            </a:r>
            <a:endParaRPr lang="de-AT" sz="1200" dirty="0" smtClean="0"/>
          </a:p>
          <a:p>
            <a:r>
              <a:rPr lang="de-AT" sz="1200" dirty="0" err="1" smtClean="0"/>
              <a:t>Indirectly</a:t>
            </a:r>
            <a:r>
              <a:rPr lang="de-AT" sz="1200" dirty="0" smtClean="0"/>
              <a:t> </a:t>
            </a:r>
            <a:r>
              <a:rPr lang="de-AT" sz="1200" dirty="0" err="1" smtClean="0"/>
              <a:t>by</a:t>
            </a:r>
            <a:r>
              <a:rPr lang="de-AT" sz="1200" dirty="0" smtClean="0"/>
              <a:t> </a:t>
            </a:r>
            <a:r>
              <a:rPr lang="de-AT" sz="1200" dirty="0" err="1" smtClean="0"/>
              <a:t>guidance</a:t>
            </a:r>
            <a:r>
              <a:rPr lang="de-AT" sz="1200" dirty="0" smtClean="0"/>
              <a:t> and </a:t>
            </a:r>
            <a:r>
              <a:rPr lang="de-AT" sz="1200" dirty="0" err="1" smtClean="0"/>
              <a:t>tools</a:t>
            </a:r>
            <a:r>
              <a:rPr lang="de-AT" sz="1200" dirty="0" smtClean="0"/>
              <a:t>, </a:t>
            </a:r>
            <a:r>
              <a:rPr lang="de-AT" sz="1200" dirty="0" err="1" smtClean="0"/>
              <a:t>directly</a:t>
            </a:r>
            <a:r>
              <a:rPr lang="de-AT" sz="1200" dirty="0" smtClean="0"/>
              <a:t> </a:t>
            </a:r>
            <a:r>
              <a:rPr lang="de-AT" sz="1200" dirty="0" err="1" smtClean="0"/>
              <a:t>involved</a:t>
            </a:r>
            <a:r>
              <a:rPr lang="de-AT" sz="1200" dirty="0" smtClean="0"/>
              <a:t> in </a:t>
            </a:r>
            <a:r>
              <a:rPr lang="de-AT" sz="1200" dirty="0" err="1" smtClean="0"/>
              <a:t>planning</a:t>
            </a:r>
            <a:r>
              <a:rPr lang="de-AT" sz="1200" dirty="0" smtClean="0"/>
              <a:t> </a:t>
            </a:r>
            <a:r>
              <a:rPr lang="de-AT" sz="1200" dirty="0" err="1" smtClean="0"/>
              <a:t>processes</a:t>
            </a:r>
            <a:r>
              <a:rPr lang="de-AT" sz="1200" dirty="0" smtClean="0"/>
              <a:t> (</a:t>
            </a:r>
            <a:r>
              <a:rPr lang="de-AT" sz="1200" dirty="0" err="1" smtClean="0"/>
              <a:t>esp</a:t>
            </a:r>
            <a:r>
              <a:rPr lang="de-AT" sz="1200" dirty="0" smtClean="0"/>
              <a:t>. London)</a:t>
            </a:r>
          </a:p>
          <a:p>
            <a:endParaRPr lang="de-AT" dirty="0" smtClean="0"/>
          </a:p>
          <a:p>
            <a:r>
              <a:rPr lang="de-AT" dirty="0" err="1" smtClean="0"/>
              <a:t>We</a:t>
            </a:r>
            <a:r>
              <a:rPr lang="de-AT" dirty="0" smtClean="0"/>
              <a:t> </a:t>
            </a:r>
            <a:r>
              <a:rPr lang="de-AT" dirty="0" err="1" smtClean="0"/>
              <a:t>have</a:t>
            </a:r>
            <a:r>
              <a:rPr lang="de-AT" dirty="0" smtClean="0"/>
              <a:t> </a:t>
            </a:r>
            <a:r>
              <a:rPr lang="de-AT" dirty="0" err="1" smtClean="0"/>
              <a:t>seen</a:t>
            </a:r>
            <a:r>
              <a:rPr lang="de-AT" dirty="0" smtClean="0"/>
              <a:t> </a:t>
            </a:r>
            <a:r>
              <a:rPr lang="de-AT" dirty="0" err="1" smtClean="0"/>
              <a:t>that</a:t>
            </a:r>
            <a:r>
              <a:rPr lang="de-AT" dirty="0" smtClean="0"/>
              <a:t> </a:t>
            </a:r>
            <a:r>
              <a:rPr lang="de-AT" dirty="0" err="1" smtClean="0"/>
              <a:t>they</a:t>
            </a:r>
            <a:r>
              <a:rPr lang="de-AT" dirty="0" smtClean="0"/>
              <a:t> </a:t>
            </a:r>
            <a:r>
              <a:rPr lang="de-AT" dirty="0" err="1" smtClean="0"/>
              <a:t>engage</a:t>
            </a:r>
            <a:r>
              <a:rPr lang="de-AT" dirty="0" smtClean="0"/>
              <a:t> in </a:t>
            </a:r>
            <a:r>
              <a:rPr lang="de-AT" dirty="0" err="1" smtClean="0"/>
              <a:t>coordination</a:t>
            </a:r>
            <a:r>
              <a:rPr lang="de-AT" dirty="0" smtClean="0"/>
              <a:t> </a:t>
            </a:r>
            <a:r>
              <a:rPr lang="de-AT" dirty="0" err="1" smtClean="0"/>
              <a:t>across</a:t>
            </a:r>
            <a:r>
              <a:rPr lang="de-AT" baseline="0" dirty="0" smtClean="0"/>
              <a:t> </a:t>
            </a:r>
            <a:r>
              <a:rPr lang="de-AT" baseline="0" dirty="0" err="1" smtClean="0"/>
              <a:t>levels</a:t>
            </a:r>
            <a:r>
              <a:rPr lang="de-AT" baseline="0" dirty="0" smtClean="0"/>
              <a:t> and </a:t>
            </a:r>
            <a:r>
              <a:rPr lang="de-AT" baseline="0" dirty="0" err="1" smtClean="0"/>
              <a:t>sectors</a:t>
            </a:r>
            <a:r>
              <a:rPr lang="de-AT" baseline="0" dirty="0" smtClean="0"/>
              <a:t> </a:t>
            </a:r>
            <a:r>
              <a:rPr lang="de-AT" baseline="0" dirty="0" err="1" smtClean="0"/>
              <a:t>but</a:t>
            </a:r>
            <a:r>
              <a:rPr lang="de-AT" baseline="0" dirty="0" smtClean="0"/>
              <a:t> </a:t>
            </a:r>
            <a:r>
              <a:rPr lang="de-AT" baseline="0" dirty="0" err="1" smtClean="0"/>
              <a:t>what</a:t>
            </a:r>
            <a:r>
              <a:rPr lang="de-AT" baseline="0" dirty="0" smtClean="0"/>
              <a:t> </a:t>
            </a:r>
            <a:r>
              <a:rPr lang="de-AT" baseline="0" dirty="0" err="1" smtClean="0"/>
              <a:t>are</a:t>
            </a:r>
            <a:r>
              <a:rPr lang="de-AT" baseline="0" dirty="0" smtClean="0"/>
              <a:t> </a:t>
            </a:r>
            <a:r>
              <a:rPr lang="de-AT" baseline="0" dirty="0" err="1" smtClean="0"/>
              <a:t>the</a:t>
            </a:r>
            <a:r>
              <a:rPr lang="de-AT" baseline="0" dirty="0" smtClean="0"/>
              <a:t> </a:t>
            </a:r>
            <a:r>
              <a:rPr lang="de-AT" baseline="0" dirty="0" err="1" smtClean="0"/>
              <a:t>benefits</a:t>
            </a:r>
            <a:r>
              <a:rPr lang="de-AT" baseline="0" dirty="0" smtClean="0"/>
              <a:t>?</a:t>
            </a:r>
          </a:p>
          <a:p>
            <a:endParaRPr lang="de-AT"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AT" sz="1200" dirty="0" err="1" smtClean="0"/>
              <a:t>Too</a:t>
            </a:r>
            <a:r>
              <a:rPr lang="de-AT" sz="1200" dirty="0" smtClean="0"/>
              <a:t> </a:t>
            </a:r>
            <a:r>
              <a:rPr lang="de-AT" sz="1200" dirty="0" err="1" smtClean="0"/>
              <a:t>early</a:t>
            </a:r>
            <a:r>
              <a:rPr lang="de-AT" sz="1200" dirty="0" smtClean="0"/>
              <a:t> to </a:t>
            </a:r>
            <a:r>
              <a:rPr lang="de-AT" sz="1200" dirty="0" err="1" smtClean="0"/>
              <a:t>assess</a:t>
            </a:r>
            <a:r>
              <a:rPr lang="de-AT" sz="1200" dirty="0" smtClean="0"/>
              <a:t> </a:t>
            </a:r>
            <a:r>
              <a:rPr lang="de-AT" sz="1200" dirty="0" err="1" smtClean="0"/>
              <a:t>effectiveness</a:t>
            </a:r>
            <a:r>
              <a:rPr lang="de-AT" sz="1200" dirty="0" smtClean="0"/>
              <a:t> in </a:t>
            </a:r>
            <a:r>
              <a:rPr lang="de-AT" sz="1200" dirty="0" err="1" smtClean="0"/>
              <a:t>terms</a:t>
            </a:r>
            <a:r>
              <a:rPr lang="de-AT" sz="1200" dirty="0" smtClean="0"/>
              <a:t> of </a:t>
            </a:r>
            <a:r>
              <a:rPr lang="de-AT" sz="1200" dirty="0" err="1" smtClean="0"/>
              <a:t>outcomes</a:t>
            </a:r>
            <a:r>
              <a:rPr lang="de-AT" sz="1200" dirty="0" smtClean="0"/>
              <a:t> and </a:t>
            </a:r>
            <a:r>
              <a:rPr lang="de-AT" sz="1200" dirty="0" err="1" smtClean="0"/>
              <a:t>impacts</a:t>
            </a:r>
            <a:endParaRPr lang="de-AT" sz="1200" dirty="0" smtClean="0"/>
          </a:p>
          <a:p>
            <a:endParaRPr lang="de-DE" dirty="0" smtClean="0"/>
          </a:p>
        </p:txBody>
      </p:sp>
      <p:sp>
        <p:nvSpPr>
          <p:cNvPr id="4" name="Foliennummernplatzhalter 3"/>
          <p:cNvSpPr>
            <a:spLocks noGrp="1"/>
          </p:cNvSpPr>
          <p:nvPr>
            <p:ph type="sldNum" sz="quarter" idx="10"/>
          </p:nvPr>
        </p:nvSpPr>
        <p:spPr/>
        <p:txBody>
          <a:bodyPr/>
          <a:lstStyle/>
          <a:p>
            <a:pPr>
              <a:defRPr/>
            </a:pPr>
            <a:fld id="{CC8B8B19-6A74-4182-8208-FEFE3048D26D}" type="slidenum">
              <a:rPr lang="de-DE" smtClean="0"/>
              <a:pPr>
                <a:defRPr/>
              </a:pPr>
              <a:t>16</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AT" sz="1900" b="1" dirty="0" err="1" smtClean="0">
                <a:ea typeface="Verdana" pitchFamily="34" charset="0"/>
                <a:cs typeface="Verdana" pitchFamily="34" charset="0"/>
              </a:rPr>
              <a:t>Partnerships</a:t>
            </a:r>
            <a:r>
              <a:rPr lang="de-AT" sz="1900" b="1" dirty="0" smtClean="0">
                <a:ea typeface="Verdana" pitchFamily="34" charset="0"/>
                <a:cs typeface="Verdana" pitchFamily="34" charset="0"/>
              </a:rPr>
              <a:t> </a:t>
            </a:r>
            <a:r>
              <a:rPr lang="de-AT" sz="1900" b="1" dirty="0" err="1" smtClean="0">
                <a:ea typeface="Verdana" pitchFamily="34" charset="0"/>
                <a:cs typeface="Verdana" pitchFamily="34" charset="0"/>
              </a:rPr>
              <a:t>as</a:t>
            </a:r>
            <a:r>
              <a:rPr lang="de-AT" sz="1900" b="1" dirty="0" smtClean="0">
                <a:ea typeface="Verdana" pitchFamily="34" charset="0"/>
                <a:cs typeface="Verdana" pitchFamily="34" charset="0"/>
              </a:rPr>
              <a:t> </a:t>
            </a:r>
            <a:r>
              <a:rPr lang="de-AT" sz="1900" b="1" dirty="0" err="1" smtClean="0">
                <a:ea typeface="Verdana" pitchFamily="34" charset="0"/>
                <a:cs typeface="Verdana" pitchFamily="34" charset="0"/>
              </a:rPr>
              <a:t>response</a:t>
            </a:r>
            <a:r>
              <a:rPr lang="de-AT" sz="1900" b="1" dirty="0" smtClean="0">
                <a:ea typeface="Verdana" pitchFamily="34" charset="0"/>
                <a:cs typeface="Verdana" pitchFamily="34" charset="0"/>
              </a:rPr>
              <a:t> </a:t>
            </a:r>
            <a:r>
              <a:rPr lang="de-AT" sz="1900" b="1" dirty="0" err="1" smtClean="0">
                <a:ea typeface="Verdana" pitchFamily="34" charset="0"/>
                <a:cs typeface="Verdana" pitchFamily="34" charset="0"/>
              </a:rPr>
              <a:t>to</a:t>
            </a:r>
            <a:r>
              <a:rPr lang="de-AT" sz="1900" b="1" dirty="0" smtClean="0">
                <a:ea typeface="Verdana" pitchFamily="34" charset="0"/>
                <a:cs typeface="Verdana" pitchFamily="34" charset="0"/>
              </a:rPr>
              <a:t> </a:t>
            </a:r>
            <a:r>
              <a:rPr lang="de-AT" sz="1900" b="1" dirty="0" err="1" smtClean="0">
                <a:ea typeface="Verdana" pitchFamily="34" charset="0"/>
                <a:cs typeface="Verdana" pitchFamily="34" charset="0"/>
              </a:rPr>
              <a:t>the</a:t>
            </a:r>
            <a:r>
              <a:rPr lang="de-AT" sz="1900" b="1" dirty="0" smtClean="0">
                <a:ea typeface="Verdana" pitchFamily="34" charset="0"/>
                <a:cs typeface="Verdana" pitchFamily="34" charset="0"/>
              </a:rPr>
              <a:t> multi-</a:t>
            </a:r>
            <a:r>
              <a:rPr lang="de-AT" sz="1900" b="1" dirty="0" err="1" smtClean="0">
                <a:ea typeface="Verdana" pitchFamily="34" charset="0"/>
                <a:cs typeface="Verdana" pitchFamily="34" charset="0"/>
              </a:rPr>
              <a:t>level</a:t>
            </a:r>
            <a:r>
              <a:rPr lang="de-AT" sz="1900" b="1" dirty="0" smtClean="0">
                <a:ea typeface="Verdana" pitchFamily="34" charset="0"/>
                <a:cs typeface="Verdana" pitchFamily="34" charset="0"/>
              </a:rPr>
              <a:t> </a:t>
            </a:r>
            <a:r>
              <a:rPr lang="de-AT" sz="1900" b="1" dirty="0" err="1" smtClean="0">
                <a:ea typeface="Verdana" pitchFamily="34" charset="0"/>
                <a:cs typeface="Verdana" pitchFamily="34" charset="0"/>
              </a:rPr>
              <a:t>governance</a:t>
            </a:r>
            <a:r>
              <a:rPr lang="de-AT" sz="1900" b="1" dirty="0" smtClean="0">
                <a:ea typeface="Verdana" pitchFamily="34" charset="0"/>
                <a:cs typeface="Verdana" pitchFamily="34" charset="0"/>
              </a:rPr>
              <a:t> </a:t>
            </a:r>
            <a:r>
              <a:rPr lang="de-AT" sz="1900" b="1" dirty="0" err="1" smtClean="0">
                <a:ea typeface="Verdana" pitchFamily="34" charset="0"/>
                <a:cs typeface="Verdana" pitchFamily="34" charset="0"/>
              </a:rPr>
              <a:t>challenge</a:t>
            </a:r>
            <a:r>
              <a:rPr lang="de-AT" sz="1900" b="1" dirty="0" smtClean="0">
                <a:ea typeface="Verdana" pitchFamily="34" charset="0"/>
                <a:cs typeface="Verdana" pitchFamily="34" charset="0"/>
              </a:rPr>
              <a:t>  </a:t>
            </a:r>
            <a:r>
              <a:rPr lang="de-AT" sz="1900" b="1" dirty="0" err="1" smtClean="0">
                <a:ea typeface="Verdana" pitchFamily="34" charset="0"/>
                <a:cs typeface="Verdana" pitchFamily="34" charset="0"/>
              </a:rPr>
              <a:t>of</a:t>
            </a:r>
            <a:r>
              <a:rPr lang="de-AT" sz="1900" b="1" dirty="0" smtClean="0">
                <a:ea typeface="Verdana" pitchFamily="34" charset="0"/>
                <a:cs typeface="Verdana" pitchFamily="34" charset="0"/>
              </a:rPr>
              <a:t> </a:t>
            </a:r>
            <a:r>
              <a:rPr lang="de-AT" sz="1900" b="1" dirty="0" err="1" smtClean="0">
                <a:ea typeface="Verdana" pitchFamily="34" charset="0"/>
                <a:cs typeface="Verdana" pitchFamily="34" charset="0"/>
              </a:rPr>
              <a:t>adaptation</a:t>
            </a:r>
            <a:endParaRPr lang="de-AT" sz="1900" b="1" dirty="0" smtClean="0">
              <a:ea typeface="Verdana" pitchFamily="34" charset="0"/>
              <a:cs typeface="Verdana" pitchFamily="34" charset="0"/>
            </a:endParaRPr>
          </a:p>
          <a:p>
            <a:pPr lvl="1"/>
            <a:r>
              <a:rPr lang="de-AT" dirty="0" err="1" smtClean="0">
                <a:ea typeface="Verdana" pitchFamily="34" charset="0"/>
                <a:cs typeface="Verdana" pitchFamily="34" charset="0"/>
              </a:rPr>
              <a:t>Coordination</a:t>
            </a:r>
            <a:r>
              <a:rPr lang="de-AT" dirty="0" smtClean="0">
                <a:ea typeface="Verdana" pitchFamily="34" charset="0"/>
                <a:cs typeface="Verdana" pitchFamily="34" charset="0"/>
              </a:rPr>
              <a:t> </a:t>
            </a:r>
            <a:r>
              <a:rPr lang="de-AT" dirty="0" err="1" smtClean="0">
                <a:ea typeface="Verdana" pitchFamily="34" charset="0"/>
                <a:cs typeface="Verdana" pitchFamily="34" charset="0"/>
              </a:rPr>
              <a:t>mechanism</a:t>
            </a:r>
            <a:r>
              <a:rPr lang="de-AT" dirty="0" smtClean="0">
                <a:ea typeface="Verdana" pitchFamily="34" charset="0"/>
                <a:cs typeface="Verdana" pitchFamily="34" charset="0"/>
              </a:rPr>
              <a:t> </a:t>
            </a:r>
            <a:r>
              <a:rPr lang="de-AT" dirty="0" err="1" smtClean="0">
                <a:ea typeface="Verdana" pitchFamily="34" charset="0"/>
                <a:cs typeface="Verdana" pitchFamily="34" charset="0"/>
              </a:rPr>
              <a:t>for</a:t>
            </a:r>
            <a:r>
              <a:rPr lang="de-AT" dirty="0" smtClean="0">
                <a:ea typeface="Verdana" pitchFamily="34" charset="0"/>
                <a:cs typeface="Verdana" pitchFamily="34" charset="0"/>
              </a:rPr>
              <a:t> </a:t>
            </a:r>
            <a:r>
              <a:rPr lang="de-AT" dirty="0" err="1" smtClean="0">
                <a:ea typeface="Verdana" pitchFamily="34" charset="0"/>
                <a:cs typeface="Verdana" pitchFamily="34" charset="0"/>
              </a:rPr>
              <a:t>actors</a:t>
            </a:r>
            <a:r>
              <a:rPr lang="de-AT" dirty="0" smtClean="0">
                <a:ea typeface="Verdana" pitchFamily="34" charset="0"/>
                <a:cs typeface="Verdana" pitchFamily="34" charset="0"/>
              </a:rPr>
              <a:t> </a:t>
            </a:r>
            <a:r>
              <a:rPr lang="de-AT" dirty="0" err="1" smtClean="0">
                <a:ea typeface="Verdana" pitchFamily="34" charset="0"/>
                <a:cs typeface="Verdana" pitchFamily="34" charset="0"/>
              </a:rPr>
              <a:t>between</a:t>
            </a:r>
            <a:r>
              <a:rPr lang="de-AT" dirty="0" smtClean="0">
                <a:ea typeface="Verdana" pitchFamily="34" charset="0"/>
                <a:cs typeface="Verdana" pitchFamily="34" charset="0"/>
              </a:rPr>
              <a:t> </a:t>
            </a:r>
            <a:r>
              <a:rPr lang="de-AT" dirty="0" err="1" smtClean="0">
                <a:ea typeface="Verdana" pitchFamily="34" charset="0"/>
                <a:cs typeface="Verdana" pitchFamily="34" charset="0"/>
              </a:rPr>
              <a:t>and</a:t>
            </a:r>
            <a:r>
              <a:rPr lang="de-AT" dirty="0" smtClean="0">
                <a:ea typeface="Verdana" pitchFamily="34" charset="0"/>
                <a:cs typeface="Verdana" pitchFamily="34" charset="0"/>
              </a:rPr>
              <a:t> </a:t>
            </a:r>
            <a:r>
              <a:rPr lang="de-AT" dirty="0" err="1" smtClean="0">
                <a:ea typeface="Verdana" pitchFamily="34" charset="0"/>
                <a:cs typeface="Verdana" pitchFamily="34" charset="0"/>
              </a:rPr>
              <a:t>within</a:t>
            </a:r>
            <a:r>
              <a:rPr lang="de-AT" dirty="0" smtClean="0">
                <a:ea typeface="Verdana" pitchFamily="34" charset="0"/>
                <a:cs typeface="Verdana" pitchFamily="34" charset="0"/>
              </a:rPr>
              <a:t> </a:t>
            </a:r>
            <a:r>
              <a:rPr lang="de-AT" dirty="0" err="1" smtClean="0">
                <a:ea typeface="Verdana" pitchFamily="34" charset="0"/>
                <a:cs typeface="Verdana" pitchFamily="34" charset="0"/>
              </a:rPr>
              <a:t>levels</a:t>
            </a:r>
            <a:endParaRPr lang="de-AT" dirty="0" smtClean="0">
              <a:ea typeface="Verdana" pitchFamily="34" charset="0"/>
              <a:cs typeface="Verdana" pitchFamily="34" charset="0"/>
            </a:endParaRPr>
          </a:p>
          <a:p>
            <a:pPr lvl="1"/>
            <a:r>
              <a:rPr lang="en-US" kern="1200" dirty="0" smtClean="0">
                <a:ea typeface="Verdana" pitchFamily="34" charset="0"/>
                <a:cs typeface="Verdana" pitchFamily="34" charset="0"/>
              </a:rPr>
              <a:t>Many activities, mainly capacity building and informing local and regional decision-making</a:t>
            </a:r>
            <a:endParaRPr lang="de-AT" kern="1200" dirty="0" smtClean="0">
              <a:ea typeface="Verdana" pitchFamily="34" charset="0"/>
              <a:cs typeface="Verdana" pitchFamily="34" charset="0"/>
            </a:endParaRPr>
          </a:p>
          <a:p>
            <a:endParaRPr lang="de-AT" sz="1000" dirty="0" smtClean="0">
              <a:ea typeface="Verdana" pitchFamily="34" charset="0"/>
              <a:cs typeface="Verdana" pitchFamily="34" charset="0"/>
            </a:endParaRPr>
          </a:p>
          <a:p>
            <a:r>
              <a:rPr lang="de-AT" sz="1900" b="1" dirty="0" smtClean="0">
                <a:ea typeface="Verdana" pitchFamily="34" charset="0"/>
                <a:cs typeface="Verdana" pitchFamily="34" charset="0"/>
              </a:rPr>
              <a:t>Different </a:t>
            </a:r>
            <a:r>
              <a:rPr lang="de-AT" sz="1900" b="1" dirty="0" err="1" smtClean="0">
                <a:ea typeface="Verdana" pitchFamily="34" charset="0"/>
                <a:cs typeface="Verdana" pitchFamily="34" charset="0"/>
              </a:rPr>
              <a:t>evolutions</a:t>
            </a:r>
            <a:endParaRPr lang="de-AT" sz="1900" b="1" dirty="0" smtClean="0">
              <a:ea typeface="Verdana" pitchFamily="34" charset="0"/>
              <a:cs typeface="Verdana" pitchFamily="34" charset="0"/>
            </a:endParaRPr>
          </a:p>
          <a:p>
            <a:pPr lvl="1"/>
            <a:r>
              <a:rPr lang="de-AT" kern="1200" dirty="0" err="1" smtClean="0">
                <a:ea typeface="Verdana" pitchFamily="34" charset="0"/>
                <a:cs typeface="Verdana" pitchFamily="34" charset="0"/>
              </a:rPr>
              <a:t>Bottom-up</a:t>
            </a:r>
            <a:r>
              <a:rPr lang="de-AT" kern="1200" dirty="0" smtClean="0">
                <a:ea typeface="Verdana" pitchFamily="34" charset="0"/>
                <a:cs typeface="Verdana" pitchFamily="34" charset="0"/>
              </a:rPr>
              <a:t> vs. Top-down</a:t>
            </a:r>
          </a:p>
          <a:p>
            <a:pPr>
              <a:buNone/>
            </a:pPr>
            <a:endParaRPr lang="de-AT" sz="1000" b="1" i="1" dirty="0" smtClean="0">
              <a:ea typeface="Verdana" pitchFamily="34" charset="0"/>
              <a:cs typeface="Verdana" pitchFamily="34" charset="0"/>
            </a:endParaRPr>
          </a:p>
          <a:p>
            <a:r>
              <a:rPr lang="de-AT" sz="1900" b="1" dirty="0" err="1" smtClean="0">
                <a:ea typeface="Verdana" pitchFamily="34" charset="0"/>
                <a:cs typeface="Verdana" pitchFamily="34" charset="0"/>
              </a:rPr>
              <a:t>Distinct</a:t>
            </a:r>
            <a:r>
              <a:rPr lang="de-AT" sz="1900" b="1" dirty="0" smtClean="0">
                <a:ea typeface="Verdana" pitchFamily="34" charset="0"/>
                <a:cs typeface="Verdana" pitchFamily="34" charset="0"/>
              </a:rPr>
              <a:t> </a:t>
            </a:r>
            <a:r>
              <a:rPr lang="de-AT" sz="1900" b="1" dirty="0" err="1" smtClean="0">
                <a:ea typeface="Verdana" pitchFamily="34" charset="0"/>
                <a:cs typeface="Verdana" pitchFamily="34" charset="0"/>
              </a:rPr>
              <a:t>patterns</a:t>
            </a:r>
            <a:r>
              <a:rPr lang="de-AT" sz="1900" b="1" dirty="0" smtClean="0">
                <a:ea typeface="Verdana" pitchFamily="34" charset="0"/>
                <a:cs typeface="Verdana" pitchFamily="34" charset="0"/>
              </a:rPr>
              <a:t> </a:t>
            </a:r>
            <a:r>
              <a:rPr lang="de-AT" sz="1900" b="1" dirty="0" err="1" smtClean="0">
                <a:ea typeface="Verdana" pitchFamily="34" charset="0"/>
                <a:cs typeface="Verdana" pitchFamily="34" charset="0"/>
              </a:rPr>
              <a:t>of</a:t>
            </a:r>
            <a:r>
              <a:rPr lang="de-AT" sz="1900" b="1" dirty="0" smtClean="0">
                <a:ea typeface="Verdana" pitchFamily="34" charset="0"/>
                <a:cs typeface="Verdana" pitchFamily="34" charset="0"/>
              </a:rPr>
              <a:t> </a:t>
            </a:r>
            <a:r>
              <a:rPr lang="de-AT" sz="1900" b="1" dirty="0" err="1" smtClean="0">
                <a:ea typeface="Verdana" pitchFamily="34" charset="0"/>
                <a:cs typeface="Verdana" pitchFamily="34" charset="0"/>
              </a:rPr>
              <a:t>governing</a:t>
            </a:r>
            <a:r>
              <a:rPr lang="de-AT" sz="1900" b="1" dirty="0" smtClean="0">
                <a:ea typeface="Verdana" pitchFamily="34" charset="0"/>
                <a:cs typeface="Verdana" pitchFamily="34" charset="0"/>
              </a:rPr>
              <a:t> </a:t>
            </a:r>
            <a:r>
              <a:rPr lang="de-AT" sz="1900" b="1" dirty="0" err="1" smtClean="0">
                <a:ea typeface="Verdana" pitchFamily="34" charset="0"/>
                <a:cs typeface="Verdana" pitchFamily="34" charset="0"/>
              </a:rPr>
              <a:t>through</a:t>
            </a:r>
            <a:r>
              <a:rPr lang="de-AT" sz="1900" b="1" dirty="0" smtClean="0">
                <a:ea typeface="Verdana" pitchFamily="34" charset="0"/>
                <a:cs typeface="Verdana" pitchFamily="34" charset="0"/>
              </a:rPr>
              <a:t> </a:t>
            </a:r>
            <a:r>
              <a:rPr lang="de-AT" sz="1900" b="1" dirty="0" err="1" smtClean="0">
                <a:ea typeface="Verdana" pitchFamily="34" charset="0"/>
                <a:cs typeface="Verdana" pitchFamily="34" charset="0"/>
              </a:rPr>
              <a:t>partnerships</a:t>
            </a:r>
            <a:endParaRPr lang="de-AT" sz="1900" b="1" dirty="0" smtClean="0">
              <a:ea typeface="Verdana" pitchFamily="34" charset="0"/>
              <a:cs typeface="Verdana" pitchFamily="34" charset="0"/>
            </a:endParaRPr>
          </a:p>
          <a:p>
            <a:pPr lvl="1"/>
            <a:r>
              <a:rPr lang="en-US" kern="1200" dirty="0" smtClean="0">
                <a:ea typeface="Verdana" pitchFamily="34" charset="0"/>
                <a:cs typeface="Verdana" pitchFamily="34" charset="0"/>
              </a:rPr>
              <a:t>Limited project vs. continuous partnership</a:t>
            </a:r>
            <a:endParaRPr lang="de-DE" kern="1200" dirty="0" smtClean="0">
              <a:ea typeface="Verdana" pitchFamily="34" charset="0"/>
              <a:cs typeface="Verdana" pitchFamily="34" charset="0"/>
            </a:endParaRPr>
          </a:p>
          <a:p>
            <a:pPr lvl="1"/>
            <a:r>
              <a:rPr lang="en-US" kern="1200" dirty="0" smtClean="0">
                <a:ea typeface="Verdana" pitchFamily="34" charset="0"/>
                <a:cs typeface="Verdana" pitchFamily="34" charset="0"/>
              </a:rPr>
              <a:t>Government -led vs. stakeholder-led</a:t>
            </a:r>
            <a:endParaRPr lang="de-DE" kern="1200" dirty="0" smtClean="0">
              <a:ea typeface="Verdana" pitchFamily="34" charset="0"/>
              <a:cs typeface="Verdana" pitchFamily="34" charset="0"/>
            </a:endParaRPr>
          </a:p>
          <a:p>
            <a:pPr lvl="1"/>
            <a:r>
              <a:rPr lang="en-US" kern="1200" dirty="0" smtClean="0">
                <a:ea typeface="Verdana" pitchFamily="34" charset="0"/>
                <a:cs typeface="Verdana" pitchFamily="34" charset="0"/>
              </a:rPr>
              <a:t>Driven by national agenda vs. driven by regional and local needs</a:t>
            </a:r>
          </a:p>
          <a:p>
            <a:pPr lvl="1"/>
            <a:r>
              <a:rPr lang="en-US" kern="1200" dirty="0" smtClean="0">
                <a:ea typeface="Verdana" pitchFamily="34" charset="0"/>
                <a:cs typeface="Verdana" pitchFamily="34" charset="0"/>
              </a:rPr>
              <a:t>Hierarchical, one-sided steering vs. network  mode, two-sided relationship</a:t>
            </a:r>
          </a:p>
          <a:p>
            <a:endParaRPr lang="de-DE" dirty="0" smtClean="0"/>
          </a:p>
        </p:txBody>
      </p:sp>
      <p:sp>
        <p:nvSpPr>
          <p:cNvPr id="4" name="Foliennummernplatzhalter 3"/>
          <p:cNvSpPr>
            <a:spLocks noGrp="1"/>
          </p:cNvSpPr>
          <p:nvPr>
            <p:ph type="sldNum" sz="quarter" idx="10"/>
          </p:nvPr>
        </p:nvSpPr>
        <p:spPr/>
        <p:txBody>
          <a:bodyPr/>
          <a:lstStyle/>
          <a:p>
            <a:pPr>
              <a:defRPr/>
            </a:pPr>
            <a:fld id="{CC8B8B19-6A74-4182-8208-FEFE3048D26D}" type="slidenum">
              <a:rPr lang="de-DE" smtClean="0"/>
              <a:pPr>
                <a:defRPr/>
              </a:pPr>
              <a:t>17</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7500" lnSpcReduction="20000"/>
          </a:bodyPr>
          <a:lstStyle/>
          <a:p>
            <a:endParaRPr lang="de-AT" sz="1900" b="1" dirty="0" smtClean="0">
              <a:ea typeface="Verdana" pitchFamily="34" charset="0"/>
              <a:cs typeface="Verdana" pitchFamily="34" charset="0"/>
            </a:endParaRPr>
          </a:p>
        </p:txBody>
      </p:sp>
      <p:sp>
        <p:nvSpPr>
          <p:cNvPr id="4" name="Foliennummernplatzhalter 3"/>
          <p:cNvSpPr>
            <a:spLocks noGrp="1"/>
          </p:cNvSpPr>
          <p:nvPr>
            <p:ph type="sldNum" sz="quarter" idx="10"/>
          </p:nvPr>
        </p:nvSpPr>
        <p:spPr/>
        <p:txBody>
          <a:bodyPr/>
          <a:lstStyle/>
          <a:p>
            <a:pPr>
              <a:defRPr/>
            </a:pPr>
            <a:fld id="{CC8B8B19-6A74-4182-8208-FEFE3048D26D}" type="slidenum">
              <a:rPr lang="de-DE" smtClean="0"/>
              <a:pPr>
                <a:defRPr/>
              </a:pPr>
              <a:t>18</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r>
              <a:rPr lang="de-AT" dirty="0" smtClean="0"/>
              <a:t>@ Reinhards: Namen aller Projektmitarbeiter</a:t>
            </a:r>
            <a:r>
              <a:rPr lang="de-AT" baseline="0" dirty="0" smtClean="0"/>
              <a:t>Innen oder </a:t>
            </a:r>
            <a:r>
              <a:rPr lang="de-AT" dirty="0" smtClean="0"/>
              <a:t>Namen aller die am</a:t>
            </a:r>
            <a:r>
              <a:rPr lang="de-AT" baseline="0" dirty="0" smtClean="0"/>
              <a:t> Workshop vortragen?</a:t>
            </a:r>
            <a:endParaRPr lang="de-D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Folienbildplatzhalter 1"/>
          <p:cNvSpPr>
            <a:spLocks noGrp="1" noRot="1" noChangeAspect="1" noTextEdit="1"/>
          </p:cNvSpPr>
          <p:nvPr>
            <p:ph type="sldImg"/>
          </p:nvPr>
        </p:nvSpPr>
        <p:spPr>
          <a:xfrm>
            <a:off x="852488" y="744538"/>
            <a:ext cx="5092700" cy="3722687"/>
          </a:xfrm>
          <a:ln/>
        </p:spPr>
      </p:sp>
      <p:sp>
        <p:nvSpPr>
          <p:cNvPr id="21506" name="Notizenplatzhalter 2"/>
          <p:cNvSpPr>
            <a:spLocks noGrp="1"/>
          </p:cNvSpPr>
          <p:nvPr>
            <p:ph type="body" idx="1"/>
          </p:nvPr>
        </p:nvSpPr>
        <p:spPr>
          <a:xfrm>
            <a:off x="906463" y="4714877"/>
            <a:ext cx="4984750" cy="4467225"/>
          </a:xfrm>
          <a:noFill/>
          <a:ln/>
        </p:spPr>
        <p:txBody>
          <a:bodyPr lIns="95546" tIns="47773" rIns="95546" bIns="47773"/>
          <a:lstStyle/>
          <a:p>
            <a:r>
              <a:rPr lang="en-GB" dirty="0" err="1" smtClean="0"/>
              <a:t>Über</a:t>
            </a:r>
            <a:r>
              <a:rPr lang="en-GB" dirty="0" smtClean="0"/>
              <a:t> den </a:t>
            </a:r>
            <a:r>
              <a:rPr lang="en-GB" dirty="0" err="1" smtClean="0"/>
              <a:t>gesamten</a:t>
            </a:r>
            <a:r>
              <a:rPr lang="en-GB" dirty="0" smtClean="0"/>
              <a:t> WS - </a:t>
            </a:r>
            <a:r>
              <a:rPr lang="en-GB" dirty="0" err="1" smtClean="0"/>
              <a:t>Reinhard</a:t>
            </a:r>
            <a:endParaRPr lang="en-GB" dirty="0" smtClean="0"/>
          </a:p>
          <a:p>
            <a:endParaRPr lang="en-GB" dirty="0" smtClean="0"/>
          </a:p>
          <a:p>
            <a:r>
              <a:rPr lang="en-GB" dirty="0" smtClean="0"/>
              <a:t>15:00-15:10: Intro (</a:t>
            </a:r>
            <a:r>
              <a:rPr lang="en-GB" dirty="0" err="1" smtClean="0"/>
              <a:t>Reinhard</a:t>
            </a:r>
            <a:r>
              <a:rPr lang="en-GB" dirty="0" smtClean="0"/>
              <a:t>)</a:t>
            </a:r>
          </a:p>
          <a:p>
            <a:r>
              <a:rPr lang="en-GB" dirty="0" smtClean="0"/>
              <a:t>15:10-15:45: The Governance of Adaptation in 10 OECD countries, plus </a:t>
            </a:r>
            <a:r>
              <a:rPr lang="en-GB" dirty="0" err="1" smtClean="0"/>
              <a:t>Vertiefung</a:t>
            </a:r>
            <a:r>
              <a:rPr lang="en-GB" dirty="0" smtClean="0"/>
              <a:t> </a:t>
            </a:r>
            <a:r>
              <a:rPr lang="en-GB" dirty="0" err="1" smtClean="0"/>
              <a:t>zu</a:t>
            </a:r>
            <a:r>
              <a:rPr lang="en-GB" dirty="0" smtClean="0"/>
              <a:t> Partnerships in </a:t>
            </a:r>
            <a:r>
              <a:rPr lang="en-GB" dirty="0" err="1" smtClean="0"/>
              <a:t>Cd</a:t>
            </a:r>
            <a:r>
              <a:rPr lang="en-GB" dirty="0" smtClean="0"/>
              <a:t> und UK (</a:t>
            </a:r>
            <a:r>
              <a:rPr lang="en-GB" dirty="0" err="1" smtClean="0"/>
              <a:t>Anja</a:t>
            </a:r>
            <a:r>
              <a:rPr lang="en-GB" dirty="0" smtClean="0"/>
              <a:t>)</a:t>
            </a:r>
          </a:p>
          <a:p>
            <a:r>
              <a:rPr lang="de-AT" dirty="0" smtClean="0"/>
              <a:t>15:45-16:00: Diskussion</a:t>
            </a:r>
            <a:endParaRPr lang="en-GB" dirty="0" smtClean="0"/>
          </a:p>
          <a:p>
            <a:r>
              <a:rPr lang="de-AT" dirty="0" smtClean="0"/>
              <a:t>16:00-16:10: Pause</a:t>
            </a:r>
            <a:endParaRPr lang="en-GB" dirty="0" smtClean="0"/>
          </a:p>
          <a:p>
            <a:r>
              <a:rPr lang="de-AT" dirty="0" smtClean="0"/>
              <a:t>16:10-16:35: Integrierte Strategien: SDS (Ralf), </a:t>
            </a:r>
            <a:r>
              <a:rPr lang="de-AT" dirty="0" err="1" smtClean="0"/>
              <a:t>Mitigation</a:t>
            </a:r>
            <a:r>
              <a:rPr lang="de-AT" dirty="0" smtClean="0"/>
              <a:t>, Adaptation (Juan)</a:t>
            </a:r>
            <a:endParaRPr lang="en-GB" dirty="0" smtClean="0"/>
          </a:p>
          <a:p>
            <a:r>
              <a:rPr lang="de-AT" dirty="0" smtClean="0"/>
              <a:t>16:35-16:50: Diskussion</a:t>
            </a:r>
            <a:endParaRPr lang="en-GB" dirty="0" smtClean="0"/>
          </a:p>
          <a:p>
            <a:r>
              <a:rPr lang="de-AT" dirty="0" smtClean="0"/>
              <a:t>16:50-17:30: </a:t>
            </a:r>
            <a:r>
              <a:rPr lang="de-AT" dirty="0" err="1" smtClean="0"/>
              <a:t>Intro</a:t>
            </a:r>
            <a:r>
              <a:rPr lang="de-AT" dirty="0" smtClean="0"/>
              <a:t> und Diskussion zur </a:t>
            </a:r>
            <a:r>
              <a:rPr lang="de-AT" dirty="0" err="1" smtClean="0"/>
              <a:t>Governance</a:t>
            </a:r>
            <a:r>
              <a:rPr lang="de-AT" dirty="0" smtClean="0"/>
              <a:t> von Adaption in Österreich (Andrea)</a:t>
            </a:r>
            <a:endParaRPr lang="en-GB" dirty="0" smtClean="0"/>
          </a:p>
          <a:p>
            <a:r>
              <a:rPr lang="de-AT" dirty="0" smtClean="0"/>
              <a:t>17:30: </a:t>
            </a:r>
            <a:r>
              <a:rPr lang="de-AT" dirty="0" err="1" smtClean="0"/>
              <a:t>Schluss</a:t>
            </a:r>
            <a:r>
              <a:rPr lang="de-AT" dirty="0" smtClean="0"/>
              <a:t> (Reinhard)</a:t>
            </a:r>
            <a:endParaRPr lang="en-GB" dirty="0" smtClean="0"/>
          </a:p>
          <a:p>
            <a:pPr marL="0" lvl="1" defTabSz="914326">
              <a:defRPr/>
            </a:pPr>
            <a:endParaRPr lang="en-GB" dirty="0" smtClean="0"/>
          </a:p>
        </p:txBody>
      </p:sp>
      <p:sp>
        <p:nvSpPr>
          <p:cNvPr id="21507" name="Foliennummernplatzhalter 3"/>
          <p:cNvSpPr txBox="1">
            <a:spLocks noGrp="1"/>
          </p:cNvSpPr>
          <p:nvPr/>
        </p:nvSpPr>
        <p:spPr bwMode="auto">
          <a:xfrm>
            <a:off x="3851275" y="9431338"/>
            <a:ext cx="2946400" cy="495300"/>
          </a:xfrm>
          <a:prstGeom prst="rect">
            <a:avLst/>
          </a:prstGeom>
          <a:noFill/>
          <a:ln w="9525">
            <a:noFill/>
            <a:miter lim="800000"/>
            <a:headEnd/>
            <a:tailEnd/>
          </a:ln>
        </p:spPr>
        <p:txBody>
          <a:bodyPr lIns="95546" tIns="47773" rIns="95546" bIns="47773" anchor="b"/>
          <a:lstStyle/>
          <a:p>
            <a:pPr algn="r" defTabSz="955521"/>
            <a:fld id="{091E99D2-13C2-4AB2-93D6-D351482A7BA1}" type="slidenum">
              <a:rPr lang="de-DE" sz="1300" b="0"/>
              <a:pPr algn="r" defTabSz="955521"/>
              <a:t>2</a:t>
            </a:fld>
            <a:endParaRPr lang="de-DE" sz="1300" b="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52994" y="9430307"/>
            <a:ext cx="2944682" cy="496331"/>
          </a:xfrm>
          <a:prstGeom prst="rect">
            <a:avLst/>
          </a:prstGeom>
          <a:noFill/>
          <a:ln w="9525">
            <a:noFill/>
            <a:miter lim="800000"/>
            <a:headEnd/>
            <a:tailEnd/>
          </a:ln>
        </p:spPr>
        <p:txBody>
          <a:bodyPr lIns="93000" tIns="46500" rIns="93000" bIns="46500" anchor="b"/>
          <a:lstStyle/>
          <a:p>
            <a:pPr algn="r"/>
            <a:fld id="{7FC9F62E-5AE0-400F-A655-6199D858B433}" type="slidenum">
              <a:rPr lang="de-AT" sz="1200"/>
              <a:pPr algn="r"/>
              <a:t>24</a:t>
            </a:fld>
            <a:endParaRPr lang="de-AT"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Folienbildplatzhalter 1"/>
          <p:cNvSpPr>
            <a:spLocks noGrp="1" noRot="1" noChangeAspect="1" noTextEdit="1"/>
          </p:cNvSpPr>
          <p:nvPr>
            <p:ph type="sldImg"/>
          </p:nvPr>
        </p:nvSpPr>
        <p:spPr>
          <a:xfrm>
            <a:off x="852488" y="744538"/>
            <a:ext cx="5092700" cy="3722687"/>
          </a:xfrm>
          <a:ln/>
        </p:spPr>
      </p:sp>
      <p:sp>
        <p:nvSpPr>
          <p:cNvPr id="21506" name="Notizenplatzhalter 2"/>
          <p:cNvSpPr>
            <a:spLocks noGrp="1"/>
          </p:cNvSpPr>
          <p:nvPr>
            <p:ph type="body" idx="1"/>
          </p:nvPr>
        </p:nvSpPr>
        <p:spPr>
          <a:xfrm>
            <a:off x="906463" y="4714877"/>
            <a:ext cx="4984750" cy="4467225"/>
          </a:xfrm>
          <a:noFill/>
          <a:ln/>
        </p:spPr>
        <p:txBody>
          <a:bodyPr lIns="95546" tIns="47773" rIns="95546" bIns="47773"/>
          <a:lstStyle/>
          <a:p>
            <a:pPr marL="0" lvl="1" defTabSz="914326">
              <a:defRPr/>
            </a:pPr>
            <a:endParaRPr lang="en-GB" dirty="0" smtClean="0"/>
          </a:p>
        </p:txBody>
      </p:sp>
      <p:sp>
        <p:nvSpPr>
          <p:cNvPr id="21507" name="Foliennummernplatzhalter 3"/>
          <p:cNvSpPr txBox="1">
            <a:spLocks noGrp="1"/>
          </p:cNvSpPr>
          <p:nvPr/>
        </p:nvSpPr>
        <p:spPr bwMode="auto">
          <a:xfrm>
            <a:off x="3851275" y="9431338"/>
            <a:ext cx="2946400" cy="495300"/>
          </a:xfrm>
          <a:prstGeom prst="rect">
            <a:avLst/>
          </a:prstGeom>
          <a:noFill/>
          <a:ln w="9525">
            <a:noFill/>
            <a:miter lim="800000"/>
            <a:headEnd/>
            <a:tailEnd/>
          </a:ln>
        </p:spPr>
        <p:txBody>
          <a:bodyPr lIns="95546" tIns="47773" rIns="95546" bIns="47773" anchor="b"/>
          <a:lstStyle/>
          <a:p>
            <a:pPr algn="r" defTabSz="955521"/>
            <a:fld id="{091E99D2-13C2-4AB2-93D6-D351482A7BA1}" type="slidenum">
              <a:rPr lang="de-DE" sz="1300" b="0"/>
              <a:pPr algn="r" defTabSz="955521"/>
              <a:t>3</a:t>
            </a:fld>
            <a:endParaRPr lang="de-DE" sz="1300" b="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Folienbildplatzhalter 1"/>
          <p:cNvSpPr>
            <a:spLocks noGrp="1" noRot="1" noChangeAspect="1" noTextEdit="1"/>
          </p:cNvSpPr>
          <p:nvPr>
            <p:ph type="sldImg"/>
          </p:nvPr>
        </p:nvSpPr>
        <p:spPr>
          <a:xfrm>
            <a:off x="852488" y="744538"/>
            <a:ext cx="5092700" cy="3722687"/>
          </a:xfrm>
          <a:ln/>
        </p:spPr>
      </p:sp>
      <p:sp>
        <p:nvSpPr>
          <p:cNvPr id="21506" name="Notizenplatzhalter 2"/>
          <p:cNvSpPr>
            <a:spLocks noGrp="1"/>
          </p:cNvSpPr>
          <p:nvPr>
            <p:ph type="body" idx="1"/>
          </p:nvPr>
        </p:nvSpPr>
        <p:spPr>
          <a:xfrm>
            <a:off x="906463" y="4714877"/>
            <a:ext cx="4984750" cy="4467225"/>
          </a:xfrm>
          <a:noFill/>
          <a:ln/>
        </p:spPr>
        <p:txBody>
          <a:bodyPr lIns="95546" tIns="47773" rIns="95546" bIns="47773"/>
          <a:lstStyle/>
          <a:p>
            <a:pPr marL="0" lvl="1" defTabSz="914326">
              <a:defRPr/>
            </a:pPr>
            <a:endParaRPr lang="en-GB" dirty="0" smtClean="0"/>
          </a:p>
        </p:txBody>
      </p:sp>
      <p:sp>
        <p:nvSpPr>
          <p:cNvPr id="21507" name="Foliennummernplatzhalter 3"/>
          <p:cNvSpPr txBox="1">
            <a:spLocks noGrp="1"/>
          </p:cNvSpPr>
          <p:nvPr/>
        </p:nvSpPr>
        <p:spPr bwMode="auto">
          <a:xfrm>
            <a:off x="3851275" y="9431338"/>
            <a:ext cx="2946400" cy="495300"/>
          </a:xfrm>
          <a:prstGeom prst="rect">
            <a:avLst/>
          </a:prstGeom>
          <a:noFill/>
          <a:ln w="9525">
            <a:noFill/>
            <a:miter lim="800000"/>
            <a:headEnd/>
            <a:tailEnd/>
          </a:ln>
        </p:spPr>
        <p:txBody>
          <a:bodyPr lIns="95546" tIns="47773" rIns="95546" bIns="47773" anchor="b"/>
          <a:lstStyle/>
          <a:p>
            <a:pPr algn="r" defTabSz="955521"/>
            <a:fld id="{091E99D2-13C2-4AB2-93D6-D351482A7BA1}" type="slidenum">
              <a:rPr lang="de-DE" sz="1300" b="0"/>
              <a:pPr algn="r" defTabSz="955521"/>
              <a:t>4</a:t>
            </a:fld>
            <a:endParaRPr lang="de-DE" sz="1300" b="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r>
              <a:rPr lang="de-AT" dirty="0" smtClean="0"/>
              <a:t>@ Reinhards: Namen aller Projektmitarbeiter</a:t>
            </a:r>
            <a:r>
              <a:rPr lang="de-AT" baseline="0" dirty="0" smtClean="0"/>
              <a:t>Innen oder </a:t>
            </a:r>
            <a:r>
              <a:rPr lang="de-AT" dirty="0" smtClean="0"/>
              <a:t>Namen aller die am</a:t>
            </a:r>
            <a:r>
              <a:rPr lang="de-AT" baseline="0" dirty="0" smtClean="0"/>
              <a:t> Workshop vortragen?</a:t>
            </a:r>
            <a:endParaRPr lang="de-DE"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lienbildplatzhalter 1"/>
          <p:cNvSpPr>
            <a:spLocks noGrp="1" noRot="1" noChangeAspect="1" noTextEdit="1"/>
          </p:cNvSpPr>
          <p:nvPr>
            <p:ph type="sldImg"/>
          </p:nvPr>
        </p:nvSpPr>
        <p:spPr>
          <a:xfrm>
            <a:off x="852488" y="744538"/>
            <a:ext cx="5092700" cy="3722687"/>
          </a:xfrm>
          <a:ln/>
        </p:spPr>
      </p:sp>
      <p:sp>
        <p:nvSpPr>
          <p:cNvPr id="37890" name="Notizenplatzhalter 2"/>
          <p:cNvSpPr>
            <a:spLocks noGrp="1"/>
          </p:cNvSpPr>
          <p:nvPr>
            <p:ph type="body" idx="1"/>
          </p:nvPr>
        </p:nvSpPr>
        <p:spPr>
          <a:xfrm>
            <a:off x="906463" y="4714876"/>
            <a:ext cx="4984750" cy="4467225"/>
          </a:xfrm>
          <a:noFill/>
          <a:ln/>
        </p:spPr>
        <p:txBody>
          <a:bodyPr lIns="95554" tIns="47777" rIns="95554" bIns="47777"/>
          <a:lstStyle/>
          <a:p>
            <a:r>
              <a:rPr lang="en-GB" dirty="0" err="1" smtClean="0"/>
              <a:t>Sehr</a:t>
            </a:r>
            <a:r>
              <a:rPr lang="en-GB" dirty="0" smtClean="0"/>
              <a:t> </a:t>
            </a:r>
            <a:r>
              <a:rPr lang="en-GB" dirty="0" err="1" smtClean="0"/>
              <a:t>kurz</a:t>
            </a:r>
            <a:r>
              <a:rPr lang="en-GB" dirty="0" smtClean="0"/>
              <a:t> </a:t>
            </a:r>
            <a:r>
              <a:rPr lang="en-GB" dirty="0" err="1" smtClean="0"/>
              <a:t>halten</a:t>
            </a:r>
            <a:endParaRPr lang="en-GB" dirty="0" smtClean="0"/>
          </a:p>
        </p:txBody>
      </p:sp>
      <p:sp>
        <p:nvSpPr>
          <p:cNvPr id="37891" name="Foliennummernplatzhalter 3"/>
          <p:cNvSpPr txBox="1">
            <a:spLocks noGrp="1"/>
          </p:cNvSpPr>
          <p:nvPr/>
        </p:nvSpPr>
        <p:spPr bwMode="auto">
          <a:xfrm>
            <a:off x="3851275" y="9431338"/>
            <a:ext cx="2946400" cy="495300"/>
          </a:xfrm>
          <a:prstGeom prst="rect">
            <a:avLst/>
          </a:prstGeom>
          <a:noFill/>
          <a:ln w="9525">
            <a:noFill/>
            <a:miter lim="800000"/>
            <a:headEnd/>
            <a:tailEnd/>
          </a:ln>
        </p:spPr>
        <p:txBody>
          <a:bodyPr lIns="95554" tIns="47777" rIns="95554" bIns="47777" anchor="b"/>
          <a:lstStyle/>
          <a:p>
            <a:pPr algn="r" defTabSz="955598"/>
            <a:fld id="{A552B69C-248F-4EA3-9E9A-4B8400B9B9C2}" type="slidenum">
              <a:rPr lang="de-DE" sz="1300" b="0"/>
              <a:pPr algn="r" defTabSz="955598"/>
              <a:t>6</a:t>
            </a:fld>
            <a:endParaRPr lang="de-DE" sz="1300" b="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Folienbildplatzhalter 1"/>
          <p:cNvSpPr>
            <a:spLocks noGrp="1" noRot="1" noChangeAspect="1"/>
          </p:cNvSpPr>
          <p:nvPr>
            <p:ph type="sldImg"/>
          </p:nvPr>
        </p:nvSpPr>
        <p:spPr>
          <a:ln/>
        </p:spPr>
      </p:sp>
      <p:sp>
        <p:nvSpPr>
          <p:cNvPr id="41986" name="Notizenplatzhalter 2"/>
          <p:cNvSpPr>
            <a:spLocks noGrp="1"/>
          </p:cNvSpPr>
          <p:nvPr>
            <p:ph type="body" idx="1"/>
          </p:nvPr>
        </p:nvSpPr>
        <p:spPr>
          <a:noFill/>
          <a:ln/>
        </p:spPr>
        <p:txBody>
          <a:bodyPr/>
          <a:lstStyle/>
          <a:p>
            <a:r>
              <a:rPr lang="de-AT" dirty="0" err="1" smtClean="0"/>
              <a:t>Policy</a:t>
            </a:r>
            <a:r>
              <a:rPr lang="de-AT" dirty="0" smtClean="0"/>
              <a:t> Frameworks</a:t>
            </a:r>
          </a:p>
          <a:p>
            <a:endParaRPr lang="de-AT" dirty="0" smtClean="0"/>
          </a:p>
          <a:p>
            <a:r>
              <a:rPr lang="de-AT" dirty="0" smtClean="0"/>
              <a:t>Nachprüfen</a:t>
            </a:r>
          </a:p>
          <a:p>
            <a:endParaRPr lang="de-AT" dirty="0" smtClean="0"/>
          </a:p>
          <a:p>
            <a:endParaRPr lang="de-AT" dirty="0" smtClean="0"/>
          </a:p>
          <a:p>
            <a:r>
              <a:rPr lang="de-AT" dirty="0" smtClean="0"/>
              <a:t>Einführen mit Adaptation als sich neu entwickelndes Politikfeld</a:t>
            </a:r>
            <a:r>
              <a:rPr lang="de-AT" baseline="0" dirty="0" smtClean="0"/>
              <a:t> </a:t>
            </a:r>
          </a:p>
          <a:p>
            <a:r>
              <a:rPr lang="de-AT" baseline="0" dirty="0" smtClean="0"/>
              <a:t>Strategien als </a:t>
            </a:r>
            <a:r>
              <a:rPr lang="de-AT" baseline="0" dirty="0" err="1" smtClean="0"/>
              <a:t>Focal</a:t>
            </a:r>
            <a:r>
              <a:rPr lang="de-AT" baseline="0" dirty="0" smtClean="0"/>
              <a:t> Point zur Entstehung</a:t>
            </a:r>
            <a:endParaRPr lang="de-DE" dirty="0" smtClean="0"/>
          </a:p>
        </p:txBody>
      </p:sp>
      <p:sp>
        <p:nvSpPr>
          <p:cNvPr id="41987" name="Foliennummernplatzhalter 3"/>
          <p:cNvSpPr>
            <a:spLocks noGrp="1"/>
          </p:cNvSpPr>
          <p:nvPr>
            <p:ph type="sldNum" sz="quarter" idx="5"/>
          </p:nvPr>
        </p:nvSpPr>
        <p:spPr>
          <a:noFill/>
        </p:spPr>
        <p:txBody>
          <a:bodyPr/>
          <a:lstStyle/>
          <a:p>
            <a:fld id="{68734EEF-8BFA-4AA8-A78E-D6B54DD1F3DD}" type="slidenum">
              <a:rPr lang="de-DE" smtClean="0"/>
              <a:pPr/>
              <a:t>7</a:t>
            </a:fld>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olienbildplatzhalter 1"/>
          <p:cNvSpPr>
            <a:spLocks noGrp="1" noRot="1" noChangeAspect="1"/>
          </p:cNvSpPr>
          <p:nvPr>
            <p:ph type="sldImg"/>
          </p:nvPr>
        </p:nvSpPr>
        <p:spPr>
          <a:ln/>
        </p:spPr>
      </p:sp>
      <p:sp>
        <p:nvSpPr>
          <p:cNvPr id="44034" name="Notizenplatzhalter 2"/>
          <p:cNvSpPr>
            <a:spLocks noGrp="1"/>
          </p:cNvSpPr>
          <p:nvPr>
            <p:ph type="body" idx="1"/>
          </p:nvPr>
        </p:nvSpPr>
        <p:spPr>
          <a:noFill/>
          <a:ln/>
        </p:spPr>
        <p:txBody>
          <a:bodyPr/>
          <a:lstStyle/>
          <a:p>
            <a:r>
              <a:rPr lang="de-AT" dirty="0" smtClean="0"/>
              <a:t>Raus?</a:t>
            </a:r>
            <a:endParaRPr lang="de-DE" dirty="0" smtClean="0"/>
          </a:p>
        </p:txBody>
      </p:sp>
      <p:sp>
        <p:nvSpPr>
          <p:cNvPr id="44035" name="Foliennummernplatzhalter 3"/>
          <p:cNvSpPr>
            <a:spLocks noGrp="1"/>
          </p:cNvSpPr>
          <p:nvPr>
            <p:ph type="sldNum" sz="quarter" idx="5"/>
          </p:nvPr>
        </p:nvSpPr>
        <p:spPr>
          <a:noFill/>
        </p:spPr>
        <p:txBody>
          <a:bodyPr/>
          <a:lstStyle/>
          <a:p>
            <a:fld id="{16CB40C5-5E00-4C6C-A47C-F1797CDB0AE7}" type="slidenum">
              <a:rPr lang="de-DE" smtClean="0"/>
              <a:pPr/>
              <a:t>8</a:t>
            </a:fld>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Folienbildplatzhalter 1"/>
          <p:cNvSpPr>
            <a:spLocks noGrp="1" noRot="1" noChangeAspect="1" noTextEdit="1"/>
          </p:cNvSpPr>
          <p:nvPr>
            <p:ph type="sldImg"/>
          </p:nvPr>
        </p:nvSpPr>
        <p:spPr>
          <a:xfrm>
            <a:off x="852488" y="744538"/>
            <a:ext cx="5092700" cy="3722687"/>
          </a:xfrm>
          <a:ln/>
        </p:spPr>
      </p:sp>
      <p:sp>
        <p:nvSpPr>
          <p:cNvPr id="3" name="Notizenplatzhalter 2"/>
          <p:cNvSpPr>
            <a:spLocks noGrp="1"/>
          </p:cNvSpPr>
          <p:nvPr>
            <p:ph type="body" idx="1"/>
          </p:nvPr>
        </p:nvSpPr>
        <p:spPr>
          <a:xfrm>
            <a:off x="906463" y="4714876"/>
            <a:ext cx="4984750" cy="4467225"/>
          </a:xfrm>
        </p:spPr>
        <p:txBody>
          <a:bodyPr lIns="95554" tIns="47777" rIns="95554" bIns="47777"/>
          <a:lstStyle/>
          <a:p>
            <a:pPr>
              <a:defRPr/>
            </a:pPr>
            <a:r>
              <a:rPr lang="de-DE" dirty="0">
                <a:solidFill>
                  <a:schemeClr val="accent2">
                    <a:lumMod val="50000"/>
                  </a:schemeClr>
                </a:solidFill>
                <a:latin typeface="Calibri" pitchFamily="34" charset="0"/>
              </a:rPr>
              <a:t>Tabelle:</a:t>
            </a:r>
          </a:p>
          <a:p>
            <a:pPr>
              <a:defRPr/>
            </a:pPr>
            <a:r>
              <a:rPr lang="de-DE" dirty="0">
                <a:solidFill>
                  <a:schemeClr val="accent2">
                    <a:lumMod val="50000"/>
                  </a:schemeClr>
                </a:solidFill>
                <a:latin typeface="Calibri" pitchFamily="34" charset="0"/>
              </a:rPr>
              <a:t>NAS adressiert alle 4, </a:t>
            </a:r>
            <a:r>
              <a:rPr lang="de-DE" dirty="0" err="1">
                <a:solidFill>
                  <a:schemeClr val="accent2">
                    <a:lumMod val="50000"/>
                  </a:schemeClr>
                </a:solidFill>
                <a:latin typeface="Calibri" pitchFamily="34" charset="0"/>
              </a:rPr>
              <a:t>Coordination</a:t>
            </a:r>
            <a:r>
              <a:rPr lang="de-DE" dirty="0">
                <a:solidFill>
                  <a:schemeClr val="accent2">
                    <a:lumMod val="50000"/>
                  </a:schemeClr>
                </a:solidFill>
                <a:latin typeface="Calibri" pitchFamily="34" charset="0"/>
              </a:rPr>
              <a:t> </a:t>
            </a:r>
            <a:r>
              <a:rPr lang="de-DE" dirty="0" err="1">
                <a:solidFill>
                  <a:schemeClr val="accent2">
                    <a:lumMod val="50000"/>
                  </a:schemeClr>
                </a:solidFill>
                <a:latin typeface="Calibri" pitchFamily="34" charset="0"/>
              </a:rPr>
              <a:t>and</a:t>
            </a:r>
            <a:r>
              <a:rPr lang="de-DE" dirty="0">
                <a:solidFill>
                  <a:schemeClr val="accent2">
                    <a:lumMod val="50000"/>
                  </a:schemeClr>
                </a:solidFill>
                <a:latin typeface="Calibri" pitchFamily="34" charset="0"/>
              </a:rPr>
              <a:t> </a:t>
            </a:r>
            <a:r>
              <a:rPr lang="de-DE" dirty="0" err="1">
                <a:solidFill>
                  <a:schemeClr val="accent2">
                    <a:lumMod val="50000"/>
                  </a:schemeClr>
                </a:solidFill>
                <a:latin typeface="Calibri" pitchFamily="34" charset="0"/>
              </a:rPr>
              <a:t>consultation</a:t>
            </a:r>
            <a:r>
              <a:rPr lang="de-DE" dirty="0">
                <a:solidFill>
                  <a:schemeClr val="accent2">
                    <a:lumMod val="50000"/>
                  </a:schemeClr>
                </a:solidFill>
                <a:latin typeface="Calibri" pitchFamily="34" charset="0"/>
              </a:rPr>
              <a:t> </a:t>
            </a:r>
            <a:r>
              <a:rPr lang="de-DE" dirty="0" err="1">
                <a:solidFill>
                  <a:schemeClr val="accent2">
                    <a:lumMod val="50000"/>
                  </a:schemeClr>
                </a:solidFill>
                <a:latin typeface="Calibri" pitchFamily="34" charset="0"/>
              </a:rPr>
              <a:t>bodies</a:t>
            </a:r>
            <a:r>
              <a:rPr lang="de-DE" dirty="0">
                <a:solidFill>
                  <a:schemeClr val="accent2">
                    <a:lumMod val="50000"/>
                  </a:schemeClr>
                </a:solidFill>
                <a:latin typeface="Calibri" pitchFamily="34" charset="0"/>
              </a:rPr>
              <a:t> auch, auch wenn die </a:t>
            </a:r>
            <a:r>
              <a:rPr lang="de-DE" dirty="0" err="1">
                <a:solidFill>
                  <a:schemeClr val="accent2">
                    <a:lumMod val="50000"/>
                  </a:schemeClr>
                </a:solidFill>
                <a:latin typeface="Calibri" pitchFamily="34" charset="0"/>
              </a:rPr>
              <a:t>integration</a:t>
            </a:r>
            <a:r>
              <a:rPr lang="de-DE" dirty="0">
                <a:solidFill>
                  <a:schemeClr val="accent2">
                    <a:lumMod val="50000"/>
                  </a:schemeClr>
                </a:solidFill>
                <a:latin typeface="Calibri" pitchFamily="34" charset="0"/>
              </a:rPr>
              <a:t> über die Länder variiert, </a:t>
            </a:r>
          </a:p>
          <a:p>
            <a:pPr>
              <a:defRPr/>
            </a:pPr>
            <a:r>
              <a:rPr lang="de-DE" dirty="0">
                <a:solidFill>
                  <a:schemeClr val="accent2">
                    <a:lumMod val="50000"/>
                  </a:schemeClr>
                </a:solidFill>
                <a:latin typeface="Calibri" pitchFamily="34" charset="0"/>
              </a:rPr>
              <a:t>KI ist am häufigsten adressiert</a:t>
            </a:r>
          </a:p>
          <a:p>
            <a:pPr>
              <a:defRPr/>
            </a:pPr>
            <a:r>
              <a:rPr lang="de-DE" dirty="0">
                <a:solidFill>
                  <a:schemeClr val="accent2">
                    <a:lumMod val="50000"/>
                  </a:schemeClr>
                </a:solidFill>
                <a:latin typeface="Calibri" pitchFamily="34" charset="0"/>
              </a:rPr>
              <a:t>Modes: soft </a:t>
            </a:r>
            <a:r>
              <a:rPr lang="de-DE" dirty="0" err="1">
                <a:solidFill>
                  <a:schemeClr val="accent2">
                    <a:lumMod val="50000"/>
                  </a:schemeClr>
                </a:solidFill>
                <a:latin typeface="Calibri" pitchFamily="34" charset="0"/>
              </a:rPr>
              <a:t>koordination</a:t>
            </a:r>
            <a:r>
              <a:rPr lang="de-DE" dirty="0">
                <a:solidFill>
                  <a:schemeClr val="accent2">
                    <a:lumMod val="50000"/>
                  </a:schemeClr>
                </a:solidFill>
                <a:latin typeface="Calibri" pitchFamily="34" charset="0"/>
              </a:rPr>
              <a:t> </a:t>
            </a:r>
            <a:r>
              <a:rPr lang="de-DE" dirty="0" err="1">
                <a:solidFill>
                  <a:schemeClr val="accent2">
                    <a:lumMod val="50000"/>
                  </a:schemeClr>
                </a:solidFill>
                <a:latin typeface="Calibri" pitchFamily="34" charset="0"/>
              </a:rPr>
              <a:t>mechanism</a:t>
            </a:r>
            <a:r>
              <a:rPr lang="de-DE" dirty="0">
                <a:solidFill>
                  <a:schemeClr val="accent2">
                    <a:lumMod val="50000"/>
                  </a:schemeClr>
                </a:solidFill>
                <a:latin typeface="Calibri" pitchFamily="34" charset="0"/>
              </a:rPr>
              <a:t>, </a:t>
            </a:r>
            <a:r>
              <a:rPr lang="de-DE" dirty="0" err="1">
                <a:solidFill>
                  <a:schemeClr val="accent2">
                    <a:lumMod val="50000"/>
                  </a:schemeClr>
                </a:solidFill>
                <a:latin typeface="Calibri" pitchFamily="34" charset="0"/>
              </a:rPr>
              <a:t>voluntary</a:t>
            </a:r>
            <a:endParaRPr lang="de-DE" dirty="0">
              <a:solidFill>
                <a:schemeClr val="accent2">
                  <a:lumMod val="50000"/>
                </a:schemeClr>
              </a:solidFill>
              <a:latin typeface="Calibri" pitchFamily="34" charset="0"/>
            </a:endParaRPr>
          </a:p>
          <a:p>
            <a:pPr marL="171436" indent="-171436">
              <a:buFontTx/>
              <a:buChar char="-"/>
              <a:defRPr/>
            </a:pPr>
            <a:r>
              <a:rPr lang="de-DE" dirty="0" smtClean="0">
                <a:solidFill>
                  <a:schemeClr val="accent2">
                    <a:lumMod val="50000"/>
                  </a:schemeClr>
                </a:solidFill>
                <a:latin typeface="Calibri" pitchFamily="34" charset="0"/>
              </a:rPr>
              <a:t>Wichtigkeit der </a:t>
            </a:r>
            <a:r>
              <a:rPr lang="de-DE" dirty="0" err="1" smtClean="0">
                <a:solidFill>
                  <a:schemeClr val="accent2">
                    <a:lumMod val="50000"/>
                  </a:schemeClr>
                </a:solidFill>
                <a:latin typeface="Calibri" pitchFamily="34" charset="0"/>
              </a:rPr>
              <a:t>Governance</a:t>
            </a:r>
            <a:r>
              <a:rPr lang="de-DE" dirty="0" smtClean="0">
                <a:solidFill>
                  <a:schemeClr val="accent2">
                    <a:lumMod val="50000"/>
                  </a:schemeClr>
                </a:solidFill>
                <a:latin typeface="Calibri" pitchFamily="34" charset="0"/>
              </a:rPr>
              <a:t> </a:t>
            </a:r>
            <a:r>
              <a:rPr lang="de-DE" dirty="0" err="1" smtClean="0">
                <a:solidFill>
                  <a:schemeClr val="accent2">
                    <a:lumMod val="50000"/>
                  </a:schemeClr>
                </a:solidFill>
                <a:latin typeface="Calibri" pitchFamily="34" charset="0"/>
              </a:rPr>
              <a:t>Challenges</a:t>
            </a:r>
            <a:r>
              <a:rPr lang="de-DE" dirty="0" smtClean="0">
                <a:solidFill>
                  <a:schemeClr val="accent2">
                    <a:lumMod val="50000"/>
                  </a:schemeClr>
                </a:solidFill>
                <a:latin typeface="Calibri" pitchFamily="34" charset="0"/>
              </a:rPr>
              <a:t> ändert sich, </a:t>
            </a:r>
            <a:r>
              <a:rPr lang="de-DE" dirty="0" err="1" smtClean="0">
                <a:solidFill>
                  <a:schemeClr val="accent2">
                    <a:lumMod val="50000"/>
                  </a:schemeClr>
                </a:solidFill>
                <a:latin typeface="Calibri" pitchFamily="34" charset="0"/>
              </a:rPr>
              <a:t>Wissensintegrationbleibt</a:t>
            </a:r>
            <a:r>
              <a:rPr lang="de-DE" dirty="0" smtClean="0">
                <a:solidFill>
                  <a:schemeClr val="accent2">
                    <a:lumMod val="50000"/>
                  </a:schemeClr>
                </a:solidFill>
                <a:latin typeface="Calibri" pitchFamily="34" charset="0"/>
              </a:rPr>
              <a:t> am ehesten homogen, auch wenn sich die inhaltliche Ausrichtung verändert – Anfangs: Status quo </a:t>
            </a:r>
            <a:r>
              <a:rPr lang="de-DE" dirty="0" err="1" smtClean="0">
                <a:solidFill>
                  <a:schemeClr val="accent2">
                    <a:lumMod val="50000"/>
                  </a:schemeClr>
                </a:solidFill>
                <a:latin typeface="Calibri" pitchFamily="34" charset="0"/>
              </a:rPr>
              <a:t>erhebungen</a:t>
            </a:r>
            <a:r>
              <a:rPr lang="de-DE" dirty="0" smtClean="0">
                <a:solidFill>
                  <a:schemeClr val="accent2">
                    <a:lumMod val="50000"/>
                  </a:schemeClr>
                </a:solidFill>
                <a:latin typeface="Calibri" pitchFamily="34" charset="0"/>
              </a:rPr>
              <a:t>, national, später </a:t>
            </a:r>
            <a:r>
              <a:rPr lang="de-DE" dirty="0" err="1" smtClean="0">
                <a:solidFill>
                  <a:schemeClr val="accent2">
                    <a:lumMod val="50000"/>
                  </a:schemeClr>
                </a:solidFill>
                <a:latin typeface="Calibri" pitchFamily="34" charset="0"/>
              </a:rPr>
              <a:t>leokal</a:t>
            </a:r>
            <a:r>
              <a:rPr lang="de-DE" dirty="0" smtClean="0">
                <a:solidFill>
                  <a:schemeClr val="accent2">
                    <a:lumMod val="50000"/>
                  </a:schemeClr>
                </a:solidFill>
                <a:latin typeface="Calibri" pitchFamily="34" charset="0"/>
              </a:rPr>
              <a:t> </a:t>
            </a:r>
            <a:r>
              <a:rPr lang="de-DE" dirty="0" err="1" smtClean="0">
                <a:solidFill>
                  <a:schemeClr val="accent2">
                    <a:lumMod val="50000"/>
                  </a:schemeClr>
                </a:solidFill>
                <a:latin typeface="Calibri" pitchFamily="34" charset="0"/>
              </a:rPr>
              <a:t>impacts</a:t>
            </a:r>
            <a:r>
              <a:rPr lang="de-DE" dirty="0" smtClean="0">
                <a:solidFill>
                  <a:schemeClr val="accent2">
                    <a:lumMod val="50000"/>
                  </a:schemeClr>
                </a:solidFill>
                <a:latin typeface="Calibri" pitchFamily="34" charset="0"/>
              </a:rPr>
              <a:t> </a:t>
            </a:r>
            <a:r>
              <a:rPr lang="de-DE" dirty="0" err="1" smtClean="0">
                <a:solidFill>
                  <a:schemeClr val="accent2">
                    <a:lumMod val="50000"/>
                  </a:schemeClr>
                </a:solidFill>
                <a:latin typeface="Calibri" pitchFamily="34" charset="0"/>
              </a:rPr>
              <a:t>and</a:t>
            </a:r>
            <a:r>
              <a:rPr lang="de-DE" dirty="0" smtClean="0">
                <a:solidFill>
                  <a:schemeClr val="accent2">
                    <a:lumMod val="50000"/>
                  </a:schemeClr>
                </a:solidFill>
                <a:latin typeface="Calibri" pitchFamily="34" charset="0"/>
              </a:rPr>
              <a:t> </a:t>
            </a:r>
            <a:r>
              <a:rPr lang="de-DE" dirty="0" err="1" smtClean="0">
                <a:solidFill>
                  <a:schemeClr val="accent2">
                    <a:lumMod val="50000"/>
                  </a:schemeClr>
                </a:solidFill>
                <a:latin typeface="Calibri" pitchFamily="34" charset="0"/>
              </a:rPr>
              <a:t>vulnerabilities</a:t>
            </a:r>
            <a:r>
              <a:rPr lang="de-DE" dirty="0" smtClean="0">
                <a:solidFill>
                  <a:schemeClr val="accent2">
                    <a:lumMod val="50000"/>
                  </a:schemeClr>
                </a:solidFill>
                <a:latin typeface="Calibri" pitchFamily="34" charset="0"/>
              </a:rPr>
              <a:t>, </a:t>
            </a:r>
            <a:r>
              <a:rPr lang="de-DE" dirty="0" err="1" smtClean="0">
                <a:solidFill>
                  <a:schemeClr val="accent2">
                    <a:lumMod val="50000"/>
                  </a:schemeClr>
                </a:solidFill>
                <a:latin typeface="Calibri" pitchFamily="34" charset="0"/>
              </a:rPr>
              <a:t>self-assesssment</a:t>
            </a:r>
            <a:r>
              <a:rPr lang="de-DE" dirty="0" smtClean="0">
                <a:solidFill>
                  <a:schemeClr val="accent2">
                    <a:lumMod val="50000"/>
                  </a:schemeClr>
                </a:solidFill>
                <a:latin typeface="Calibri" pitchFamily="34" charset="0"/>
              </a:rPr>
              <a:t> </a:t>
            </a:r>
            <a:r>
              <a:rPr lang="de-DE" dirty="0" err="1" smtClean="0">
                <a:solidFill>
                  <a:schemeClr val="accent2">
                    <a:lumMod val="50000"/>
                  </a:schemeClr>
                </a:solidFill>
                <a:latin typeface="Calibri" pitchFamily="34" charset="0"/>
              </a:rPr>
              <a:t>tools</a:t>
            </a:r>
            <a:r>
              <a:rPr lang="de-DE" dirty="0" smtClean="0">
                <a:solidFill>
                  <a:schemeClr val="accent2">
                    <a:lumMod val="50000"/>
                  </a:schemeClr>
                </a:solidFill>
                <a:latin typeface="Calibri" pitchFamily="34" charset="0"/>
              </a:rPr>
              <a:t> </a:t>
            </a:r>
            <a:r>
              <a:rPr lang="de-DE" dirty="0" err="1" smtClean="0">
                <a:solidFill>
                  <a:schemeClr val="accent2">
                    <a:lumMod val="50000"/>
                  </a:schemeClr>
                </a:solidFill>
                <a:latin typeface="Calibri" pitchFamily="34" charset="0"/>
              </a:rPr>
              <a:t>and</a:t>
            </a:r>
            <a:r>
              <a:rPr lang="de-DE" dirty="0" smtClean="0">
                <a:solidFill>
                  <a:schemeClr val="accent2">
                    <a:lumMod val="50000"/>
                  </a:schemeClr>
                </a:solidFill>
                <a:latin typeface="Calibri" pitchFamily="34" charset="0"/>
              </a:rPr>
              <a:t> </a:t>
            </a:r>
            <a:r>
              <a:rPr lang="de-DE" dirty="0" err="1" smtClean="0">
                <a:solidFill>
                  <a:schemeClr val="accent2">
                    <a:lumMod val="50000"/>
                  </a:schemeClr>
                </a:solidFill>
                <a:latin typeface="Calibri" pitchFamily="34" charset="0"/>
              </a:rPr>
              <a:t>guidance</a:t>
            </a:r>
            <a:r>
              <a:rPr lang="de-DE" dirty="0" smtClean="0">
                <a:solidFill>
                  <a:schemeClr val="accent2">
                    <a:lumMod val="50000"/>
                  </a:schemeClr>
                </a:solidFill>
                <a:latin typeface="Calibri" pitchFamily="34" charset="0"/>
              </a:rPr>
              <a:t>) </a:t>
            </a:r>
          </a:p>
          <a:p>
            <a:pPr marL="171436" indent="-171436">
              <a:buFontTx/>
              <a:buChar char="-"/>
              <a:defRPr/>
            </a:pPr>
            <a:r>
              <a:rPr lang="de-DE" dirty="0" smtClean="0">
                <a:solidFill>
                  <a:schemeClr val="accent2">
                    <a:lumMod val="50000"/>
                  </a:schemeClr>
                </a:solidFill>
                <a:latin typeface="Calibri" pitchFamily="34" charset="0"/>
              </a:rPr>
              <a:t>NAS: </a:t>
            </a:r>
            <a:r>
              <a:rPr lang="de-DE" dirty="0" err="1" smtClean="0">
                <a:solidFill>
                  <a:schemeClr val="accent2">
                    <a:lumMod val="50000"/>
                  </a:schemeClr>
                </a:solidFill>
                <a:latin typeface="Calibri" pitchFamily="34" charset="0"/>
              </a:rPr>
              <a:t>overall</a:t>
            </a:r>
            <a:r>
              <a:rPr lang="de-DE" dirty="0" smtClean="0">
                <a:solidFill>
                  <a:schemeClr val="accent2">
                    <a:lumMod val="50000"/>
                  </a:schemeClr>
                </a:solidFill>
                <a:latin typeface="Calibri" pitchFamily="34" charset="0"/>
              </a:rPr>
              <a:t> </a:t>
            </a:r>
            <a:r>
              <a:rPr lang="de-DE" dirty="0" err="1" smtClean="0">
                <a:solidFill>
                  <a:schemeClr val="accent2">
                    <a:lumMod val="50000"/>
                  </a:schemeClr>
                </a:solidFill>
                <a:latin typeface="Calibri" pitchFamily="34" charset="0"/>
              </a:rPr>
              <a:t>strategy</a:t>
            </a:r>
            <a:r>
              <a:rPr lang="de-DE" dirty="0" smtClean="0">
                <a:solidFill>
                  <a:schemeClr val="accent2">
                    <a:lumMod val="50000"/>
                  </a:schemeClr>
                </a:solidFill>
                <a:latin typeface="Calibri" pitchFamily="34" charset="0"/>
              </a:rPr>
              <a:t>, </a:t>
            </a:r>
            <a:r>
              <a:rPr lang="de-DE" dirty="0" err="1" smtClean="0">
                <a:solidFill>
                  <a:schemeClr val="accent2">
                    <a:lumMod val="50000"/>
                  </a:schemeClr>
                </a:solidFill>
                <a:latin typeface="Calibri" pitchFamily="34" charset="0"/>
              </a:rPr>
              <a:t>addressiert</a:t>
            </a:r>
            <a:r>
              <a:rPr lang="de-DE" dirty="0" smtClean="0">
                <a:solidFill>
                  <a:schemeClr val="accent2">
                    <a:lumMod val="50000"/>
                  </a:schemeClr>
                </a:solidFill>
                <a:latin typeface="Calibri" pitchFamily="34" charset="0"/>
              </a:rPr>
              <a:t> alle 4 </a:t>
            </a:r>
            <a:r>
              <a:rPr lang="de-DE" dirty="0" err="1" smtClean="0">
                <a:solidFill>
                  <a:schemeClr val="accent2">
                    <a:lumMod val="50000"/>
                  </a:schemeClr>
                </a:solidFill>
                <a:latin typeface="Calibri" pitchFamily="34" charset="0"/>
              </a:rPr>
              <a:t>governance</a:t>
            </a:r>
            <a:r>
              <a:rPr lang="de-DE" dirty="0" smtClean="0">
                <a:solidFill>
                  <a:schemeClr val="accent2">
                    <a:lumMod val="50000"/>
                  </a:schemeClr>
                </a:solidFill>
                <a:latin typeface="Calibri" pitchFamily="34" charset="0"/>
              </a:rPr>
              <a:t> </a:t>
            </a:r>
            <a:r>
              <a:rPr lang="de-DE" dirty="0" err="1" smtClean="0">
                <a:solidFill>
                  <a:schemeClr val="accent2">
                    <a:lumMod val="50000"/>
                  </a:schemeClr>
                </a:solidFill>
                <a:latin typeface="Calibri" pitchFamily="34" charset="0"/>
              </a:rPr>
              <a:t>herausforderungen</a:t>
            </a:r>
            <a:r>
              <a:rPr lang="de-DE" dirty="0" smtClean="0">
                <a:solidFill>
                  <a:schemeClr val="accent2">
                    <a:lumMod val="50000"/>
                  </a:schemeClr>
                </a:solidFill>
                <a:latin typeface="Calibri" pitchFamily="34" charset="0"/>
              </a:rPr>
              <a:t>, horizontal bleibt auf NAS-Phase meist reduziert, </a:t>
            </a:r>
            <a:r>
              <a:rPr lang="de-DE" dirty="0" err="1" smtClean="0">
                <a:solidFill>
                  <a:schemeClr val="accent2">
                    <a:lumMod val="50000"/>
                  </a:schemeClr>
                </a:solidFill>
                <a:latin typeface="Calibri" pitchFamily="34" charset="0"/>
              </a:rPr>
              <a:t>fortsetzung</a:t>
            </a:r>
            <a:r>
              <a:rPr lang="de-DE" dirty="0" smtClean="0">
                <a:solidFill>
                  <a:schemeClr val="accent2">
                    <a:lumMod val="50000"/>
                  </a:schemeClr>
                </a:solidFill>
                <a:latin typeface="Calibri" pitchFamily="34" charset="0"/>
              </a:rPr>
              <a:t> in </a:t>
            </a:r>
            <a:r>
              <a:rPr lang="de-DE" dirty="0" err="1" smtClean="0">
                <a:solidFill>
                  <a:schemeClr val="accent2">
                    <a:lumMod val="50000"/>
                  </a:schemeClr>
                </a:solidFill>
                <a:latin typeface="Calibri" pitchFamily="34" charset="0"/>
              </a:rPr>
              <a:t>sektoren</a:t>
            </a:r>
            <a:endParaRPr lang="de-DE" dirty="0" smtClean="0">
              <a:solidFill>
                <a:schemeClr val="accent2">
                  <a:lumMod val="50000"/>
                </a:schemeClr>
              </a:solidFill>
              <a:latin typeface="Calibri" pitchFamily="34" charset="0"/>
            </a:endParaRPr>
          </a:p>
          <a:p>
            <a:pPr marL="171436" indent="-171436">
              <a:buFontTx/>
              <a:buChar char="-"/>
              <a:defRPr/>
            </a:pPr>
            <a:r>
              <a:rPr lang="de-DE" dirty="0" smtClean="0">
                <a:solidFill>
                  <a:schemeClr val="accent2">
                    <a:lumMod val="50000"/>
                  </a:schemeClr>
                </a:solidFill>
                <a:latin typeface="Calibri" pitchFamily="34" charset="0"/>
              </a:rPr>
              <a:t>Vertikal: </a:t>
            </a:r>
            <a:r>
              <a:rPr lang="de-DE" dirty="0" err="1" smtClean="0">
                <a:solidFill>
                  <a:schemeClr val="accent2">
                    <a:lumMod val="50000"/>
                  </a:schemeClr>
                </a:solidFill>
                <a:latin typeface="Calibri" pitchFamily="34" charset="0"/>
              </a:rPr>
              <a:t>relevanz</a:t>
            </a:r>
            <a:r>
              <a:rPr lang="de-DE" dirty="0" smtClean="0">
                <a:solidFill>
                  <a:schemeClr val="accent2">
                    <a:lumMod val="50000"/>
                  </a:schemeClr>
                </a:solidFill>
                <a:latin typeface="Calibri" pitchFamily="34" charset="0"/>
              </a:rPr>
              <a:t> unterschiedlich, hängt von </a:t>
            </a:r>
            <a:r>
              <a:rPr lang="de-DE" dirty="0" err="1" smtClean="0">
                <a:solidFill>
                  <a:schemeClr val="accent2">
                    <a:lumMod val="50000"/>
                  </a:schemeClr>
                </a:solidFill>
                <a:latin typeface="Calibri" pitchFamily="34" charset="0"/>
              </a:rPr>
              <a:t>polit</a:t>
            </a:r>
            <a:r>
              <a:rPr lang="de-DE" dirty="0" smtClean="0">
                <a:solidFill>
                  <a:schemeClr val="accent2">
                    <a:lumMod val="50000"/>
                  </a:schemeClr>
                </a:solidFill>
                <a:latin typeface="Calibri" pitchFamily="34" charset="0"/>
              </a:rPr>
              <a:t>. System ab, für alle Länder gilt, vertikal </a:t>
            </a:r>
            <a:r>
              <a:rPr lang="de-DE" dirty="0" err="1" smtClean="0">
                <a:solidFill>
                  <a:schemeClr val="accent2">
                    <a:lumMod val="50000"/>
                  </a:schemeClr>
                </a:solidFill>
                <a:latin typeface="Calibri" pitchFamily="34" charset="0"/>
              </a:rPr>
              <a:t>integration</a:t>
            </a:r>
            <a:r>
              <a:rPr lang="de-DE" dirty="0" smtClean="0">
                <a:solidFill>
                  <a:schemeClr val="accent2">
                    <a:lumMod val="50000"/>
                  </a:schemeClr>
                </a:solidFill>
                <a:latin typeface="Calibri" pitchFamily="34" charset="0"/>
              </a:rPr>
              <a:t> ist in der Implementation von wichtiger </a:t>
            </a:r>
            <a:r>
              <a:rPr lang="de-DE" dirty="0" err="1" smtClean="0">
                <a:solidFill>
                  <a:schemeClr val="accent2">
                    <a:lumMod val="50000"/>
                  </a:schemeClr>
                </a:solidFill>
                <a:latin typeface="Calibri" pitchFamily="34" charset="0"/>
              </a:rPr>
              <a:t>bedetutung</a:t>
            </a:r>
            <a:r>
              <a:rPr lang="de-DE" dirty="0" smtClean="0">
                <a:solidFill>
                  <a:schemeClr val="accent2">
                    <a:lumMod val="50000"/>
                  </a:schemeClr>
                </a:solidFill>
                <a:latin typeface="Calibri" pitchFamily="34" charset="0"/>
              </a:rPr>
              <a:t>, oft innerhalb von </a:t>
            </a:r>
            <a:r>
              <a:rPr lang="de-DE" dirty="0" err="1" smtClean="0">
                <a:solidFill>
                  <a:schemeClr val="accent2">
                    <a:lumMod val="50000"/>
                  </a:schemeClr>
                </a:solidFill>
                <a:latin typeface="Calibri" pitchFamily="34" charset="0"/>
              </a:rPr>
              <a:t>sektoren</a:t>
            </a:r>
            <a:endParaRPr lang="de-DE" dirty="0" smtClean="0">
              <a:solidFill>
                <a:schemeClr val="accent2">
                  <a:lumMod val="50000"/>
                </a:schemeClr>
              </a:solidFill>
              <a:latin typeface="Calibri" pitchFamily="34" charset="0"/>
            </a:endParaRPr>
          </a:p>
          <a:p>
            <a:pPr marL="171436" indent="-171436">
              <a:buFontTx/>
              <a:buChar char="-"/>
              <a:defRPr/>
            </a:pPr>
            <a:r>
              <a:rPr lang="de-DE" dirty="0" err="1" smtClean="0">
                <a:solidFill>
                  <a:schemeClr val="accent2">
                    <a:lumMod val="50000"/>
                  </a:schemeClr>
                </a:solidFill>
                <a:latin typeface="Calibri" pitchFamily="34" charset="0"/>
              </a:rPr>
              <a:t>Satkeholder</a:t>
            </a:r>
            <a:r>
              <a:rPr lang="de-DE" dirty="0" smtClean="0">
                <a:solidFill>
                  <a:schemeClr val="accent2">
                    <a:lumMod val="50000"/>
                  </a:schemeClr>
                </a:solidFill>
                <a:latin typeface="Calibri" pitchFamily="34" charset="0"/>
              </a:rPr>
              <a:t>-Integration, verläuft ähnlich wie vertikale </a:t>
            </a:r>
            <a:r>
              <a:rPr lang="de-DE" dirty="0" err="1" smtClean="0">
                <a:solidFill>
                  <a:schemeClr val="accent2">
                    <a:lumMod val="50000"/>
                  </a:schemeClr>
                </a:solidFill>
                <a:latin typeface="Calibri" pitchFamily="34" charset="0"/>
              </a:rPr>
              <a:t>integration</a:t>
            </a:r>
            <a:r>
              <a:rPr lang="de-DE" dirty="0" smtClean="0">
                <a:solidFill>
                  <a:schemeClr val="accent2">
                    <a:lumMod val="50000"/>
                  </a:schemeClr>
                </a:solidFill>
                <a:latin typeface="Calibri" pitchFamily="34" charset="0"/>
              </a:rPr>
              <a:t>, wenn vertikale </a:t>
            </a:r>
            <a:r>
              <a:rPr lang="de-DE" dirty="0" err="1" smtClean="0">
                <a:solidFill>
                  <a:schemeClr val="accent2">
                    <a:lumMod val="50000"/>
                  </a:schemeClr>
                </a:solidFill>
                <a:latin typeface="Calibri" pitchFamily="34" charset="0"/>
              </a:rPr>
              <a:t>integration</a:t>
            </a:r>
            <a:r>
              <a:rPr lang="de-DE" dirty="0" smtClean="0">
                <a:solidFill>
                  <a:schemeClr val="accent2">
                    <a:lumMod val="50000"/>
                  </a:schemeClr>
                </a:solidFill>
                <a:latin typeface="Calibri" pitchFamily="34" charset="0"/>
              </a:rPr>
              <a:t> von </a:t>
            </a:r>
            <a:r>
              <a:rPr lang="de-DE" dirty="0" err="1" smtClean="0">
                <a:solidFill>
                  <a:schemeClr val="accent2">
                    <a:lumMod val="50000"/>
                  </a:schemeClr>
                </a:solidFill>
                <a:latin typeface="Calibri" pitchFamily="34" charset="0"/>
              </a:rPr>
              <a:t>anfang</a:t>
            </a:r>
            <a:r>
              <a:rPr lang="de-DE" dirty="0" smtClean="0">
                <a:solidFill>
                  <a:schemeClr val="accent2">
                    <a:lumMod val="50000"/>
                  </a:schemeClr>
                </a:solidFill>
                <a:latin typeface="Calibri" pitchFamily="34" charset="0"/>
              </a:rPr>
              <a:t> an relevant ist, wird meist auch </a:t>
            </a:r>
            <a:r>
              <a:rPr lang="de-DE" dirty="0" err="1" smtClean="0">
                <a:solidFill>
                  <a:schemeClr val="accent2">
                    <a:lumMod val="50000"/>
                  </a:schemeClr>
                </a:solidFill>
                <a:latin typeface="Calibri" pitchFamily="34" charset="0"/>
              </a:rPr>
              <a:t>gltz</a:t>
            </a:r>
            <a:r>
              <a:rPr lang="de-DE" dirty="0" smtClean="0">
                <a:solidFill>
                  <a:schemeClr val="accent2">
                    <a:lumMod val="50000"/>
                  </a:schemeClr>
                </a:solidFill>
                <a:latin typeface="Calibri" pitchFamily="34" charset="0"/>
              </a:rPr>
              <a:t>. Eine Form von </a:t>
            </a:r>
            <a:r>
              <a:rPr lang="de-DE" dirty="0" err="1" smtClean="0">
                <a:solidFill>
                  <a:schemeClr val="accent2">
                    <a:lumMod val="50000"/>
                  </a:schemeClr>
                </a:solidFill>
                <a:latin typeface="Calibri" pitchFamily="34" charset="0"/>
              </a:rPr>
              <a:t>Stakeholder</a:t>
            </a:r>
            <a:r>
              <a:rPr lang="de-DE" dirty="0" smtClean="0">
                <a:solidFill>
                  <a:schemeClr val="accent2">
                    <a:lumMod val="50000"/>
                  </a:schemeClr>
                </a:solidFill>
                <a:latin typeface="Calibri" pitchFamily="34" charset="0"/>
              </a:rPr>
              <a:t>-integration organisiert, überall adressiert in der NAS-Follow-</a:t>
            </a:r>
            <a:r>
              <a:rPr lang="de-DE" dirty="0" err="1" smtClean="0">
                <a:solidFill>
                  <a:schemeClr val="accent2">
                    <a:lumMod val="50000"/>
                  </a:schemeClr>
                </a:solidFill>
                <a:latin typeface="Calibri" pitchFamily="34" charset="0"/>
              </a:rPr>
              <a:t>up</a:t>
            </a:r>
            <a:r>
              <a:rPr lang="de-DE" dirty="0" smtClean="0">
                <a:solidFill>
                  <a:schemeClr val="accent2">
                    <a:lumMod val="50000"/>
                  </a:schemeClr>
                </a:solidFill>
                <a:latin typeface="Calibri" pitchFamily="34" charset="0"/>
              </a:rPr>
              <a:t> </a:t>
            </a:r>
            <a:r>
              <a:rPr lang="de-DE" dirty="0" err="1" smtClean="0">
                <a:solidFill>
                  <a:schemeClr val="accent2">
                    <a:lumMod val="50000"/>
                  </a:schemeClr>
                </a:solidFill>
                <a:latin typeface="Calibri" pitchFamily="34" charset="0"/>
              </a:rPr>
              <a:t>phase</a:t>
            </a:r>
            <a:endParaRPr lang="de-DE" dirty="0" smtClean="0">
              <a:solidFill>
                <a:schemeClr val="accent2">
                  <a:lumMod val="50000"/>
                </a:schemeClr>
              </a:solidFill>
              <a:latin typeface="Calibri" pitchFamily="34" charset="0"/>
            </a:endParaRPr>
          </a:p>
        </p:txBody>
      </p:sp>
      <p:sp>
        <p:nvSpPr>
          <p:cNvPr id="56323" name="Foliennummernplatzhalter 3"/>
          <p:cNvSpPr txBox="1">
            <a:spLocks noGrp="1"/>
          </p:cNvSpPr>
          <p:nvPr/>
        </p:nvSpPr>
        <p:spPr bwMode="auto">
          <a:xfrm>
            <a:off x="3851275" y="9431338"/>
            <a:ext cx="2946400" cy="495300"/>
          </a:xfrm>
          <a:prstGeom prst="rect">
            <a:avLst/>
          </a:prstGeom>
          <a:noFill/>
          <a:ln w="9525">
            <a:noFill/>
            <a:miter lim="800000"/>
            <a:headEnd/>
            <a:tailEnd/>
          </a:ln>
        </p:spPr>
        <p:txBody>
          <a:bodyPr lIns="95554" tIns="47777" rIns="95554" bIns="47777" anchor="b"/>
          <a:lstStyle/>
          <a:p>
            <a:pPr algn="r" defTabSz="955598"/>
            <a:fld id="{E99FAC35-90DF-452E-95BE-CF6E1D401640}" type="slidenum">
              <a:rPr lang="de-DE" sz="1300" b="0"/>
              <a:pPr algn="r" defTabSz="955598"/>
              <a:t>9</a:t>
            </a:fld>
            <a:endParaRPr lang="de-DE" sz="1300" b="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01675" y="2125663"/>
            <a:ext cx="7958138" cy="1465262"/>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404938" y="3876675"/>
            <a:ext cx="6551612" cy="17478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88150" y="468313"/>
            <a:ext cx="2105025" cy="56419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68313" y="468313"/>
            <a:ext cx="6167437" cy="564197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68313" y="468313"/>
            <a:ext cx="8424862" cy="56419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9775" y="4395788"/>
            <a:ext cx="7956550" cy="1358900"/>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39775" y="2898775"/>
            <a:ext cx="7956550" cy="1497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68313" y="1595438"/>
            <a:ext cx="4135437" cy="4514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756150" y="1595438"/>
            <a:ext cx="4137025" cy="4514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68313" y="274638"/>
            <a:ext cx="8424862" cy="1139825"/>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68313" y="1531938"/>
            <a:ext cx="4135437" cy="638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68313" y="2170113"/>
            <a:ext cx="4135437" cy="3940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756150" y="1531938"/>
            <a:ext cx="4137025" cy="638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756150" y="2170113"/>
            <a:ext cx="4137025" cy="3940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68313" y="273050"/>
            <a:ext cx="3079750" cy="1158875"/>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660775" y="273050"/>
            <a:ext cx="5232400" cy="5837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8313" y="1431925"/>
            <a:ext cx="3079750" cy="4678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835150" y="4787900"/>
            <a:ext cx="5616575" cy="565150"/>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835150" y="611188"/>
            <a:ext cx="5616575" cy="41036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835150" y="5353050"/>
            <a:ext cx="5616575" cy="803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wmf"/><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468313"/>
            <a:ext cx="8424862" cy="94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68313" y="1595438"/>
            <a:ext cx="8424862" cy="4514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69642" name="Line 10"/>
          <p:cNvSpPr>
            <a:spLocks noChangeShapeType="1"/>
          </p:cNvSpPr>
          <p:nvPr/>
        </p:nvSpPr>
        <p:spPr bwMode="auto">
          <a:xfrm>
            <a:off x="0" y="5580063"/>
            <a:ext cx="6840538" cy="0"/>
          </a:xfrm>
          <a:prstGeom prst="line">
            <a:avLst/>
          </a:prstGeom>
          <a:noFill/>
          <a:ln w="9525">
            <a:noFill/>
            <a:round/>
            <a:headEnd/>
            <a:tailEnd/>
          </a:ln>
          <a:effectLst/>
        </p:spPr>
        <p:txBody>
          <a:bodyPr wrap="none">
            <a:spAutoFit/>
          </a:bodyPr>
          <a:lstStyle/>
          <a:p>
            <a:pPr>
              <a:defRPr/>
            </a:pPr>
            <a:endParaRPr lang="de-DE"/>
          </a:p>
        </p:txBody>
      </p:sp>
      <p:sp>
        <p:nvSpPr>
          <p:cNvPr id="69643" name="Line 11"/>
          <p:cNvSpPr>
            <a:spLocks noChangeShapeType="1"/>
          </p:cNvSpPr>
          <p:nvPr/>
        </p:nvSpPr>
        <p:spPr bwMode="auto">
          <a:xfrm>
            <a:off x="0" y="5580063"/>
            <a:ext cx="6769100" cy="0"/>
          </a:xfrm>
          <a:prstGeom prst="line">
            <a:avLst/>
          </a:prstGeom>
          <a:noFill/>
          <a:ln w="9525">
            <a:noFill/>
            <a:round/>
            <a:headEnd/>
            <a:tailEnd/>
          </a:ln>
          <a:effectLst/>
        </p:spPr>
        <p:txBody>
          <a:bodyPr wrap="none">
            <a:spAutoFit/>
          </a:bodyPr>
          <a:lstStyle/>
          <a:p>
            <a:pPr>
              <a:defRPr/>
            </a:pPr>
            <a:endParaRPr lang="de-DE"/>
          </a:p>
        </p:txBody>
      </p:sp>
      <p:sp>
        <p:nvSpPr>
          <p:cNvPr id="69647" name="Rectangle 15"/>
          <p:cNvSpPr>
            <a:spLocks noChangeArrowheads="1"/>
          </p:cNvSpPr>
          <p:nvPr/>
        </p:nvSpPr>
        <p:spPr bwMode="auto">
          <a:xfrm>
            <a:off x="431800" y="547688"/>
            <a:ext cx="8696325" cy="1076325"/>
          </a:xfrm>
          <a:prstGeom prst="rect">
            <a:avLst/>
          </a:prstGeom>
          <a:noFill/>
          <a:ln w="9525">
            <a:noFill/>
            <a:miter lim="800000"/>
            <a:headEnd/>
            <a:tailEnd/>
          </a:ln>
        </p:spPr>
        <p:txBody>
          <a:bodyPr/>
          <a:lstStyle/>
          <a:p>
            <a:pPr>
              <a:defRPr/>
            </a:pPr>
            <a:endParaRPr lang="en-US" sz="3200">
              <a:solidFill>
                <a:srgbClr val="3333CC"/>
              </a:solidFill>
            </a:endParaRPr>
          </a:p>
        </p:txBody>
      </p:sp>
      <p:sp>
        <p:nvSpPr>
          <p:cNvPr id="69648" name="Rectangle 16"/>
          <p:cNvSpPr>
            <a:spLocks noChangeArrowheads="1"/>
          </p:cNvSpPr>
          <p:nvPr/>
        </p:nvSpPr>
        <p:spPr bwMode="auto">
          <a:xfrm>
            <a:off x="431800" y="1763713"/>
            <a:ext cx="6840538" cy="4745037"/>
          </a:xfrm>
          <a:prstGeom prst="rect">
            <a:avLst/>
          </a:prstGeom>
          <a:noFill/>
          <a:ln w="9525">
            <a:noFill/>
            <a:miter lim="800000"/>
            <a:headEnd/>
            <a:tailEnd/>
          </a:ln>
        </p:spPr>
        <p:txBody>
          <a:bodyPr/>
          <a:lstStyle/>
          <a:p>
            <a:pPr marL="274638" indent="-274638">
              <a:spcBef>
                <a:spcPct val="20000"/>
              </a:spcBef>
              <a:buClr>
                <a:srgbClr val="3333CC"/>
              </a:buClr>
              <a:buFont typeface="Wingdings" pitchFamily="2" charset="2"/>
              <a:buChar char="§"/>
              <a:defRPr/>
            </a:pPr>
            <a:endParaRPr lang="en-US" b="0"/>
          </a:p>
        </p:txBody>
      </p:sp>
      <p:sp>
        <p:nvSpPr>
          <p:cNvPr id="69649" name="Rectangle 17"/>
          <p:cNvSpPr>
            <a:spLocks noChangeArrowheads="1"/>
          </p:cNvSpPr>
          <p:nvPr/>
        </p:nvSpPr>
        <p:spPr bwMode="auto">
          <a:xfrm>
            <a:off x="665163" y="1331913"/>
            <a:ext cx="8696325" cy="1076325"/>
          </a:xfrm>
          <a:prstGeom prst="rect">
            <a:avLst/>
          </a:prstGeom>
          <a:noFill/>
          <a:ln w="9525">
            <a:noFill/>
            <a:miter lim="800000"/>
            <a:headEnd/>
            <a:tailEnd/>
          </a:ln>
        </p:spPr>
        <p:txBody>
          <a:bodyPr/>
          <a:lstStyle/>
          <a:p>
            <a:pPr>
              <a:defRPr/>
            </a:pPr>
            <a:endParaRPr lang="en-US" sz="3200">
              <a:solidFill>
                <a:srgbClr val="3333CC"/>
              </a:solidFill>
            </a:endParaRPr>
          </a:p>
        </p:txBody>
      </p:sp>
      <p:pic>
        <p:nvPicPr>
          <p:cNvPr id="1033" name="Picture 12"/>
          <p:cNvPicPr>
            <a:picLocks noChangeAspect="1" noChangeArrowheads="1"/>
          </p:cNvPicPr>
          <p:nvPr/>
        </p:nvPicPr>
        <p:blipFill>
          <a:blip r:embed="rId14" cstate="print"/>
          <a:srcRect/>
          <a:stretch>
            <a:fillRect/>
          </a:stretch>
        </p:blipFill>
        <p:spPr bwMode="auto">
          <a:xfrm>
            <a:off x="7777163" y="0"/>
            <a:ext cx="1584325" cy="815975"/>
          </a:xfrm>
          <a:prstGeom prst="rect">
            <a:avLst/>
          </a:prstGeom>
          <a:noFill/>
          <a:ln w="9525">
            <a:noFill/>
            <a:miter lim="800000"/>
            <a:headEnd/>
            <a:tailEnd/>
          </a:ln>
        </p:spPr>
      </p:pic>
      <p:pic>
        <p:nvPicPr>
          <p:cNvPr id="1034" name="Picture 13"/>
          <p:cNvPicPr>
            <a:picLocks noChangeAspect="1" noChangeArrowheads="1"/>
          </p:cNvPicPr>
          <p:nvPr/>
        </p:nvPicPr>
        <p:blipFill>
          <a:blip r:embed="rId15" cstate="print"/>
          <a:srcRect/>
          <a:stretch>
            <a:fillRect/>
          </a:stretch>
        </p:blipFill>
        <p:spPr bwMode="auto">
          <a:xfrm>
            <a:off x="8410575" y="82550"/>
            <a:ext cx="863600" cy="377825"/>
          </a:xfrm>
          <a:prstGeom prst="rect">
            <a:avLst/>
          </a:prstGeom>
          <a:noFill/>
          <a:ln w="9525">
            <a:noFill/>
            <a:miter lim="800000"/>
            <a:headEnd/>
            <a:tailEnd/>
          </a:ln>
        </p:spPr>
      </p:pic>
      <p:pic>
        <p:nvPicPr>
          <p:cNvPr id="1035" name="Picture 1033"/>
          <p:cNvPicPr>
            <a:picLocks noChangeAspect="1" noChangeArrowheads="1"/>
          </p:cNvPicPr>
          <p:nvPr/>
        </p:nvPicPr>
        <p:blipFill>
          <a:blip r:embed="rId16" cstate="print"/>
          <a:srcRect/>
          <a:stretch>
            <a:fillRect/>
          </a:stretch>
        </p:blipFill>
        <p:spPr bwMode="auto">
          <a:xfrm>
            <a:off x="6769100" y="0"/>
            <a:ext cx="938213" cy="790575"/>
          </a:xfrm>
          <a:prstGeom prst="rect">
            <a:avLst/>
          </a:prstGeom>
          <a:noFill/>
          <a:ln w="9525">
            <a:noFill/>
            <a:miter lim="800000"/>
            <a:headEnd/>
            <a:tailEnd/>
          </a:ln>
        </p:spPr>
      </p:pic>
      <p:sp>
        <p:nvSpPr>
          <p:cNvPr id="1040" name="Text Box 16"/>
          <p:cNvSpPr txBox="1">
            <a:spLocks noChangeArrowheads="1"/>
          </p:cNvSpPr>
          <p:nvPr/>
        </p:nvSpPr>
        <p:spPr bwMode="auto">
          <a:xfrm>
            <a:off x="0" y="6599238"/>
            <a:ext cx="9361488" cy="276999"/>
          </a:xfrm>
          <a:prstGeom prst="rect">
            <a:avLst/>
          </a:prstGeom>
          <a:solidFill>
            <a:srgbClr val="FF8528"/>
          </a:solidFill>
          <a:ln w="9525">
            <a:noFill/>
            <a:miter lim="800000"/>
            <a:headEnd/>
            <a:tailEnd/>
          </a:ln>
          <a:effectLst/>
        </p:spPr>
        <p:txBody>
          <a:bodyPr>
            <a:spAutoFit/>
          </a:bodyPr>
          <a:lstStyle/>
          <a:p>
            <a:pPr algn="ctr"/>
            <a:r>
              <a:rPr lang="de-AT" sz="1200" b="0" dirty="0" smtClean="0">
                <a:solidFill>
                  <a:schemeClr val="bg1"/>
                </a:solidFill>
                <a:latin typeface="Tahoma" pitchFamily="34" charset="0"/>
              </a:rPr>
              <a:t>Go-</a:t>
            </a:r>
            <a:r>
              <a:rPr lang="de-AT" sz="1200" b="0" dirty="0" err="1" smtClean="0">
                <a:solidFill>
                  <a:schemeClr val="bg1"/>
                </a:solidFill>
                <a:latin typeface="Tahoma" pitchFamily="34" charset="0"/>
              </a:rPr>
              <a:t>Adapt</a:t>
            </a:r>
            <a:r>
              <a:rPr lang="de-AT" sz="1200" b="0" baseline="0" dirty="0" smtClean="0">
                <a:solidFill>
                  <a:schemeClr val="bg1"/>
                </a:solidFill>
                <a:latin typeface="Tahoma" pitchFamily="34" charset="0"/>
              </a:rPr>
              <a:t> Abschlussworkshop</a:t>
            </a:r>
            <a:endParaRPr lang="de-DE" sz="1200" b="0" kern="1200" dirty="0">
              <a:solidFill>
                <a:schemeClr val="bg1"/>
              </a:solidFill>
              <a:latin typeface="Tahoma" pitchFamily="34" charset="0"/>
              <a:ea typeface="+mn-ea"/>
              <a:cs typeface="+mn-cs"/>
            </a:endParaRPr>
          </a:p>
        </p:txBody>
      </p:sp>
      <p:pic>
        <p:nvPicPr>
          <p:cNvPr id="1037" name="Picture 17"/>
          <p:cNvPicPr>
            <a:picLocks noChangeAspect="1" noChangeArrowheads="1"/>
          </p:cNvPicPr>
          <p:nvPr/>
        </p:nvPicPr>
        <p:blipFill>
          <a:blip r:embed="rId17" cstate="print"/>
          <a:srcRect/>
          <a:stretch>
            <a:fillRect/>
          </a:stretch>
        </p:blipFill>
        <p:spPr bwMode="auto">
          <a:xfrm>
            <a:off x="5040313" y="0"/>
            <a:ext cx="1530350" cy="8064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ransition spd="med">
    <p:fade/>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3333CC"/>
          </a:solidFill>
          <a:latin typeface="+mj-lt"/>
          <a:ea typeface="+mj-ea"/>
          <a:cs typeface="+mj-cs"/>
        </a:defRPr>
      </a:lvl1pPr>
      <a:lvl2pPr algn="l" rtl="0" eaLnBrk="0" fontAlgn="base" hangingPunct="0">
        <a:spcBef>
          <a:spcPct val="0"/>
        </a:spcBef>
        <a:spcAft>
          <a:spcPct val="0"/>
        </a:spcAft>
        <a:defRPr sz="3200" b="1">
          <a:solidFill>
            <a:srgbClr val="3333CC"/>
          </a:solidFill>
          <a:latin typeface="Arial Narrow" pitchFamily="34" charset="0"/>
        </a:defRPr>
      </a:lvl2pPr>
      <a:lvl3pPr algn="l" rtl="0" eaLnBrk="0" fontAlgn="base" hangingPunct="0">
        <a:spcBef>
          <a:spcPct val="0"/>
        </a:spcBef>
        <a:spcAft>
          <a:spcPct val="0"/>
        </a:spcAft>
        <a:defRPr sz="3200" b="1">
          <a:solidFill>
            <a:srgbClr val="3333CC"/>
          </a:solidFill>
          <a:latin typeface="Arial Narrow" pitchFamily="34" charset="0"/>
        </a:defRPr>
      </a:lvl3pPr>
      <a:lvl4pPr algn="l" rtl="0" eaLnBrk="0" fontAlgn="base" hangingPunct="0">
        <a:spcBef>
          <a:spcPct val="0"/>
        </a:spcBef>
        <a:spcAft>
          <a:spcPct val="0"/>
        </a:spcAft>
        <a:defRPr sz="3200" b="1">
          <a:solidFill>
            <a:srgbClr val="3333CC"/>
          </a:solidFill>
          <a:latin typeface="Arial Narrow" pitchFamily="34" charset="0"/>
        </a:defRPr>
      </a:lvl4pPr>
      <a:lvl5pPr algn="l" rtl="0" eaLnBrk="0" fontAlgn="base" hangingPunct="0">
        <a:spcBef>
          <a:spcPct val="0"/>
        </a:spcBef>
        <a:spcAft>
          <a:spcPct val="0"/>
        </a:spcAft>
        <a:defRPr sz="3200" b="1">
          <a:solidFill>
            <a:srgbClr val="3333CC"/>
          </a:solidFill>
          <a:latin typeface="Arial Narrow" pitchFamily="34" charset="0"/>
        </a:defRPr>
      </a:lvl5pPr>
      <a:lvl6pPr marL="457200" algn="l" rtl="0" fontAlgn="base">
        <a:spcBef>
          <a:spcPct val="0"/>
        </a:spcBef>
        <a:spcAft>
          <a:spcPct val="0"/>
        </a:spcAft>
        <a:defRPr sz="3200" b="1">
          <a:solidFill>
            <a:srgbClr val="3333CC"/>
          </a:solidFill>
          <a:latin typeface="Arial Narrow" pitchFamily="34" charset="0"/>
        </a:defRPr>
      </a:lvl6pPr>
      <a:lvl7pPr marL="914400" algn="l" rtl="0" fontAlgn="base">
        <a:spcBef>
          <a:spcPct val="0"/>
        </a:spcBef>
        <a:spcAft>
          <a:spcPct val="0"/>
        </a:spcAft>
        <a:defRPr sz="3200" b="1">
          <a:solidFill>
            <a:srgbClr val="3333CC"/>
          </a:solidFill>
          <a:latin typeface="Arial Narrow" pitchFamily="34" charset="0"/>
        </a:defRPr>
      </a:lvl7pPr>
      <a:lvl8pPr marL="1371600" algn="l" rtl="0" fontAlgn="base">
        <a:spcBef>
          <a:spcPct val="0"/>
        </a:spcBef>
        <a:spcAft>
          <a:spcPct val="0"/>
        </a:spcAft>
        <a:defRPr sz="3200" b="1">
          <a:solidFill>
            <a:srgbClr val="3333CC"/>
          </a:solidFill>
          <a:latin typeface="Arial Narrow" pitchFamily="34" charset="0"/>
        </a:defRPr>
      </a:lvl8pPr>
      <a:lvl9pPr marL="1828800" algn="l" rtl="0" fontAlgn="base">
        <a:spcBef>
          <a:spcPct val="0"/>
        </a:spcBef>
        <a:spcAft>
          <a:spcPct val="0"/>
        </a:spcAft>
        <a:defRPr sz="3200" b="1">
          <a:solidFill>
            <a:srgbClr val="3333CC"/>
          </a:solidFill>
          <a:latin typeface="Arial Narrow" pitchFamily="34" charset="0"/>
        </a:defRPr>
      </a:lvl9pPr>
    </p:titleStyle>
    <p:bodyStyle>
      <a:lvl1pPr marL="274638" indent="-274638" algn="l" rtl="0" eaLnBrk="0" fontAlgn="base" hangingPunct="0">
        <a:spcBef>
          <a:spcPct val="20000"/>
        </a:spcBef>
        <a:spcAft>
          <a:spcPct val="0"/>
        </a:spcAft>
        <a:buClr>
          <a:srgbClr val="3333CC"/>
        </a:buClr>
        <a:buFont typeface="Wingdings" pitchFamily="2" charset="2"/>
        <a:buChar char="§"/>
        <a:defRPr sz="2400">
          <a:solidFill>
            <a:schemeClr val="tx1"/>
          </a:solidFill>
          <a:latin typeface="+mn-lt"/>
          <a:ea typeface="+mn-ea"/>
          <a:cs typeface="+mn-cs"/>
        </a:defRPr>
      </a:lvl1pPr>
      <a:lvl2pPr marL="719138" indent="-265113" algn="l" rtl="0" eaLnBrk="0" fontAlgn="base" hangingPunct="0">
        <a:spcBef>
          <a:spcPct val="20000"/>
        </a:spcBef>
        <a:spcAft>
          <a:spcPct val="0"/>
        </a:spcAft>
        <a:buClr>
          <a:srgbClr val="3333CC"/>
        </a:buClr>
        <a:buFont typeface="Wingdings" pitchFamily="2" charset="2"/>
        <a:buChar char="§"/>
        <a:defRPr sz="2000">
          <a:solidFill>
            <a:schemeClr val="tx1"/>
          </a:solidFill>
          <a:latin typeface="+mn-lt"/>
        </a:defRPr>
      </a:lvl2pPr>
      <a:lvl3pPr marL="1071563" indent="-173038" algn="l" rtl="0" eaLnBrk="0" fontAlgn="base" hangingPunct="0">
        <a:spcBef>
          <a:spcPct val="20000"/>
        </a:spcBef>
        <a:spcAft>
          <a:spcPct val="0"/>
        </a:spcAft>
        <a:buClr>
          <a:srgbClr val="3333CC"/>
        </a:buClr>
        <a:buFont typeface="Wingdings" pitchFamily="2" charset="2"/>
        <a:buChar char="§"/>
        <a:defRPr sz="2400">
          <a:solidFill>
            <a:schemeClr val="tx1"/>
          </a:solidFill>
          <a:latin typeface="+mn-lt"/>
        </a:defRPr>
      </a:lvl3pPr>
      <a:lvl4pPr marL="1436688" indent="-185738" algn="l" rtl="0" eaLnBrk="0" fontAlgn="base" hangingPunct="0">
        <a:spcBef>
          <a:spcPct val="20000"/>
        </a:spcBef>
        <a:spcAft>
          <a:spcPct val="0"/>
        </a:spcAft>
        <a:buClr>
          <a:srgbClr val="3333CC"/>
        </a:buClr>
        <a:buFont typeface="Wingdings" pitchFamily="2" charset="2"/>
        <a:buChar char="§"/>
        <a:defRPr sz="1600">
          <a:solidFill>
            <a:schemeClr val="tx1"/>
          </a:solidFill>
          <a:latin typeface="+mn-lt"/>
        </a:defRPr>
      </a:lvl4pPr>
      <a:lvl5pPr marL="1789113" indent="-173038" algn="l" rtl="0" eaLnBrk="0" fontAlgn="base" hangingPunct="0">
        <a:spcBef>
          <a:spcPct val="20000"/>
        </a:spcBef>
        <a:spcAft>
          <a:spcPct val="0"/>
        </a:spcAft>
        <a:buClr>
          <a:srgbClr val="3333CC"/>
        </a:buClr>
        <a:buFont typeface="Wingdings" pitchFamily="2" charset="2"/>
        <a:buChar char="§"/>
        <a:defRPr sz="1400">
          <a:solidFill>
            <a:schemeClr val="tx1"/>
          </a:solidFill>
          <a:latin typeface="+mn-lt"/>
        </a:defRPr>
      </a:lvl5pPr>
      <a:lvl6pPr marL="2246313" indent="-173038" algn="l" rtl="0" fontAlgn="base">
        <a:spcBef>
          <a:spcPct val="20000"/>
        </a:spcBef>
        <a:spcAft>
          <a:spcPct val="0"/>
        </a:spcAft>
        <a:buClr>
          <a:srgbClr val="3333CC"/>
        </a:buClr>
        <a:buFont typeface="Wingdings" pitchFamily="2" charset="2"/>
        <a:buChar char="§"/>
        <a:defRPr sz="1400">
          <a:solidFill>
            <a:schemeClr val="tx1"/>
          </a:solidFill>
          <a:latin typeface="+mn-lt"/>
        </a:defRPr>
      </a:lvl6pPr>
      <a:lvl7pPr marL="2703513" indent="-173038" algn="l" rtl="0" fontAlgn="base">
        <a:spcBef>
          <a:spcPct val="20000"/>
        </a:spcBef>
        <a:spcAft>
          <a:spcPct val="0"/>
        </a:spcAft>
        <a:buClr>
          <a:srgbClr val="3333CC"/>
        </a:buClr>
        <a:buFont typeface="Wingdings" pitchFamily="2" charset="2"/>
        <a:buChar char="§"/>
        <a:defRPr sz="1400">
          <a:solidFill>
            <a:schemeClr val="tx1"/>
          </a:solidFill>
          <a:latin typeface="+mn-lt"/>
        </a:defRPr>
      </a:lvl7pPr>
      <a:lvl8pPr marL="3160713" indent="-173038" algn="l" rtl="0" fontAlgn="base">
        <a:spcBef>
          <a:spcPct val="20000"/>
        </a:spcBef>
        <a:spcAft>
          <a:spcPct val="0"/>
        </a:spcAft>
        <a:buClr>
          <a:srgbClr val="3333CC"/>
        </a:buClr>
        <a:buFont typeface="Wingdings" pitchFamily="2" charset="2"/>
        <a:buChar char="§"/>
        <a:defRPr sz="1400">
          <a:solidFill>
            <a:schemeClr val="tx1"/>
          </a:solidFill>
          <a:latin typeface="+mn-lt"/>
        </a:defRPr>
      </a:lvl8pPr>
      <a:lvl9pPr marL="3617913" indent="-173038" algn="l" rtl="0" fontAlgn="base">
        <a:spcBef>
          <a:spcPct val="20000"/>
        </a:spcBef>
        <a:spcAft>
          <a:spcPct val="0"/>
        </a:spcAft>
        <a:buClr>
          <a:srgbClr val="3333CC"/>
        </a:buClr>
        <a:buFont typeface="Wingdings" pitchFamily="2" charset="2"/>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tiff"/><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5.jpeg"/><Relationship Id="rId7" Type="http://schemas.openxmlformats.org/officeDocument/2006/relationships/hyperlink" Target="http://www.wiso.boku.ac.at/go-adapt.html"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hyperlink" Target="mailto:reinhard.steurer@boku.ac.at"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4" descr="Sozialwissenschaft"/>
          <p:cNvPicPr>
            <a:picLocks noChangeAspect="1" noChangeArrowheads="1"/>
          </p:cNvPicPr>
          <p:nvPr/>
        </p:nvPicPr>
        <p:blipFill>
          <a:blip r:embed="rId3" cstate="print"/>
          <a:srcRect/>
          <a:stretch>
            <a:fillRect/>
          </a:stretch>
        </p:blipFill>
        <p:spPr bwMode="auto">
          <a:xfrm>
            <a:off x="0" y="3057525"/>
            <a:ext cx="9361488" cy="3783013"/>
          </a:xfrm>
          <a:prstGeom prst="rect">
            <a:avLst/>
          </a:prstGeom>
          <a:noFill/>
          <a:ln w="9525">
            <a:noFill/>
            <a:miter lim="800000"/>
            <a:headEnd/>
            <a:tailEnd/>
          </a:ln>
        </p:spPr>
      </p:pic>
      <p:sp>
        <p:nvSpPr>
          <p:cNvPr id="1026" name="Rectangle 2"/>
          <p:cNvSpPr>
            <a:spLocks noGrp="1" noChangeArrowheads="1"/>
          </p:cNvSpPr>
          <p:nvPr>
            <p:ph type="ctrTitle" idx="4294967295"/>
          </p:nvPr>
        </p:nvSpPr>
        <p:spPr>
          <a:xfrm>
            <a:off x="647700" y="684213"/>
            <a:ext cx="8569325" cy="5400675"/>
          </a:xfrm>
        </p:spPr>
        <p:txBody>
          <a:bodyPr/>
          <a:lstStyle/>
          <a:p>
            <a:pPr eaLnBrk="1" hangingPunct="1">
              <a:spcBef>
                <a:spcPct val="40000"/>
              </a:spcBef>
              <a:defRPr/>
            </a:pPr>
            <a:r>
              <a:rPr lang="en-US" sz="2800" dirty="0" smtClean="0">
                <a:solidFill>
                  <a:srgbClr val="0073AF"/>
                </a:solidFill>
                <a:effectLst>
                  <a:outerShdw blurRad="38100" dist="38100" dir="2700000" algn="tl">
                    <a:srgbClr val="C0C0C0"/>
                  </a:outerShdw>
                </a:effectLst>
              </a:rPr>
              <a:t/>
            </a:r>
            <a:br>
              <a:rPr lang="en-US" sz="2800" dirty="0" smtClean="0">
                <a:solidFill>
                  <a:srgbClr val="0073AF"/>
                </a:solidFill>
                <a:effectLst>
                  <a:outerShdw blurRad="38100" dist="38100" dir="2700000" algn="tl">
                    <a:srgbClr val="C0C0C0"/>
                  </a:outerShdw>
                </a:effectLst>
              </a:rPr>
            </a:br>
            <a:r>
              <a:rPr lang="en-US" sz="2800" dirty="0" smtClean="0">
                <a:solidFill>
                  <a:srgbClr val="0073AF"/>
                </a:solidFill>
                <a:effectLst>
                  <a:outerShdw blurRad="38100" dist="38100" dir="2700000" algn="tl">
                    <a:srgbClr val="C0C0C0"/>
                  </a:outerShdw>
                </a:effectLst>
              </a:rPr>
              <a:t>Go-Adapt – The Governance of Adaptation to Climate Change: Taking Stock and Providing Guidance</a:t>
            </a:r>
            <a:r>
              <a:rPr lang="de-DE" sz="2400" dirty="0" smtClean="0"/>
              <a:t/>
            </a:r>
            <a:br>
              <a:rPr lang="de-DE" sz="2400" dirty="0" smtClean="0"/>
            </a:br>
            <a:r>
              <a:rPr lang="en-US" sz="1200" b="0" dirty="0" smtClean="0">
                <a:solidFill>
                  <a:schemeClr val="tx1"/>
                </a:solidFill>
              </a:rPr>
              <a:t/>
            </a:r>
            <a:br>
              <a:rPr lang="en-US" sz="1200" b="0" dirty="0" smtClean="0">
                <a:solidFill>
                  <a:schemeClr val="tx1"/>
                </a:solidFill>
              </a:rPr>
            </a:br>
            <a:r>
              <a:rPr lang="en-US" sz="1200" b="0" dirty="0" smtClean="0">
                <a:solidFill>
                  <a:schemeClr val="tx1"/>
                </a:solidFill>
              </a:rPr>
              <a:t/>
            </a:r>
            <a:br>
              <a:rPr lang="en-US" sz="1200" b="0" dirty="0" smtClean="0">
                <a:solidFill>
                  <a:schemeClr val="tx1"/>
                </a:solidFill>
              </a:rPr>
            </a:br>
            <a:r>
              <a:rPr lang="en-US" sz="2400" dirty="0" err="1" smtClean="0">
                <a:solidFill>
                  <a:srgbClr val="0073AF"/>
                </a:solidFill>
                <a:effectLst>
                  <a:outerShdw blurRad="38100" dist="38100" dir="2700000" algn="tl">
                    <a:srgbClr val="C0C0C0"/>
                  </a:outerShdw>
                </a:effectLst>
              </a:rPr>
              <a:t>Abschlussworkshop</a:t>
            </a:r>
            <a:r>
              <a:rPr lang="en-US" sz="2400" dirty="0">
                <a:solidFill>
                  <a:srgbClr val="0073AF"/>
                </a:solidFill>
                <a:effectLst>
                  <a:outerShdw blurRad="38100" dist="38100" dir="2700000" algn="tl">
                    <a:srgbClr val="C0C0C0"/>
                  </a:outerShdw>
                </a:effectLst>
              </a:rPr>
              <a:t> </a:t>
            </a:r>
            <a:r>
              <a:rPr lang="en-US" sz="2400" dirty="0" smtClean="0">
                <a:solidFill>
                  <a:srgbClr val="0073AF"/>
                </a:solidFill>
                <a:effectLst>
                  <a:outerShdw blurRad="38100" dist="38100" dir="2700000" algn="tl">
                    <a:srgbClr val="C0C0C0"/>
                  </a:outerShdw>
                </a:effectLst>
              </a:rPr>
              <a:t>des </a:t>
            </a:r>
            <a:r>
              <a:rPr lang="en-US" sz="2400" dirty="0" err="1" smtClean="0">
                <a:solidFill>
                  <a:srgbClr val="0073AF"/>
                </a:solidFill>
                <a:effectLst>
                  <a:outerShdw blurRad="38100" dist="38100" dir="2700000" algn="tl">
                    <a:srgbClr val="C0C0C0"/>
                  </a:outerShdw>
                </a:effectLst>
              </a:rPr>
              <a:t>Projekts</a:t>
            </a:r>
            <a:r>
              <a:rPr lang="en-US" sz="2400" dirty="0" smtClean="0">
                <a:solidFill>
                  <a:srgbClr val="0073AF"/>
                </a:solidFill>
                <a:effectLst>
                  <a:outerShdw blurRad="38100" dist="38100" dir="2700000" algn="tl">
                    <a:srgbClr val="C0C0C0"/>
                  </a:outerShdw>
                </a:effectLst>
              </a:rPr>
              <a:t> GO-ADAPT am</a:t>
            </a:r>
            <a:r>
              <a:rPr lang="en-US" sz="2400" dirty="0" smtClean="0">
                <a:solidFill>
                  <a:srgbClr val="0073AF"/>
                </a:solidFill>
                <a:effectLst>
                  <a:outerShdw blurRad="38100" dist="38100" dir="2700000" algn="tl">
                    <a:srgbClr val="C0C0C0"/>
                  </a:outerShdw>
                </a:effectLst>
              </a:rPr>
              <a:t> 13. </a:t>
            </a:r>
            <a:r>
              <a:rPr lang="en-US" sz="2400" dirty="0" err="1" smtClean="0">
                <a:solidFill>
                  <a:srgbClr val="0073AF"/>
                </a:solidFill>
                <a:effectLst>
                  <a:outerShdw blurRad="38100" dist="38100" dir="2700000" algn="tl">
                    <a:srgbClr val="C0C0C0"/>
                  </a:outerShdw>
                </a:effectLst>
              </a:rPr>
              <a:t>Dez</a:t>
            </a:r>
            <a:r>
              <a:rPr lang="en-US" sz="2400" dirty="0" smtClean="0">
                <a:solidFill>
                  <a:srgbClr val="0073AF"/>
                </a:solidFill>
                <a:effectLst>
                  <a:outerShdw blurRad="38100" dist="38100" dir="2700000" algn="tl">
                    <a:srgbClr val="C0C0C0"/>
                  </a:outerShdw>
                </a:effectLst>
              </a:rPr>
              <a:t>. 2012</a:t>
            </a:r>
            <a:r>
              <a:rPr lang="en-US" sz="1200" b="0" dirty="0" smtClean="0">
                <a:solidFill>
                  <a:schemeClr val="tx1"/>
                </a:solidFill>
              </a:rPr>
              <a:t/>
            </a:r>
            <a:br>
              <a:rPr lang="en-US" sz="1200" b="0" dirty="0" smtClean="0">
                <a:solidFill>
                  <a:schemeClr val="tx1"/>
                </a:solidFill>
              </a:rPr>
            </a:br>
            <a:r>
              <a:rPr lang="en-US" sz="1200" b="0" dirty="0" smtClean="0">
                <a:solidFill>
                  <a:schemeClr val="tx1"/>
                </a:solidFill>
              </a:rPr>
              <a:t/>
            </a:r>
            <a:br>
              <a:rPr lang="en-US" sz="1200" b="0" dirty="0" smtClean="0">
                <a:solidFill>
                  <a:schemeClr val="tx1"/>
                </a:solidFill>
              </a:rPr>
            </a:br>
            <a:r>
              <a:rPr lang="en-US" sz="1200" b="0" dirty="0" smtClean="0">
                <a:solidFill>
                  <a:schemeClr val="tx1"/>
                </a:solidFill>
              </a:rPr>
              <a:t/>
            </a:r>
            <a:br>
              <a:rPr lang="en-US" sz="1200" b="0" dirty="0" smtClean="0">
                <a:solidFill>
                  <a:schemeClr val="tx1"/>
                </a:solidFill>
              </a:rPr>
            </a:br>
            <a:r>
              <a:rPr lang="en-US" sz="2000" b="0" dirty="0" smtClean="0">
                <a:solidFill>
                  <a:schemeClr val="tx1"/>
                </a:solidFill>
              </a:rPr>
              <a:t>Anja </a:t>
            </a:r>
            <a:r>
              <a:rPr lang="en-US" sz="2000" b="0" dirty="0" smtClean="0">
                <a:solidFill>
                  <a:schemeClr val="tx1"/>
                </a:solidFill>
              </a:rPr>
              <a:t>Bauer, Judith </a:t>
            </a:r>
            <a:r>
              <a:rPr lang="en-US" sz="2000" b="0" dirty="0" err="1" smtClean="0">
                <a:solidFill>
                  <a:schemeClr val="tx1"/>
                </a:solidFill>
              </a:rPr>
              <a:t>Feichtinger</a:t>
            </a:r>
            <a:r>
              <a:rPr lang="en-US" sz="2000" b="0" dirty="0" smtClean="0">
                <a:solidFill>
                  <a:schemeClr val="tx1"/>
                </a:solidFill>
              </a:rPr>
              <a:t>, Ralf </a:t>
            </a:r>
            <a:r>
              <a:rPr lang="en-US" sz="2000" b="0" dirty="0" err="1" smtClean="0">
                <a:solidFill>
                  <a:schemeClr val="tx1"/>
                </a:solidFill>
              </a:rPr>
              <a:t>Nordbeck</a:t>
            </a:r>
            <a:r>
              <a:rPr lang="en-US" sz="2000" b="0" dirty="0" smtClean="0">
                <a:solidFill>
                  <a:schemeClr val="tx1"/>
                </a:solidFill>
              </a:rPr>
              <a:t>, Juan </a:t>
            </a:r>
            <a:r>
              <a:rPr lang="en-US" sz="2000" b="0" dirty="0" smtClean="0">
                <a:solidFill>
                  <a:schemeClr val="tx1"/>
                </a:solidFill>
              </a:rPr>
              <a:t>Casado-Asensio, </a:t>
            </a:r>
            <a:r>
              <a:rPr lang="en-US" sz="2000" b="0" dirty="0" err="1" smtClean="0">
                <a:solidFill>
                  <a:schemeClr val="tx1"/>
                </a:solidFill>
              </a:rPr>
              <a:t>Reinhard</a:t>
            </a:r>
            <a:r>
              <a:rPr lang="en-US" sz="2000" b="0" dirty="0" smtClean="0">
                <a:solidFill>
                  <a:schemeClr val="tx1"/>
                </a:solidFill>
              </a:rPr>
              <a:t> Steurer</a:t>
            </a:r>
            <a:r>
              <a:rPr lang="en-US" sz="2000" b="0" dirty="0" smtClean="0">
                <a:solidFill>
                  <a:schemeClr val="tx1"/>
                </a:solidFill>
              </a:rPr>
              <a:t/>
            </a:r>
            <a:br>
              <a:rPr lang="en-US" sz="2000" b="0" dirty="0" smtClean="0">
                <a:solidFill>
                  <a:schemeClr val="tx1"/>
                </a:solidFill>
              </a:rPr>
            </a:br>
            <a:r>
              <a:rPr lang="en-US" sz="2000" b="0" dirty="0" smtClean="0">
                <a:solidFill>
                  <a:schemeClr val="tx1"/>
                </a:solidFill>
              </a:rPr>
              <a:t/>
            </a:r>
            <a:br>
              <a:rPr lang="en-US" sz="2000" b="0" dirty="0" smtClean="0">
                <a:solidFill>
                  <a:schemeClr val="tx1"/>
                </a:solidFill>
              </a:rPr>
            </a:br>
            <a:r>
              <a:rPr lang="en-US" sz="2000" b="0" dirty="0">
                <a:solidFill>
                  <a:schemeClr val="tx1"/>
                </a:solidFill>
              </a:rPr>
              <a:t/>
            </a:r>
            <a:br>
              <a:rPr lang="en-US" sz="2000" b="0" dirty="0">
                <a:solidFill>
                  <a:schemeClr val="tx1"/>
                </a:solidFill>
              </a:rPr>
            </a:br>
            <a:r>
              <a:rPr lang="en-US" sz="2000" b="0" dirty="0" smtClean="0">
                <a:solidFill>
                  <a:schemeClr val="tx1"/>
                </a:solidFill>
              </a:rPr>
              <a:t/>
            </a:r>
            <a:br>
              <a:rPr lang="en-US" sz="2000" b="0" dirty="0" smtClean="0">
                <a:solidFill>
                  <a:schemeClr val="tx1"/>
                </a:solidFill>
              </a:rPr>
            </a:br>
            <a:r>
              <a:rPr lang="en-US" sz="2000" b="0" dirty="0">
                <a:solidFill>
                  <a:schemeClr val="tx1"/>
                </a:solidFill>
              </a:rPr>
              <a:t/>
            </a:r>
            <a:br>
              <a:rPr lang="en-US" sz="2000" b="0" dirty="0">
                <a:solidFill>
                  <a:schemeClr val="tx1"/>
                </a:solidFill>
              </a:rPr>
            </a:br>
            <a:r>
              <a:rPr lang="en-US" sz="2000" b="0" dirty="0" smtClean="0">
                <a:solidFill>
                  <a:schemeClr val="tx1"/>
                </a:solidFill>
              </a:rPr>
              <a:t/>
            </a:r>
            <a:br>
              <a:rPr lang="en-US" sz="2000" b="0" dirty="0" smtClean="0">
                <a:solidFill>
                  <a:schemeClr val="tx1"/>
                </a:solidFill>
              </a:rPr>
            </a:br>
            <a:r>
              <a:rPr lang="en-US" sz="2000" b="0" dirty="0" smtClean="0">
                <a:solidFill>
                  <a:schemeClr val="tx1"/>
                </a:solidFill>
              </a:rPr>
              <a:t/>
            </a:r>
            <a:br>
              <a:rPr lang="en-US" sz="2000" b="0" dirty="0" smtClean="0">
                <a:solidFill>
                  <a:schemeClr val="tx1"/>
                </a:solidFill>
              </a:rPr>
            </a:br>
            <a:r>
              <a:rPr lang="en-US" sz="2000" b="0" dirty="0" smtClean="0">
                <a:solidFill>
                  <a:schemeClr val="tx1"/>
                </a:solidFill>
              </a:rPr>
              <a:t>Andrea </a:t>
            </a:r>
            <a:r>
              <a:rPr lang="en-US" sz="2000" b="0" dirty="0" err="1" smtClean="0">
                <a:solidFill>
                  <a:schemeClr val="tx1"/>
                </a:solidFill>
              </a:rPr>
              <a:t>Prutsch</a:t>
            </a:r>
            <a:r>
              <a:rPr lang="en-US" sz="2000" b="0" dirty="0" smtClean="0">
                <a:solidFill>
                  <a:schemeClr val="tx1"/>
                </a:solidFill>
              </a:rPr>
              <a:t>, Maria </a:t>
            </a:r>
            <a:r>
              <a:rPr lang="en-US" sz="2000" b="0" dirty="0" err="1" smtClean="0">
                <a:solidFill>
                  <a:schemeClr val="tx1"/>
                </a:solidFill>
              </a:rPr>
              <a:t>Balas</a:t>
            </a:r>
            <a:r>
              <a:rPr lang="en-US" sz="2000" b="0" dirty="0" smtClean="0">
                <a:solidFill>
                  <a:schemeClr val="tx1"/>
                </a:solidFill>
              </a:rPr>
              <a:t>, Sabine McCallum, Veronika Wirth </a:t>
            </a:r>
          </a:p>
        </p:txBody>
      </p:sp>
      <p:pic>
        <p:nvPicPr>
          <p:cNvPr id="16387" name="Picture 4" descr="WEODCNBCAGMK"/>
          <p:cNvPicPr>
            <a:picLocks noChangeAspect="1" noChangeArrowheads="1"/>
          </p:cNvPicPr>
          <p:nvPr/>
        </p:nvPicPr>
        <p:blipFill>
          <a:blip r:embed="rId4" cstate="print"/>
          <a:srcRect/>
          <a:stretch>
            <a:fillRect/>
          </a:stretch>
        </p:blipFill>
        <p:spPr bwMode="auto">
          <a:xfrm>
            <a:off x="733358" y="3805317"/>
            <a:ext cx="5461000" cy="390525"/>
          </a:xfrm>
          <a:prstGeom prst="rect">
            <a:avLst/>
          </a:prstGeom>
          <a:noFill/>
          <a:ln w="9525">
            <a:noFill/>
            <a:miter lim="800000"/>
            <a:headEnd/>
            <a:tailEnd/>
          </a:ln>
        </p:spPr>
      </p:pic>
      <p:sp>
        <p:nvSpPr>
          <p:cNvPr id="16388" name="Rectangle 5"/>
          <p:cNvSpPr>
            <a:spLocks noChangeArrowheads="1"/>
          </p:cNvSpPr>
          <p:nvPr/>
        </p:nvSpPr>
        <p:spPr bwMode="auto">
          <a:xfrm>
            <a:off x="695877" y="4263731"/>
            <a:ext cx="4076437" cy="400110"/>
          </a:xfrm>
          <a:prstGeom prst="rect">
            <a:avLst/>
          </a:prstGeom>
          <a:noFill/>
          <a:ln w="9525">
            <a:noFill/>
            <a:miter lim="800000"/>
            <a:headEnd/>
            <a:tailEnd/>
          </a:ln>
        </p:spPr>
        <p:txBody>
          <a:bodyPr wrap="none">
            <a:spAutoFit/>
          </a:bodyPr>
          <a:lstStyle/>
          <a:p>
            <a:r>
              <a:rPr lang="en-GB" sz="2000" b="0" dirty="0" smtClean="0"/>
              <a:t>BOKU – </a:t>
            </a:r>
            <a:r>
              <a:rPr lang="en-GB" sz="2000" b="0" dirty="0" err="1" smtClean="0"/>
              <a:t>Universität</a:t>
            </a:r>
            <a:r>
              <a:rPr lang="en-GB" sz="2000" b="0" dirty="0" smtClean="0"/>
              <a:t> </a:t>
            </a:r>
            <a:r>
              <a:rPr lang="en-GB" sz="2000" b="0" dirty="0" err="1" smtClean="0"/>
              <a:t>für</a:t>
            </a:r>
            <a:r>
              <a:rPr lang="en-GB" sz="2000" b="0" dirty="0" smtClean="0"/>
              <a:t> </a:t>
            </a:r>
            <a:r>
              <a:rPr lang="en-GB" sz="2000" b="0" dirty="0" err="1" smtClean="0"/>
              <a:t>Bodenkultur</a:t>
            </a:r>
            <a:r>
              <a:rPr lang="en-GB" sz="2000" b="0" dirty="0" smtClean="0"/>
              <a:t>, Wien</a:t>
            </a:r>
            <a:endParaRPr lang="en-GB" sz="2000" b="0" dirty="0"/>
          </a:p>
        </p:txBody>
      </p:sp>
      <p:pic>
        <p:nvPicPr>
          <p:cNvPr id="6" name="Grafik 5" descr="Umweltbundesamt RGB TL links_dt.tif"/>
          <p:cNvPicPr>
            <a:picLocks noChangeAspect="1"/>
          </p:cNvPicPr>
          <p:nvPr/>
        </p:nvPicPr>
        <p:blipFill>
          <a:blip r:embed="rId5" cstate="print"/>
          <a:stretch>
            <a:fillRect/>
          </a:stretch>
        </p:blipFill>
        <p:spPr>
          <a:xfrm>
            <a:off x="733358" y="5554223"/>
            <a:ext cx="5323301" cy="458334"/>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468313"/>
            <a:ext cx="8424862" cy="1007740"/>
          </a:xfrm>
        </p:spPr>
        <p:txBody>
          <a:bodyPr/>
          <a:lstStyle/>
          <a:p>
            <a:pPr>
              <a:defRPr/>
            </a:pPr>
            <a:r>
              <a:rPr lang="de-AT" dirty="0" smtClean="0">
                <a:solidFill>
                  <a:srgbClr val="0073AF"/>
                </a:solidFill>
                <a:effectLst>
                  <a:outerShdw blurRad="38100" dist="38100" dir="2700000" algn="tl">
                    <a:srgbClr val="C0C0C0"/>
                  </a:outerShdw>
                </a:effectLst>
              </a:rPr>
              <a:t>Anpassung als </a:t>
            </a:r>
            <a:br>
              <a:rPr lang="de-AT" dirty="0" smtClean="0">
                <a:solidFill>
                  <a:srgbClr val="0073AF"/>
                </a:solidFill>
                <a:effectLst>
                  <a:outerShdw blurRad="38100" dist="38100" dir="2700000" algn="tl">
                    <a:srgbClr val="C0C0C0"/>
                  </a:outerShdw>
                </a:effectLst>
              </a:rPr>
            </a:br>
            <a:r>
              <a:rPr lang="de-AT" dirty="0" smtClean="0">
                <a:solidFill>
                  <a:srgbClr val="0073AF"/>
                </a:solidFill>
                <a:effectLst>
                  <a:outerShdw blurRad="38100" dist="38100" dir="2700000" algn="tl">
                    <a:srgbClr val="C0C0C0"/>
                  </a:outerShdw>
                </a:effectLst>
              </a:rPr>
              <a:t>Koordinationsherausforderung</a:t>
            </a:r>
            <a:endParaRPr lang="de-DE" dirty="0">
              <a:solidFill>
                <a:srgbClr val="0073AF"/>
              </a:solidFill>
              <a:effectLst>
                <a:outerShdw blurRad="38100" dist="38100" dir="2700000" algn="tl">
                  <a:srgbClr val="C0C0C0"/>
                </a:outerShdw>
              </a:effectLst>
            </a:endParaRPr>
          </a:p>
        </p:txBody>
      </p:sp>
      <p:sp>
        <p:nvSpPr>
          <p:cNvPr id="3" name="Inhaltsplatzhalter 2"/>
          <p:cNvSpPr>
            <a:spLocks noGrp="1"/>
          </p:cNvSpPr>
          <p:nvPr>
            <p:ph idx="1"/>
          </p:nvPr>
        </p:nvSpPr>
        <p:spPr>
          <a:xfrm>
            <a:off x="468313" y="1777195"/>
            <a:ext cx="8424862" cy="4333092"/>
          </a:xfrm>
        </p:spPr>
        <p:txBody>
          <a:bodyPr/>
          <a:lstStyle/>
          <a:p>
            <a:pPr>
              <a:buClr>
                <a:srgbClr val="0073AF"/>
              </a:buClr>
            </a:pPr>
            <a:r>
              <a:rPr lang="de-AT" sz="2000" dirty="0"/>
              <a:t>Nationale Anpassungsstrategien als ‚Brennpunkte‘ </a:t>
            </a:r>
          </a:p>
          <a:p>
            <a:pPr>
              <a:buClr>
                <a:srgbClr val="0073AF"/>
              </a:buClr>
            </a:pPr>
            <a:r>
              <a:rPr lang="de-AT" sz="2000" dirty="0"/>
              <a:t>Entwicklung von Strukturen und Inhalten -&gt; Rückgriff auf etablierte </a:t>
            </a:r>
            <a:r>
              <a:rPr lang="de-AT" sz="2000" dirty="0" err="1"/>
              <a:t>Governance</a:t>
            </a:r>
            <a:r>
              <a:rPr lang="de-AT" sz="2000" dirty="0"/>
              <a:t>-Ansätze + neue Formen der Koordination</a:t>
            </a:r>
          </a:p>
          <a:p>
            <a:pPr>
              <a:buClr>
                <a:srgbClr val="0073AF"/>
              </a:buClr>
            </a:pPr>
            <a:r>
              <a:rPr lang="de-AT" sz="2000" dirty="0"/>
              <a:t>‚Traditionelle‘ </a:t>
            </a:r>
            <a:r>
              <a:rPr lang="de-AT" sz="2000" dirty="0" err="1"/>
              <a:t>Governance</a:t>
            </a:r>
            <a:r>
              <a:rPr lang="de-AT" sz="2000" dirty="0"/>
              <a:t>-Ansätze:</a:t>
            </a:r>
          </a:p>
          <a:p>
            <a:pPr lvl="1">
              <a:buClr>
                <a:srgbClr val="0073AF"/>
              </a:buClr>
            </a:pPr>
            <a:r>
              <a:rPr lang="de-AT" dirty="0" smtClean="0"/>
              <a:t>Strategien (NAS, Klimaschutz, andere Strategien die Anpassung thematisieren)</a:t>
            </a:r>
          </a:p>
          <a:p>
            <a:pPr lvl="1">
              <a:buClr>
                <a:srgbClr val="0073AF"/>
              </a:buClr>
            </a:pPr>
            <a:r>
              <a:rPr lang="de-AT" dirty="0" smtClean="0"/>
              <a:t>Gremien (interministeriell, Bund-Länder, Beratungsorgane)</a:t>
            </a:r>
          </a:p>
          <a:p>
            <a:pPr lvl="1">
              <a:buClr>
                <a:srgbClr val="0073AF"/>
              </a:buClr>
            </a:pPr>
            <a:r>
              <a:rPr lang="de-AT" dirty="0" smtClean="0"/>
              <a:t>Konsultationen (klassische Stakeholder-Konsultation)</a:t>
            </a:r>
          </a:p>
          <a:p>
            <a:pPr>
              <a:buClr>
                <a:srgbClr val="0073AF"/>
              </a:buClr>
            </a:pPr>
            <a:r>
              <a:rPr lang="de-AT" sz="2000" dirty="0" smtClean="0"/>
              <a:t>Neuere </a:t>
            </a:r>
            <a:r>
              <a:rPr lang="de-AT" sz="2000" dirty="0" err="1" smtClean="0"/>
              <a:t>Governance-Ansätze</a:t>
            </a:r>
            <a:r>
              <a:rPr lang="de-AT" sz="2000" dirty="0" smtClean="0"/>
              <a:t>:</a:t>
            </a:r>
          </a:p>
          <a:p>
            <a:pPr lvl="1">
              <a:buClr>
                <a:srgbClr val="0073AF"/>
              </a:buClr>
            </a:pPr>
            <a:r>
              <a:rPr lang="de-AT" dirty="0"/>
              <a:t>Assessments und Forschungsprogramme mit </a:t>
            </a:r>
            <a:r>
              <a:rPr lang="de-AT" dirty="0" err="1"/>
              <a:t>Stakeholderbeteiligung</a:t>
            </a:r>
            <a:r>
              <a:rPr lang="de-AT" dirty="0"/>
              <a:t> (</a:t>
            </a:r>
            <a:r>
              <a:rPr lang="de-AT" dirty="0" err="1"/>
              <a:t>KlimZUG</a:t>
            </a:r>
            <a:r>
              <a:rPr lang="de-AT" dirty="0"/>
              <a:t>, </a:t>
            </a:r>
            <a:r>
              <a:rPr lang="de-AT" dirty="0" err="1"/>
              <a:t>Knowledge</a:t>
            </a:r>
            <a:r>
              <a:rPr lang="de-AT" dirty="0"/>
              <a:t> </a:t>
            </a:r>
            <a:r>
              <a:rPr lang="de-AT" dirty="0" err="1"/>
              <a:t>for</a:t>
            </a:r>
            <a:r>
              <a:rPr lang="de-AT" dirty="0"/>
              <a:t> </a:t>
            </a:r>
            <a:r>
              <a:rPr lang="de-AT" dirty="0" err="1"/>
              <a:t>Climate</a:t>
            </a:r>
            <a:r>
              <a:rPr lang="de-AT" dirty="0"/>
              <a:t>)</a:t>
            </a:r>
          </a:p>
          <a:p>
            <a:pPr lvl="1">
              <a:buClr>
                <a:srgbClr val="0073AF"/>
              </a:buClr>
            </a:pPr>
            <a:r>
              <a:rPr lang="de-AT" b="1" dirty="0" smtClean="0"/>
              <a:t>Partnerschaften </a:t>
            </a:r>
          </a:p>
          <a:p>
            <a:pPr marL="898525" lvl="2" indent="0">
              <a:buClr>
                <a:srgbClr val="0073AF"/>
              </a:buClr>
              <a:buNone/>
            </a:pPr>
            <a:r>
              <a:rPr lang="de-AT" b="1" i="1" dirty="0" smtClean="0">
                <a:solidFill>
                  <a:srgbClr val="C00000"/>
                </a:solidFill>
              </a:rPr>
              <a:t>		„</a:t>
            </a:r>
            <a:r>
              <a:rPr lang="de-AT" b="1" i="1" dirty="0">
                <a:solidFill>
                  <a:srgbClr val="C00000"/>
                </a:solidFill>
              </a:rPr>
              <a:t>Adaptation </a:t>
            </a:r>
            <a:r>
              <a:rPr lang="de-AT" b="1" i="1" dirty="0" err="1">
                <a:solidFill>
                  <a:srgbClr val="C00000"/>
                </a:solidFill>
              </a:rPr>
              <a:t>opens</a:t>
            </a:r>
            <a:r>
              <a:rPr lang="de-AT" b="1" i="1" dirty="0">
                <a:solidFill>
                  <a:srgbClr val="C00000"/>
                </a:solidFill>
              </a:rPr>
              <a:t> </a:t>
            </a:r>
            <a:r>
              <a:rPr lang="de-AT" b="1" i="1" dirty="0" err="1">
                <a:solidFill>
                  <a:srgbClr val="C00000"/>
                </a:solidFill>
              </a:rPr>
              <a:t>new</a:t>
            </a:r>
            <a:r>
              <a:rPr lang="de-AT" b="1" i="1" dirty="0">
                <a:solidFill>
                  <a:srgbClr val="C00000"/>
                </a:solidFill>
              </a:rPr>
              <a:t> </a:t>
            </a:r>
            <a:r>
              <a:rPr lang="de-AT" b="1" i="1" dirty="0" err="1">
                <a:solidFill>
                  <a:srgbClr val="C00000"/>
                </a:solidFill>
              </a:rPr>
              <a:t>ways</a:t>
            </a:r>
            <a:r>
              <a:rPr lang="de-AT" b="1" i="1" dirty="0">
                <a:solidFill>
                  <a:srgbClr val="C00000"/>
                </a:solidFill>
              </a:rPr>
              <a:t> of </a:t>
            </a:r>
            <a:r>
              <a:rPr lang="de-AT" b="1" i="1" dirty="0" err="1">
                <a:solidFill>
                  <a:srgbClr val="C00000"/>
                </a:solidFill>
              </a:rPr>
              <a:t>cooperation</a:t>
            </a:r>
            <a:r>
              <a:rPr lang="de-AT" b="1" i="1" dirty="0">
                <a:solidFill>
                  <a:srgbClr val="C00000"/>
                </a:solidFill>
              </a:rPr>
              <a:t>“</a:t>
            </a:r>
          </a:p>
          <a:p>
            <a:pPr lvl="1">
              <a:buClr>
                <a:srgbClr val="0073AF"/>
              </a:buClr>
            </a:pPr>
            <a:endParaRPr lang="de-AT" dirty="0" smtClean="0"/>
          </a:p>
          <a:p>
            <a:pPr marL="454025" lvl="1" indent="0">
              <a:buClr>
                <a:srgbClr val="0073AF"/>
              </a:buClr>
              <a:buNone/>
            </a:pPr>
            <a:endParaRPr lang="de-AT" i="1" dirty="0" smtClean="0">
              <a:solidFill>
                <a:srgbClr val="C00000"/>
              </a:solidFill>
            </a:endParaRPr>
          </a:p>
          <a:p>
            <a:pPr marL="454025" lvl="1" indent="0">
              <a:buClr>
                <a:srgbClr val="0073AF"/>
              </a:buClr>
              <a:buNone/>
            </a:pPr>
            <a:endParaRPr lang="de-AT" i="1" dirty="0" smtClean="0">
              <a:solidFill>
                <a:srgbClr val="C00000"/>
              </a:solidFill>
            </a:endParaRPr>
          </a:p>
          <a:p>
            <a:pPr marL="454025" lvl="1" indent="0">
              <a:buClr>
                <a:srgbClr val="0073AF"/>
              </a:buClr>
              <a:buNone/>
            </a:pPr>
            <a:r>
              <a:rPr lang="de-AT" i="1" dirty="0" smtClean="0">
                <a:solidFill>
                  <a:srgbClr val="C00000"/>
                </a:solidFill>
              </a:rPr>
              <a:t>		</a:t>
            </a:r>
            <a:endParaRPr lang="de-AT" dirty="0" smtClean="0"/>
          </a:p>
          <a:p>
            <a:pPr>
              <a:buNone/>
            </a:pPr>
            <a:endParaRPr lang="en-US" sz="1700" dirty="0" smtClean="0"/>
          </a:p>
        </p:txBody>
      </p:sp>
      <p:sp>
        <p:nvSpPr>
          <p:cNvPr id="4" name="Abgerundetes Rechteck 3"/>
          <p:cNvSpPr/>
          <p:nvPr/>
        </p:nvSpPr>
        <p:spPr bwMode="auto">
          <a:xfrm>
            <a:off x="886086" y="5364485"/>
            <a:ext cx="2232248" cy="288032"/>
          </a:xfrm>
          <a:prstGeom prst="roundRect">
            <a:avLst/>
          </a:prstGeom>
          <a:noFill/>
          <a:ln w="254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10404052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Titel 1"/>
          <p:cNvSpPr>
            <a:spLocks noGrp="1"/>
          </p:cNvSpPr>
          <p:nvPr>
            <p:ph type="title" idx="4294967295"/>
          </p:nvPr>
        </p:nvSpPr>
        <p:spPr>
          <a:xfrm>
            <a:off x="360363" y="395288"/>
            <a:ext cx="8424862" cy="946150"/>
          </a:xfrm>
        </p:spPr>
        <p:txBody>
          <a:bodyPr anchor="ctr"/>
          <a:lstStyle/>
          <a:p>
            <a:pPr>
              <a:defRPr/>
            </a:pPr>
            <a:r>
              <a:rPr lang="de-AT" dirty="0" smtClean="0">
                <a:solidFill>
                  <a:srgbClr val="0073AF"/>
                </a:solidFill>
                <a:effectLst>
                  <a:outerShdw blurRad="38100" dist="38100" dir="2700000" algn="tl">
                    <a:srgbClr val="C0C0C0"/>
                  </a:outerShdw>
                </a:effectLst>
              </a:rPr>
              <a:t>Tagesordnung</a:t>
            </a:r>
            <a:endParaRPr lang="de-DE" dirty="0" smtClean="0">
              <a:solidFill>
                <a:srgbClr val="0073AF"/>
              </a:solidFill>
              <a:effectLst>
                <a:outerShdw blurRad="38100" dist="38100" dir="2700000" algn="tl">
                  <a:srgbClr val="C0C0C0"/>
                </a:outerShdw>
              </a:effectLst>
            </a:endParaRPr>
          </a:p>
        </p:txBody>
      </p:sp>
      <p:sp>
        <p:nvSpPr>
          <p:cNvPr id="3" name="Inhaltsplatzhalter 2"/>
          <p:cNvSpPr>
            <a:spLocks noGrp="1"/>
          </p:cNvSpPr>
          <p:nvPr>
            <p:ph idx="4294967295"/>
          </p:nvPr>
        </p:nvSpPr>
        <p:spPr>
          <a:xfrm>
            <a:off x="431800" y="1205691"/>
            <a:ext cx="8461375" cy="5239559"/>
          </a:xfrm>
        </p:spPr>
        <p:txBody>
          <a:bodyPr/>
          <a:lstStyle/>
          <a:p>
            <a:pPr marL="179388" indent="-179388">
              <a:lnSpc>
                <a:spcPct val="200000"/>
              </a:lnSpc>
              <a:tabLst>
                <a:tab pos="179388" algn="l"/>
              </a:tabLst>
            </a:pPr>
            <a:r>
              <a:rPr lang="de-AT" b="1" dirty="0" smtClean="0"/>
              <a:t>Einführung </a:t>
            </a:r>
            <a:r>
              <a:rPr lang="de-AT" b="1" dirty="0"/>
              <a:t>zu </a:t>
            </a:r>
            <a:r>
              <a:rPr lang="de-AT" b="1" dirty="0" smtClean="0"/>
              <a:t>Workshop und Projekt</a:t>
            </a:r>
          </a:p>
          <a:p>
            <a:pPr marL="179388" indent="-179388">
              <a:lnSpc>
                <a:spcPct val="200000"/>
              </a:lnSpc>
              <a:tabLst>
                <a:tab pos="179388" algn="l"/>
              </a:tabLst>
            </a:pPr>
            <a:r>
              <a:rPr lang="de-AT" b="1" dirty="0" smtClean="0">
                <a:solidFill>
                  <a:srgbClr val="FF8528"/>
                </a:solidFill>
              </a:rPr>
              <a:t>Die </a:t>
            </a:r>
            <a:r>
              <a:rPr lang="de-AT" b="1" dirty="0" err="1" smtClean="0">
                <a:solidFill>
                  <a:srgbClr val="FF8528"/>
                </a:solidFill>
              </a:rPr>
              <a:t>Governance</a:t>
            </a:r>
            <a:r>
              <a:rPr lang="de-AT" b="1" dirty="0" smtClean="0">
                <a:solidFill>
                  <a:srgbClr val="FF8528"/>
                </a:solidFill>
              </a:rPr>
              <a:t> der Anpassung</a:t>
            </a:r>
          </a:p>
          <a:p>
            <a:pPr marL="623888" lvl="1" indent="-179388">
              <a:tabLst>
                <a:tab pos="179388" algn="l"/>
              </a:tabLst>
            </a:pPr>
            <a:r>
              <a:rPr lang="de-AT" sz="2200" dirty="0" err="1"/>
              <a:t>Governance</a:t>
            </a:r>
            <a:r>
              <a:rPr lang="de-AT" sz="2200" dirty="0"/>
              <a:t>-Ansätze in 10 OECD–Ländern</a:t>
            </a:r>
          </a:p>
          <a:p>
            <a:pPr marL="623888" lvl="1" indent="-179388">
              <a:tabLst>
                <a:tab pos="179388" algn="l"/>
              </a:tabLst>
            </a:pPr>
            <a:r>
              <a:rPr lang="de-AT" sz="2200" b="1" dirty="0" smtClean="0">
                <a:solidFill>
                  <a:srgbClr val="FF8528"/>
                </a:solidFill>
              </a:rPr>
              <a:t>Partnerschaften als neuer </a:t>
            </a:r>
            <a:r>
              <a:rPr lang="de-AT" sz="2200" b="1" dirty="0" err="1" smtClean="0">
                <a:solidFill>
                  <a:srgbClr val="FF8528"/>
                </a:solidFill>
              </a:rPr>
              <a:t>Governance</a:t>
            </a:r>
            <a:r>
              <a:rPr lang="de-AT" sz="2200" b="1" dirty="0" smtClean="0">
                <a:solidFill>
                  <a:srgbClr val="FF8528"/>
                </a:solidFill>
              </a:rPr>
              <a:t>-Ansatz</a:t>
            </a:r>
          </a:p>
          <a:p>
            <a:pPr marL="179388" indent="-179388">
              <a:lnSpc>
                <a:spcPct val="200000"/>
              </a:lnSpc>
              <a:tabLst>
                <a:tab pos="179388" algn="l"/>
              </a:tabLst>
            </a:pPr>
            <a:r>
              <a:rPr lang="de-AT" b="1" dirty="0" smtClean="0"/>
              <a:t>Integrierte Strategien: Nachhaltigkeit, Klimaschutz und Anpassung</a:t>
            </a:r>
          </a:p>
          <a:p>
            <a:pPr marL="179388" indent="-179388">
              <a:lnSpc>
                <a:spcPct val="200000"/>
              </a:lnSpc>
              <a:tabLst>
                <a:tab pos="179388" algn="l"/>
              </a:tabLst>
            </a:pPr>
            <a:r>
              <a:rPr lang="de-AT" b="1" dirty="0" smtClean="0"/>
              <a:t>Diskussion: </a:t>
            </a:r>
            <a:r>
              <a:rPr lang="de-AT" b="1" dirty="0" err="1" smtClean="0"/>
              <a:t>Governance</a:t>
            </a:r>
            <a:r>
              <a:rPr lang="de-AT" b="1" dirty="0" smtClean="0"/>
              <a:t> von Anpassung in Österreich</a:t>
            </a:r>
          </a:p>
          <a:p>
            <a:pPr marL="179388" indent="-179388">
              <a:tabLst>
                <a:tab pos="179388" algn="l"/>
              </a:tabLst>
            </a:pPr>
            <a:endParaRPr lang="de-DE" sz="1800" dirty="0" smtClean="0"/>
          </a:p>
        </p:txBody>
      </p:sp>
      <p:sp>
        <p:nvSpPr>
          <p:cNvPr id="4" name="Abgerundetes Rechteck 3"/>
          <p:cNvSpPr/>
          <p:nvPr/>
        </p:nvSpPr>
        <p:spPr bwMode="auto">
          <a:xfrm>
            <a:off x="288256" y="2196133"/>
            <a:ext cx="6768752" cy="1584176"/>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Narrow" pitchFamily="34" charset="0"/>
            </a:endParaRPr>
          </a:p>
        </p:txBody>
      </p:sp>
      <p:sp>
        <p:nvSpPr>
          <p:cNvPr id="5" name="Abgerundetes Rechteck 4"/>
          <p:cNvSpPr/>
          <p:nvPr/>
        </p:nvSpPr>
        <p:spPr bwMode="auto">
          <a:xfrm>
            <a:off x="440656" y="1692077"/>
            <a:ext cx="6768752" cy="1584176"/>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1654509555"/>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468313"/>
            <a:ext cx="8424862" cy="1007740"/>
          </a:xfrm>
        </p:spPr>
        <p:txBody>
          <a:bodyPr/>
          <a:lstStyle/>
          <a:p>
            <a:pPr>
              <a:defRPr/>
            </a:pPr>
            <a:r>
              <a:rPr lang="de-AT" dirty="0" smtClean="0">
                <a:solidFill>
                  <a:srgbClr val="0073AF"/>
                </a:solidFill>
                <a:effectLst>
                  <a:outerShdw blurRad="38100" dist="38100" dir="2700000" algn="tl">
                    <a:srgbClr val="C0C0C0"/>
                  </a:outerShdw>
                </a:effectLst>
              </a:rPr>
              <a:t>Was sind Partnerschaften?</a:t>
            </a:r>
            <a:br>
              <a:rPr lang="de-AT" dirty="0" smtClean="0">
                <a:solidFill>
                  <a:srgbClr val="0073AF"/>
                </a:solidFill>
                <a:effectLst>
                  <a:outerShdw blurRad="38100" dist="38100" dir="2700000" algn="tl">
                    <a:srgbClr val="C0C0C0"/>
                  </a:outerShdw>
                </a:effectLst>
              </a:rPr>
            </a:br>
            <a:r>
              <a:rPr lang="de-AT" dirty="0" smtClean="0">
                <a:solidFill>
                  <a:srgbClr val="0073AF"/>
                </a:solidFill>
                <a:effectLst>
                  <a:outerShdw blurRad="38100" dist="38100" dir="2700000" algn="tl">
                    <a:srgbClr val="C0C0C0"/>
                  </a:outerShdw>
                </a:effectLst>
              </a:rPr>
              <a:t>Was wird von ihnen erwartet?</a:t>
            </a:r>
            <a:endParaRPr lang="de-DE" dirty="0">
              <a:solidFill>
                <a:srgbClr val="0073AF"/>
              </a:solidFill>
              <a:effectLst>
                <a:outerShdw blurRad="38100" dist="38100" dir="2700000" algn="tl">
                  <a:srgbClr val="C0C0C0"/>
                </a:outerShdw>
              </a:effectLst>
            </a:endParaRPr>
          </a:p>
        </p:txBody>
      </p:sp>
      <p:sp>
        <p:nvSpPr>
          <p:cNvPr id="3" name="Inhaltsplatzhalter 2"/>
          <p:cNvSpPr>
            <a:spLocks noGrp="1"/>
          </p:cNvSpPr>
          <p:nvPr>
            <p:ph idx="1"/>
          </p:nvPr>
        </p:nvSpPr>
        <p:spPr>
          <a:xfrm>
            <a:off x="468313" y="1777195"/>
            <a:ext cx="8424862" cy="4333092"/>
          </a:xfrm>
        </p:spPr>
        <p:txBody>
          <a:bodyPr/>
          <a:lstStyle/>
          <a:p>
            <a:pPr>
              <a:buNone/>
            </a:pPr>
            <a:r>
              <a:rPr lang="de-AT" sz="2000" b="1" dirty="0" smtClean="0">
                <a:solidFill>
                  <a:srgbClr val="0073AF"/>
                </a:solidFill>
              </a:rPr>
              <a:t>Partnerschaft  =</a:t>
            </a:r>
          </a:p>
          <a:p>
            <a:pPr>
              <a:buClr>
                <a:srgbClr val="0073AF"/>
              </a:buClr>
            </a:pPr>
            <a:r>
              <a:rPr lang="de-AT" sz="2000" dirty="0" smtClean="0"/>
              <a:t>dauerhafte Verbindung heterogener Akteure</a:t>
            </a:r>
          </a:p>
          <a:p>
            <a:pPr>
              <a:buClr>
                <a:srgbClr val="0073AF"/>
              </a:buClr>
            </a:pPr>
            <a:r>
              <a:rPr lang="de-AT" sz="2000" dirty="0" smtClean="0"/>
              <a:t>kollaborative Zusammenarbeit und gesellschaftliche Steuerung in einem breit definierten Themenfeld</a:t>
            </a:r>
          </a:p>
          <a:p>
            <a:pPr>
              <a:buClr>
                <a:srgbClr val="0073AF"/>
              </a:buClr>
            </a:pPr>
            <a:r>
              <a:rPr lang="de-AT" sz="2000" dirty="0" smtClean="0"/>
              <a:t>oftmals in geographischer Abgrenzung</a:t>
            </a:r>
            <a:endParaRPr lang="de-DE" sz="2000" dirty="0" smtClean="0"/>
          </a:p>
          <a:p>
            <a:pPr>
              <a:buClr>
                <a:srgbClr val="0073AF"/>
              </a:buClr>
            </a:pPr>
            <a:endParaRPr lang="en-US" sz="2000" dirty="0" smtClean="0"/>
          </a:p>
          <a:p>
            <a:pPr>
              <a:buClr>
                <a:srgbClr val="0073AF"/>
              </a:buClr>
              <a:buNone/>
            </a:pPr>
            <a:r>
              <a:rPr lang="de-AT" sz="2000" b="1" dirty="0" smtClean="0">
                <a:solidFill>
                  <a:srgbClr val="0073AF"/>
                </a:solidFill>
              </a:rPr>
              <a:t>Erwartungen</a:t>
            </a:r>
          </a:p>
          <a:p>
            <a:pPr>
              <a:buClr>
                <a:srgbClr val="0073AF"/>
              </a:buClr>
            </a:pPr>
            <a:r>
              <a:rPr lang="en-US" sz="2000" dirty="0" err="1" smtClean="0"/>
              <a:t>Reaktion</a:t>
            </a:r>
            <a:r>
              <a:rPr lang="en-US" sz="2000" dirty="0" smtClean="0"/>
              <a:t> auf die </a:t>
            </a:r>
            <a:r>
              <a:rPr lang="en-US" sz="2000" dirty="0" err="1" smtClean="0"/>
              <a:t>begrenzte</a:t>
            </a:r>
            <a:r>
              <a:rPr lang="en-US" sz="2000" dirty="0" smtClean="0"/>
              <a:t> </a:t>
            </a:r>
            <a:r>
              <a:rPr lang="en-US" sz="2000" dirty="0" err="1" smtClean="0"/>
              <a:t>staatliche</a:t>
            </a:r>
            <a:r>
              <a:rPr lang="en-US" sz="2000" dirty="0" smtClean="0"/>
              <a:t> </a:t>
            </a:r>
            <a:r>
              <a:rPr lang="en-US" sz="2000" dirty="0" err="1" smtClean="0"/>
              <a:t>Problemlösungsfähigkeit</a:t>
            </a:r>
            <a:r>
              <a:rPr lang="en-US" sz="2000" dirty="0" smtClean="0"/>
              <a:t> </a:t>
            </a:r>
            <a:r>
              <a:rPr lang="en-US" sz="2000" dirty="0" err="1" smtClean="0"/>
              <a:t>bei</a:t>
            </a:r>
            <a:r>
              <a:rPr lang="en-US" sz="2000" dirty="0" smtClean="0"/>
              <a:t> </a:t>
            </a:r>
            <a:r>
              <a:rPr lang="en-US" sz="2000" dirty="0" err="1" smtClean="0"/>
              <a:t>der</a:t>
            </a:r>
            <a:r>
              <a:rPr lang="en-US" sz="2000" dirty="0" smtClean="0"/>
              <a:t> </a:t>
            </a:r>
            <a:r>
              <a:rPr lang="en-US" sz="2000" dirty="0" err="1" smtClean="0"/>
              <a:t>Bewältigung</a:t>
            </a:r>
            <a:r>
              <a:rPr lang="en-US" sz="2000" dirty="0" smtClean="0"/>
              <a:t> </a:t>
            </a:r>
            <a:r>
              <a:rPr lang="en-US" sz="2000" dirty="0" err="1" smtClean="0"/>
              <a:t>komplexer</a:t>
            </a:r>
            <a:r>
              <a:rPr lang="en-US" sz="2000" dirty="0" smtClean="0"/>
              <a:t> </a:t>
            </a:r>
            <a:r>
              <a:rPr lang="en-US" sz="2000" dirty="0" err="1" smtClean="0"/>
              <a:t>Umweltprobleme</a:t>
            </a:r>
            <a:r>
              <a:rPr lang="en-US" sz="2000" dirty="0" smtClean="0"/>
              <a:t> - &gt; </a:t>
            </a:r>
            <a:r>
              <a:rPr lang="en-US" sz="2000" dirty="0" err="1" smtClean="0"/>
              <a:t>Effektive</a:t>
            </a:r>
            <a:r>
              <a:rPr lang="en-US" sz="2000" dirty="0" smtClean="0"/>
              <a:t>, </a:t>
            </a:r>
            <a:r>
              <a:rPr lang="en-US" sz="2000" dirty="0" err="1" smtClean="0"/>
              <a:t>inklusive</a:t>
            </a:r>
            <a:r>
              <a:rPr lang="en-US" sz="2000" dirty="0" smtClean="0"/>
              <a:t> und </a:t>
            </a:r>
            <a:r>
              <a:rPr lang="en-US" sz="2000" dirty="0" err="1" smtClean="0"/>
              <a:t>legitime</a:t>
            </a:r>
            <a:r>
              <a:rPr lang="en-US" sz="2000" dirty="0" smtClean="0"/>
              <a:t> Form </a:t>
            </a:r>
            <a:r>
              <a:rPr lang="en-US" sz="2000" dirty="0" err="1" smtClean="0"/>
              <a:t>der</a:t>
            </a:r>
            <a:r>
              <a:rPr lang="en-US" sz="2000" dirty="0" smtClean="0"/>
              <a:t> </a:t>
            </a:r>
            <a:r>
              <a:rPr lang="en-US" sz="2000" dirty="0" err="1" smtClean="0"/>
              <a:t>gesellschaftlichen</a:t>
            </a:r>
            <a:r>
              <a:rPr lang="en-US" sz="2000" dirty="0" smtClean="0"/>
              <a:t> </a:t>
            </a:r>
            <a:r>
              <a:rPr lang="en-US" sz="2000" dirty="0" err="1" smtClean="0"/>
              <a:t>Steuerung</a:t>
            </a:r>
            <a:endParaRPr lang="en-US" sz="2000" dirty="0" smtClean="0"/>
          </a:p>
          <a:p>
            <a:pPr>
              <a:buClr>
                <a:srgbClr val="0073AF"/>
              </a:buClr>
            </a:pPr>
            <a:r>
              <a:rPr lang="en-US" sz="2000" dirty="0" smtClean="0"/>
              <a:t>Innovative </a:t>
            </a:r>
            <a:r>
              <a:rPr lang="en-US" sz="2000" dirty="0" err="1" smtClean="0"/>
              <a:t>Lösungen</a:t>
            </a:r>
            <a:r>
              <a:rPr lang="en-US" sz="2000" dirty="0" smtClean="0"/>
              <a:t> und </a:t>
            </a:r>
            <a:r>
              <a:rPr lang="en-US" sz="2000" dirty="0" err="1" smtClean="0"/>
              <a:t>Politiken</a:t>
            </a:r>
            <a:endParaRPr lang="en-US" sz="2000" dirty="0" smtClean="0"/>
          </a:p>
          <a:p>
            <a:pPr>
              <a:buClr>
                <a:srgbClr val="0073AF"/>
              </a:buClr>
              <a:buNone/>
            </a:pPr>
            <a:endParaRPr lang="de-AT" sz="600" b="1" dirty="0" smtClean="0">
              <a:solidFill>
                <a:srgbClr val="0073AF"/>
              </a:solidFill>
            </a:endParaRPr>
          </a:p>
        </p:txBody>
      </p:sp>
    </p:spTree>
    <p:extLst>
      <p:ext uri="{BB962C8B-B14F-4D97-AF65-F5344CB8AC3E}">
        <p14:creationId xmlns:p14="http://schemas.microsoft.com/office/powerpoint/2010/main" val="41213668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linds(horizontal)">
                                      <p:cBhvr>
                                        <p:cTn id="10" dur="500"/>
                                        <p:tgtEl>
                                          <p:spTgt spid="3">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blinds(horizontal)">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1" name="Titel 1"/>
          <p:cNvSpPr>
            <a:spLocks noGrp="1"/>
          </p:cNvSpPr>
          <p:nvPr>
            <p:ph type="title" idx="4294967295"/>
          </p:nvPr>
        </p:nvSpPr>
        <p:spPr>
          <a:xfrm>
            <a:off x="360363" y="468313"/>
            <a:ext cx="4346575" cy="504825"/>
          </a:xfrm>
        </p:spPr>
        <p:txBody>
          <a:bodyPr anchor="ctr"/>
          <a:lstStyle/>
          <a:p>
            <a:pPr>
              <a:defRPr/>
            </a:pPr>
            <a:r>
              <a:rPr lang="de-AT" dirty="0" smtClean="0">
                <a:solidFill>
                  <a:srgbClr val="0073AF"/>
                </a:solidFill>
                <a:effectLst>
                  <a:outerShdw blurRad="38100" dist="38100" dir="2700000" algn="tl">
                    <a:srgbClr val="C0C0C0"/>
                  </a:outerShdw>
                </a:effectLst>
              </a:rPr>
              <a:t>Fälle</a:t>
            </a:r>
            <a:endParaRPr lang="de-AT" dirty="0" smtClean="0"/>
          </a:p>
        </p:txBody>
      </p:sp>
      <p:sp>
        <p:nvSpPr>
          <p:cNvPr id="160772" name="Inhaltsplatzhalter 2"/>
          <p:cNvSpPr>
            <a:spLocks noGrp="1"/>
          </p:cNvSpPr>
          <p:nvPr>
            <p:ph idx="4294967295"/>
          </p:nvPr>
        </p:nvSpPr>
        <p:spPr>
          <a:xfrm>
            <a:off x="144240" y="1115939"/>
            <a:ext cx="4680519" cy="792162"/>
          </a:xfrm>
        </p:spPr>
        <p:txBody>
          <a:bodyPr/>
          <a:lstStyle/>
          <a:p>
            <a:pPr>
              <a:buNone/>
            </a:pPr>
            <a:r>
              <a:rPr lang="de-AT" sz="1700" b="1" dirty="0" smtClean="0">
                <a:solidFill>
                  <a:srgbClr val="6E9137"/>
                </a:solidFill>
                <a:effectLst>
                  <a:outerShdw blurRad="38100" dist="38100" dir="2700000" algn="tl">
                    <a:srgbClr val="C0C0C0"/>
                  </a:outerShdw>
                </a:effectLst>
                <a:ea typeface="+mj-ea"/>
                <a:cs typeface="+mj-cs"/>
              </a:rPr>
              <a:t>GB: Regional </a:t>
            </a:r>
            <a:r>
              <a:rPr lang="de-AT" sz="1700" b="1" dirty="0" err="1" smtClean="0">
                <a:solidFill>
                  <a:srgbClr val="6E9137"/>
                </a:solidFill>
                <a:effectLst>
                  <a:outerShdw blurRad="38100" dist="38100" dir="2700000" algn="tl">
                    <a:srgbClr val="C0C0C0"/>
                  </a:outerShdw>
                </a:effectLst>
                <a:ea typeface="+mj-ea"/>
                <a:cs typeface="+mj-cs"/>
              </a:rPr>
              <a:t>Climate</a:t>
            </a:r>
            <a:r>
              <a:rPr lang="de-AT" sz="1700" b="1" dirty="0" smtClean="0">
                <a:solidFill>
                  <a:srgbClr val="6E9137"/>
                </a:solidFill>
                <a:effectLst>
                  <a:outerShdw blurRad="38100" dist="38100" dir="2700000" algn="tl">
                    <a:srgbClr val="C0C0C0"/>
                  </a:outerShdw>
                </a:effectLst>
                <a:ea typeface="+mj-ea"/>
                <a:cs typeface="+mj-cs"/>
              </a:rPr>
              <a:t> Change </a:t>
            </a:r>
            <a:r>
              <a:rPr lang="de-AT" sz="1700" b="1" dirty="0" err="1" smtClean="0">
                <a:solidFill>
                  <a:srgbClr val="6E9137"/>
                </a:solidFill>
                <a:effectLst>
                  <a:outerShdw blurRad="38100" dist="38100" dir="2700000" algn="tl">
                    <a:srgbClr val="C0C0C0"/>
                  </a:outerShdw>
                </a:effectLst>
                <a:ea typeface="+mj-ea"/>
                <a:cs typeface="+mj-cs"/>
              </a:rPr>
              <a:t>Partnerships</a:t>
            </a:r>
            <a:r>
              <a:rPr lang="de-AT" sz="1700" b="1" dirty="0" smtClean="0">
                <a:solidFill>
                  <a:srgbClr val="6E9137"/>
                </a:solidFill>
                <a:effectLst>
                  <a:outerShdw blurRad="38100" dist="38100" dir="2700000" algn="tl">
                    <a:srgbClr val="C0C0C0"/>
                  </a:outerShdw>
                </a:effectLst>
                <a:ea typeface="+mj-ea"/>
                <a:cs typeface="+mj-cs"/>
              </a:rPr>
              <a:t> (RCCP)</a:t>
            </a:r>
          </a:p>
          <a:p>
            <a:pPr>
              <a:buNone/>
            </a:pPr>
            <a:r>
              <a:rPr lang="de-AT" sz="1400" i="1" dirty="0" smtClean="0"/>
              <a:t>London </a:t>
            </a:r>
            <a:r>
              <a:rPr lang="de-AT" sz="1400" i="1" dirty="0" err="1" smtClean="0"/>
              <a:t>Climate</a:t>
            </a:r>
            <a:r>
              <a:rPr lang="de-AT" sz="1400" i="1" dirty="0" smtClean="0"/>
              <a:t> Change </a:t>
            </a:r>
            <a:r>
              <a:rPr lang="de-AT" sz="1400" i="1" dirty="0" err="1" smtClean="0"/>
              <a:t>Partnership</a:t>
            </a:r>
            <a:r>
              <a:rPr lang="de-AT" sz="1400" i="1" dirty="0" smtClean="0"/>
              <a:t>, </a:t>
            </a:r>
            <a:r>
              <a:rPr lang="de-AT" sz="1400" i="1" dirty="0" err="1" smtClean="0"/>
              <a:t>Climate</a:t>
            </a:r>
            <a:r>
              <a:rPr lang="de-AT" sz="1400" i="1" dirty="0" smtClean="0"/>
              <a:t> </a:t>
            </a:r>
            <a:r>
              <a:rPr lang="de-AT" sz="1400" i="1" dirty="0" err="1" smtClean="0"/>
              <a:t>SouthEast</a:t>
            </a:r>
            <a:r>
              <a:rPr lang="de-AT" sz="1400" i="1" dirty="0" smtClean="0"/>
              <a:t>, </a:t>
            </a:r>
            <a:r>
              <a:rPr lang="de-AT" sz="1400" i="1" dirty="0" err="1" smtClean="0"/>
              <a:t>Climate</a:t>
            </a:r>
            <a:r>
              <a:rPr lang="de-AT" sz="1400" i="1" dirty="0" smtClean="0"/>
              <a:t> South West</a:t>
            </a:r>
          </a:p>
          <a:p>
            <a:pPr>
              <a:spcBef>
                <a:spcPts val="1200"/>
              </a:spcBef>
            </a:pPr>
            <a:endParaRPr lang="en-GB" sz="1700" dirty="0" smtClean="0"/>
          </a:p>
          <a:p>
            <a:pPr>
              <a:spcBef>
                <a:spcPts val="1200"/>
              </a:spcBef>
            </a:pPr>
            <a:endParaRPr lang="en-GB" sz="1700" dirty="0" smtClean="0"/>
          </a:p>
          <a:p>
            <a:pPr>
              <a:spcBef>
                <a:spcPts val="1200"/>
              </a:spcBef>
              <a:buFont typeface="Wingdings" pitchFamily="2" charset="2"/>
              <a:buNone/>
            </a:pPr>
            <a:endParaRPr lang="en-GB" sz="1700" dirty="0" smtClean="0"/>
          </a:p>
          <a:p>
            <a:endParaRPr lang="de-AT" sz="1700" dirty="0" smtClean="0"/>
          </a:p>
          <a:p>
            <a:pPr>
              <a:spcBef>
                <a:spcPts val="1200"/>
              </a:spcBef>
            </a:pPr>
            <a:endParaRPr lang="en-GB" sz="1700" dirty="0" smtClean="0"/>
          </a:p>
          <a:p>
            <a:pPr>
              <a:buFont typeface="Wingdings" pitchFamily="2" charset="2"/>
              <a:buNone/>
            </a:pPr>
            <a:endParaRPr lang="de-AT" sz="1700" dirty="0" smtClean="0"/>
          </a:p>
        </p:txBody>
      </p:sp>
      <p:pic>
        <p:nvPicPr>
          <p:cNvPr id="5" name="Picture 5"/>
          <p:cNvPicPr>
            <a:picLocks noChangeAspect="1" noChangeArrowheads="1"/>
          </p:cNvPicPr>
          <p:nvPr/>
        </p:nvPicPr>
        <p:blipFill>
          <a:blip r:embed="rId3" cstate="print"/>
          <a:srcRect/>
          <a:stretch>
            <a:fillRect/>
          </a:stretch>
        </p:blipFill>
        <p:spPr bwMode="auto">
          <a:xfrm>
            <a:off x="1680348" y="2205823"/>
            <a:ext cx="1506746" cy="192159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4466430" y="2205823"/>
            <a:ext cx="2451124" cy="2011177"/>
          </a:xfrm>
          <a:prstGeom prst="rect">
            <a:avLst/>
          </a:prstGeom>
          <a:noFill/>
          <a:ln w="9525">
            <a:noFill/>
            <a:miter lim="800000"/>
            <a:headEnd/>
            <a:tailEnd/>
          </a:ln>
        </p:spPr>
      </p:pic>
      <p:pic>
        <p:nvPicPr>
          <p:cNvPr id="4097" name="Picture 1"/>
          <p:cNvPicPr>
            <a:picLocks noChangeAspect="1" noChangeArrowheads="1"/>
          </p:cNvPicPr>
          <p:nvPr/>
        </p:nvPicPr>
        <p:blipFill>
          <a:blip r:embed="rId5" cstate="print"/>
          <a:srcRect/>
          <a:stretch>
            <a:fillRect/>
          </a:stretch>
        </p:blipFill>
        <p:spPr bwMode="auto">
          <a:xfrm>
            <a:off x="6278401" y="2291576"/>
            <a:ext cx="2617185" cy="564565"/>
          </a:xfrm>
          <a:prstGeom prst="rect">
            <a:avLst/>
          </a:prstGeom>
          <a:noFill/>
          <a:ln w="9525">
            <a:noFill/>
            <a:miter lim="800000"/>
            <a:headEnd/>
            <a:tailEnd/>
          </a:ln>
        </p:spPr>
      </p:pic>
      <p:pic>
        <p:nvPicPr>
          <p:cNvPr id="4100" name="Picture 4"/>
          <p:cNvPicPr>
            <a:picLocks noChangeAspect="1" noChangeArrowheads="1"/>
          </p:cNvPicPr>
          <p:nvPr/>
        </p:nvPicPr>
        <p:blipFill>
          <a:blip r:embed="rId6" cstate="print"/>
          <a:srcRect/>
          <a:stretch>
            <a:fillRect/>
          </a:stretch>
        </p:blipFill>
        <p:spPr bwMode="auto">
          <a:xfrm>
            <a:off x="823092" y="3920335"/>
            <a:ext cx="2108976" cy="301283"/>
          </a:xfrm>
          <a:prstGeom prst="rect">
            <a:avLst/>
          </a:prstGeom>
          <a:noFill/>
          <a:ln w="9525">
            <a:noFill/>
            <a:miter lim="800000"/>
            <a:headEnd/>
            <a:tailEnd/>
          </a:ln>
        </p:spPr>
      </p:pic>
      <p:pic>
        <p:nvPicPr>
          <p:cNvPr id="4102" name="Picture 6"/>
          <p:cNvPicPr>
            <a:picLocks noChangeAspect="1" noChangeArrowheads="1"/>
          </p:cNvPicPr>
          <p:nvPr/>
        </p:nvPicPr>
        <p:blipFill>
          <a:blip r:embed="rId7" cstate="print"/>
          <a:srcRect/>
          <a:stretch>
            <a:fillRect/>
          </a:stretch>
        </p:blipFill>
        <p:spPr bwMode="auto">
          <a:xfrm>
            <a:off x="823092" y="3212320"/>
            <a:ext cx="523054" cy="779453"/>
          </a:xfrm>
          <a:prstGeom prst="rect">
            <a:avLst/>
          </a:prstGeom>
          <a:noFill/>
          <a:ln w="9525">
            <a:noFill/>
            <a:miter lim="800000"/>
            <a:headEnd/>
            <a:tailEnd/>
          </a:ln>
        </p:spPr>
      </p:pic>
      <p:pic>
        <p:nvPicPr>
          <p:cNvPr id="4105" name="Picture 9"/>
          <p:cNvPicPr>
            <a:picLocks noChangeAspect="1" noChangeArrowheads="1"/>
          </p:cNvPicPr>
          <p:nvPr/>
        </p:nvPicPr>
        <p:blipFill>
          <a:blip r:embed="rId8" cstate="print"/>
          <a:srcRect l="89803"/>
          <a:stretch>
            <a:fillRect/>
          </a:stretch>
        </p:blipFill>
        <p:spPr bwMode="auto">
          <a:xfrm>
            <a:off x="751654" y="2277261"/>
            <a:ext cx="608834" cy="879918"/>
          </a:xfrm>
          <a:prstGeom prst="rect">
            <a:avLst/>
          </a:prstGeom>
          <a:noFill/>
          <a:ln w="9525">
            <a:noFill/>
            <a:miter lim="800000"/>
            <a:headEnd/>
            <a:tailEnd/>
          </a:ln>
        </p:spPr>
      </p:pic>
      <p:pic>
        <p:nvPicPr>
          <p:cNvPr id="4108" name="Picture 12"/>
          <p:cNvPicPr>
            <a:picLocks noChangeAspect="1" noChangeArrowheads="1"/>
          </p:cNvPicPr>
          <p:nvPr/>
        </p:nvPicPr>
        <p:blipFill>
          <a:blip r:embed="rId9" cstate="print"/>
          <a:srcRect/>
          <a:stretch>
            <a:fillRect/>
          </a:stretch>
        </p:blipFill>
        <p:spPr bwMode="auto">
          <a:xfrm>
            <a:off x="7715304" y="3134517"/>
            <a:ext cx="894530" cy="648665"/>
          </a:xfrm>
          <a:prstGeom prst="rect">
            <a:avLst/>
          </a:prstGeom>
          <a:noFill/>
          <a:ln w="9525">
            <a:noFill/>
            <a:miter lim="800000"/>
            <a:headEnd/>
            <a:tailEnd/>
          </a:ln>
        </p:spPr>
      </p:pic>
      <p:sp>
        <p:nvSpPr>
          <p:cNvPr id="13" name="Inhaltsplatzhalter 2"/>
          <p:cNvSpPr txBox="1">
            <a:spLocks/>
          </p:cNvSpPr>
          <p:nvPr/>
        </p:nvSpPr>
        <p:spPr bwMode="auto">
          <a:xfrm>
            <a:off x="4752182" y="1114157"/>
            <a:ext cx="4465066" cy="7143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4638" marR="0" lvl="0" indent="-274638" algn="l" defTabSz="914400" rtl="0" eaLnBrk="0" fontAlgn="base" latinLnBrk="0" hangingPunct="0">
              <a:lnSpc>
                <a:spcPct val="100000"/>
              </a:lnSpc>
              <a:spcBef>
                <a:spcPct val="20000"/>
              </a:spcBef>
              <a:spcAft>
                <a:spcPct val="0"/>
              </a:spcAft>
              <a:buClr>
                <a:srgbClr val="3333CC"/>
              </a:buClr>
              <a:buSzTx/>
              <a:buFont typeface="Wingdings" pitchFamily="2" charset="2"/>
              <a:buNone/>
              <a:tabLst/>
              <a:defRPr/>
            </a:pPr>
            <a:r>
              <a:rPr lang="de-AT" sz="1700" dirty="0" smtClean="0">
                <a:solidFill>
                  <a:srgbClr val="FF8528"/>
                </a:solidFill>
                <a:effectLst>
                  <a:outerShdw blurRad="38100" dist="38100" dir="2700000" algn="tl">
                    <a:srgbClr val="C0C0C0"/>
                  </a:outerShdw>
                </a:effectLst>
                <a:latin typeface="+mn-lt"/>
                <a:ea typeface="+mj-ea"/>
                <a:cs typeface="+mj-cs"/>
              </a:rPr>
              <a:t>Kanada: Regional Adaptation </a:t>
            </a:r>
            <a:r>
              <a:rPr lang="de-AT" sz="1700" dirty="0" err="1" smtClean="0">
                <a:solidFill>
                  <a:srgbClr val="FF8528"/>
                </a:solidFill>
                <a:effectLst>
                  <a:outerShdw blurRad="38100" dist="38100" dir="2700000" algn="tl">
                    <a:srgbClr val="C0C0C0"/>
                  </a:outerShdw>
                </a:effectLst>
                <a:latin typeface="+mn-lt"/>
                <a:ea typeface="+mj-ea"/>
                <a:cs typeface="+mj-cs"/>
              </a:rPr>
              <a:t>Collaboratives</a:t>
            </a:r>
            <a:r>
              <a:rPr lang="de-AT" sz="1700" dirty="0" smtClean="0">
                <a:solidFill>
                  <a:srgbClr val="FF8528"/>
                </a:solidFill>
                <a:effectLst>
                  <a:outerShdw blurRad="38100" dist="38100" dir="2700000" algn="tl">
                    <a:srgbClr val="C0C0C0"/>
                  </a:outerShdw>
                </a:effectLst>
                <a:latin typeface="+mn-lt"/>
                <a:ea typeface="+mj-ea"/>
                <a:cs typeface="+mj-cs"/>
              </a:rPr>
              <a:t> (RAC)</a:t>
            </a:r>
          </a:p>
          <a:p>
            <a:pPr marL="274638" marR="0" lvl="0" indent="-274638" algn="l" defTabSz="914400" rtl="0" eaLnBrk="0" fontAlgn="base" latinLnBrk="0" hangingPunct="0">
              <a:lnSpc>
                <a:spcPct val="100000"/>
              </a:lnSpc>
              <a:spcBef>
                <a:spcPct val="20000"/>
              </a:spcBef>
              <a:spcAft>
                <a:spcPct val="0"/>
              </a:spcAft>
              <a:buClr>
                <a:srgbClr val="3333CC"/>
              </a:buClr>
              <a:buSzTx/>
              <a:buFont typeface="Wingdings" pitchFamily="2" charset="2"/>
              <a:buNone/>
              <a:tabLst/>
              <a:defRPr/>
            </a:pPr>
            <a:r>
              <a:rPr lang="de-AT" sz="1400" b="0" i="1" kern="0" dirty="0" smtClean="0">
                <a:latin typeface="+mn-lt"/>
              </a:rPr>
              <a:t>RAC British Columbia, </a:t>
            </a:r>
            <a:r>
              <a:rPr lang="de-AT" sz="1400" b="0" i="1" kern="0" dirty="0" err="1" smtClean="0">
                <a:latin typeface="+mn-lt"/>
              </a:rPr>
              <a:t>Prairies</a:t>
            </a:r>
            <a:r>
              <a:rPr lang="de-AT" sz="1400" b="0" i="1" kern="0" dirty="0" smtClean="0">
                <a:latin typeface="+mn-lt"/>
              </a:rPr>
              <a:t> RAC, RAC </a:t>
            </a:r>
            <a:r>
              <a:rPr lang="de-AT" sz="1400" b="0" i="1" kern="0" dirty="0" err="1" smtClean="0">
                <a:latin typeface="+mn-lt"/>
              </a:rPr>
              <a:t>Atlantic</a:t>
            </a:r>
            <a:endParaRPr kumimoji="0" lang="de-AT" sz="1400" b="0" i="1" u="none" strike="noStrike" kern="0" cap="none" spc="0" normalizeH="0" baseline="0" noProof="0" dirty="0" smtClean="0">
              <a:ln>
                <a:noFill/>
              </a:ln>
              <a:solidFill>
                <a:schemeClr val="tx1"/>
              </a:solidFill>
              <a:effectLst/>
              <a:uLnTx/>
              <a:uFillTx/>
              <a:latin typeface="+mn-lt"/>
              <a:ea typeface="+mn-ea"/>
              <a:cs typeface="+mn-cs"/>
            </a:endParaRPr>
          </a:p>
          <a:p>
            <a:pPr marL="274638" marR="0" lvl="0" indent="-274638" algn="l" defTabSz="914400" rtl="0" eaLnBrk="0" fontAlgn="base" latinLnBrk="0" hangingPunct="0">
              <a:lnSpc>
                <a:spcPct val="100000"/>
              </a:lnSpc>
              <a:spcBef>
                <a:spcPts val="1200"/>
              </a:spcBef>
              <a:spcAft>
                <a:spcPct val="0"/>
              </a:spcAft>
              <a:buClr>
                <a:srgbClr val="3333CC"/>
              </a:buClr>
              <a:buSzTx/>
              <a:buFont typeface="Wingdings" pitchFamily="2" charset="2"/>
              <a:buChar char="§"/>
              <a:tabLst/>
              <a:defRPr/>
            </a:pPr>
            <a:endParaRPr kumimoji="0" lang="en-GB" sz="1800" b="0" i="0" u="none" strike="noStrike" kern="0" cap="none" spc="0" normalizeH="0" baseline="0" noProof="0" dirty="0" smtClean="0">
              <a:ln>
                <a:noFill/>
              </a:ln>
              <a:solidFill>
                <a:schemeClr val="tx1"/>
              </a:solidFill>
              <a:effectLst/>
              <a:uLnTx/>
              <a:uFillTx/>
              <a:latin typeface="+mn-lt"/>
              <a:ea typeface="+mn-ea"/>
              <a:cs typeface="+mn-cs"/>
            </a:endParaRPr>
          </a:p>
          <a:p>
            <a:pPr marL="274638" marR="0" lvl="0" indent="-274638" algn="l" defTabSz="914400" rtl="0" eaLnBrk="0" fontAlgn="base" latinLnBrk="0" hangingPunct="0">
              <a:lnSpc>
                <a:spcPct val="100000"/>
              </a:lnSpc>
              <a:spcBef>
                <a:spcPts val="1200"/>
              </a:spcBef>
              <a:spcAft>
                <a:spcPct val="0"/>
              </a:spcAft>
              <a:buClr>
                <a:srgbClr val="3333CC"/>
              </a:buClr>
              <a:buSzTx/>
              <a:buFont typeface="Wingdings" pitchFamily="2" charset="2"/>
              <a:buChar char="§"/>
              <a:tabLst/>
              <a:defRPr/>
            </a:pPr>
            <a:endParaRPr kumimoji="0" lang="en-GB" sz="1800" b="0" i="0" u="none" strike="noStrike" kern="0" cap="none" spc="0" normalizeH="0" baseline="0" noProof="0" dirty="0" smtClean="0">
              <a:ln>
                <a:noFill/>
              </a:ln>
              <a:solidFill>
                <a:schemeClr val="tx1"/>
              </a:solidFill>
              <a:effectLst/>
              <a:uLnTx/>
              <a:uFillTx/>
              <a:latin typeface="+mn-lt"/>
              <a:ea typeface="+mn-ea"/>
              <a:cs typeface="+mn-cs"/>
            </a:endParaRPr>
          </a:p>
          <a:p>
            <a:pPr marL="274638" marR="0" lvl="0" indent="-274638" algn="l" defTabSz="914400" rtl="0" eaLnBrk="0" fontAlgn="base" latinLnBrk="0" hangingPunct="0">
              <a:lnSpc>
                <a:spcPct val="100000"/>
              </a:lnSpc>
              <a:spcBef>
                <a:spcPts val="1200"/>
              </a:spcBef>
              <a:spcAft>
                <a:spcPct val="0"/>
              </a:spcAft>
              <a:buClr>
                <a:srgbClr val="3333CC"/>
              </a:buClr>
              <a:buSzTx/>
              <a:buFont typeface="Wingdings" pitchFamily="2" charset="2"/>
              <a:buNone/>
              <a:tabLst/>
              <a:defRPr/>
            </a:pPr>
            <a:endParaRPr kumimoji="0" lang="en-GB" sz="1800" b="0" i="0" u="none" strike="noStrike" kern="0" cap="none" spc="0" normalizeH="0" baseline="0" noProof="0" dirty="0" smtClean="0">
              <a:ln>
                <a:noFill/>
              </a:ln>
              <a:solidFill>
                <a:schemeClr val="tx1"/>
              </a:solidFill>
              <a:effectLst/>
              <a:uLnTx/>
              <a:uFillTx/>
              <a:latin typeface="+mn-lt"/>
              <a:ea typeface="+mn-ea"/>
              <a:cs typeface="+mn-cs"/>
            </a:endParaRPr>
          </a:p>
          <a:p>
            <a:pPr marL="274638" marR="0" lvl="0" indent="-274638" algn="l" defTabSz="914400" rtl="0" eaLnBrk="0" fontAlgn="base" latinLnBrk="0" hangingPunct="0">
              <a:lnSpc>
                <a:spcPct val="100000"/>
              </a:lnSpc>
              <a:spcBef>
                <a:spcPct val="20000"/>
              </a:spcBef>
              <a:spcAft>
                <a:spcPct val="0"/>
              </a:spcAft>
              <a:buClr>
                <a:srgbClr val="3333CC"/>
              </a:buClr>
              <a:buSzTx/>
              <a:buFont typeface="Wingdings" pitchFamily="2" charset="2"/>
              <a:buChar char="§"/>
              <a:tabLst/>
              <a:defRPr/>
            </a:pPr>
            <a:endParaRPr kumimoji="0" lang="de-AT" sz="2400" b="0" i="0" u="none" strike="noStrike" kern="0" cap="none" spc="0" normalizeH="0" baseline="0" noProof="0" dirty="0" smtClean="0">
              <a:ln>
                <a:noFill/>
              </a:ln>
              <a:solidFill>
                <a:schemeClr val="tx1"/>
              </a:solidFill>
              <a:effectLst/>
              <a:uLnTx/>
              <a:uFillTx/>
              <a:latin typeface="+mn-lt"/>
              <a:ea typeface="+mn-ea"/>
              <a:cs typeface="+mn-cs"/>
            </a:endParaRPr>
          </a:p>
          <a:p>
            <a:pPr marL="274638" marR="0" lvl="0" indent="-274638" algn="l" defTabSz="914400" rtl="0" eaLnBrk="0" fontAlgn="base" latinLnBrk="0" hangingPunct="0">
              <a:lnSpc>
                <a:spcPct val="100000"/>
              </a:lnSpc>
              <a:spcBef>
                <a:spcPts val="1200"/>
              </a:spcBef>
              <a:spcAft>
                <a:spcPct val="0"/>
              </a:spcAft>
              <a:buClr>
                <a:srgbClr val="3333CC"/>
              </a:buClr>
              <a:buSzTx/>
              <a:buFont typeface="Wingdings" pitchFamily="2" charset="2"/>
              <a:buChar char="§"/>
              <a:tabLst/>
              <a:defRPr/>
            </a:pPr>
            <a:endParaRPr kumimoji="0" lang="en-GB" sz="1800" b="0" i="0" u="none" strike="noStrike" kern="0" cap="none" spc="0" normalizeH="0" baseline="0" noProof="0" dirty="0" smtClean="0">
              <a:ln>
                <a:noFill/>
              </a:ln>
              <a:solidFill>
                <a:schemeClr val="tx1"/>
              </a:solidFill>
              <a:effectLst/>
              <a:uLnTx/>
              <a:uFillTx/>
              <a:latin typeface="+mn-lt"/>
              <a:ea typeface="+mn-ea"/>
              <a:cs typeface="+mn-cs"/>
            </a:endParaRPr>
          </a:p>
          <a:p>
            <a:pPr marL="274638" marR="0" lvl="0" indent="-274638" algn="l" defTabSz="914400" rtl="0" eaLnBrk="0" fontAlgn="base" latinLnBrk="0" hangingPunct="0">
              <a:lnSpc>
                <a:spcPct val="100000"/>
              </a:lnSpc>
              <a:spcBef>
                <a:spcPct val="20000"/>
              </a:spcBef>
              <a:spcAft>
                <a:spcPct val="0"/>
              </a:spcAft>
              <a:buClr>
                <a:srgbClr val="3333CC"/>
              </a:buClr>
              <a:buSzTx/>
              <a:buFont typeface="Wingdings" pitchFamily="2" charset="2"/>
              <a:buNone/>
              <a:tabLst/>
              <a:defRPr/>
            </a:pPr>
            <a:endParaRPr kumimoji="0" lang="de-AT" sz="1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4" name="Inhaltsplatzhalter 4"/>
          <p:cNvSpPr txBox="1">
            <a:spLocks/>
          </p:cNvSpPr>
          <p:nvPr/>
        </p:nvSpPr>
        <p:spPr bwMode="auto">
          <a:xfrm>
            <a:off x="251588" y="4420401"/>
            <a:ext cx="4286280" cy="16807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4638" marR="0" lvl="0" indent="-274638" algn="l" defTabSz="914400" rtl="0" eaLnBrk="0" fontAlgn="base" latinLnBrk="0" hangingPunct="0">
              <a:lnSpc>
                <a:spcPct val="100000"/>
              </a:lnSpc>
              <a:spcBef>
                <a:spcPct val="20000"/>
              </a:spcBef>
              <a:spcAft>
                <a:spcPct val="0"/>
              </a:spcAft>
              <a:buClr>
                <a:srgbClr val="0073AF"/>
              </a:buClr>
              <a:buSzTx/>
              <a:buFont typeface="Wingdings" pitchFamily="2" charset="2"/>
              <a:buChar char="§"/>
              <a:tabLst/>
              <a:defRPr/>
            </a:pPr>
            <a:r>
              <a:rPr kumimoji="0" lang="de-AT" sz="1500" b="0" i="0" u="none" strike="noStrike" kern="0" cap="none" spc="0" normalizeH="0" baseline="0" noProof="0" dirty="0" smtClean="0">
                <a:ln>
                  <a:noFill/>
                </a:ln>
                <a:solidFill>
                  <a:schemeClr val="tx1"/>
                </a:solidFill>
                <a:effectLst/>
                <a:uLnTx/>
                <a:uFillTx/>
                <a:latin typeface="+mn-lt"/>
                <a:ea typeface="+mn-ea"/>
                <a:cs typeface="+mn-cs"/>
              </a:rPr>
              <a:t>Seit 1999 </a:t>
            </a:r>
          </a:p>
          <a:p>
            <a:pPr marL="274638" marR="0" lvl="0" indent="-274638" algn="l" defTabSz="914400" rtl="0" eaLnBrk="0" fontAlgn="base" latinLnBrk="0" hangingPunct="0">
              <a:lnSpc>
                <a:spcPct val="100000"/>
              </a:lnSpc>
              <a:spcBef>
                <a:spcPct val="20000"/>
              </a:spcBef>
              <a:spcAft>
                <a:spcPct val="0"/>
              </a:spcAft>
              <a:buClr>
                <a:srgbClr val="0073AF"/>
              </a:buClr>
              <a:buSzTx/>
              <a:buFont typeface="Wingdings" pitchFamily="2" charset="2"/>
              <a:buChar char="§"/>
              <a:tabLst/>
              <a:defRPr/>
            </a:pPr>
            <a:r>
              <a:rPr kumimoji="0" lang="de-AT" sz="1500" b="0" i="0" u="none" strike="noStrike" kern="0" cap="none" spc="0" normalizeH="0" baseline="0" noProof="0" dirty="0" smtClean="0">
                <a:ln>
                  <a:noFill/>
                </a:ln>
                <a:solidFill>
                  <a:schemeClr val="tx1"/>
                </a:solidFill>
                <a:effectLst/>
                <a:uLnTx/>
                <a:uFillTx/>
                <a:latin typeface="+mn-lt"/>
                <a:ea typeface="+mn-ea"/>
                <a:cs typeface="+mn-cs"/>
              </a:rPr>
              <a:t>Initiative regionale politisch-</a:t>
            </a:r>
            <a:r>
              <a:rPr kumimoji="0" lang="de-AT" sz="1500" b="0" i="0" u="none" strike="noStrike" kern="0" cap="none" spc="0" normalizeH="0" baseline="0" noProof="0" dirty="0" err="1" smtClean="0">
                <a:ln>
                  <a:noFill/>
                </a:ln>
                <a:solidFill>
                  <a:schemeClr val="tx1"/>
                </a:solidFill>
                <a:effectLst/>
                <a:uLnTx/>
                <a:uFillTx/>
                <a:latin typeface="+mn-lt"/>
                <a:ea typeface="+mn-ea"/>
                <a:cs typeface="+mn-cs"/>
              </a:rPr>
              <a:t>adm</a:t>
            </a:r>
            <a:r>
              <a:rPr kumimoji="0" lang="de-AT" sz="1500" b="0" i="0" u="none" strike="noStrike" kern="0" cap="none" spc="0" normalizeH="0" baseline="0" noProof="0" dirty="0" smtClean="0">
                <a:ln>
                  <a:noFill/>
                </a:ln>
                <a:solidFill>
                  <a:schemeClr val="tx1"/>
                </a:solidFill>
                <a:effectLst/>
                <a:uLnTx/>
                <a:uFillTx/>
                <a:latin typeface="+mn-lt"/>
                <a:ea typeface="+mn-ea"/>
                <a:cs typeface="+mn-cs"/>
              </a:rPr>
              <a:t>.</a:t>
            </a:r>
            <a:r>
              <a:rPr kumimoji="0" lang="de-AT" sz="1500" b="0" i="0" u="none" strike="noStrike" kern="0" cap="none" spc="0" normalizeH="0" noProof="0" dirty="0" smtClean="0">
                <a:ln>
                  <a:noFill/>
                </a:ln>
                <a:solidFill>
                  <a:schemeClr val="tx1"/>
                </a:solidFill>
                <a:effectLst/>
                <a:uLnTx/>
                <a:uFillTx/>
                <a:latin typeface="+mn-lt"/>
                <a:ea typeface="+mn-ea"/>
                <a:cs typeface="+mn-cs"/>
              </a:rPr>
              <a:t> Institutionen, UKCIP; Unterstützung </a:t>
            </a:r>
            <a:r>
              <a:rPr kumimoji="0" lang="de-AT" sz="1500" b="0" i="0" u="none" strike="noStrike" kern="0" cap="none" spc="0" normalizeH="0" noProof="0" dirty="0" err="1" smtClean="0">
                <a:ln>
                  <a:noFill/>
                </a:ln>
                <a:solidFill>
                  <a:schemeClr val="tx1"/>
                </a:solidFill>
                <a:effectLst/>
                <a:uLnTx/>
                <a:uFillTx/>
                <a:latin typeface="+mn-lt"/>
                <a:ea typeface="+mn-ea"/>
                <a:cs typeface="+mn-cs"/>
              </a:rPr>
              <a:t>Defra</a:t>
            </a:r>
            <a:r>
              <a:rPr kumimoji="0" lang="de-AT" sz="1500" b="0" i="0" u="none" strike="noStrike" kern="0" cap="none" spc="0" normalizeH="0" noProof="0" dirty="0" smtClean="0">
                <a:ln>
                  <a:noFill/>
                </a:ln>
                <a:solidFill>
                  <a:schemeClr val="tx1"/>
                </a:solidFill>
                <a:effectLst/>
                <a:uLnTx/>
                <a:uFillTx/>
                <a:latin typeface="+mn-lt"/>
                <a:ea typeface="+mn-ea"/>
                <a:cs typeface="+mn-cs"/>
              </a:rPr>
              <a:t> (seit 2008) = </a:t>
            </a:r>
            <a:r>
              <a:rPr lang="de-AT" sz="1500" kern="0" dirty="0" err="1" smtClean="0">
                <a:solidFill>
                  <a:srgbClr val="C00000"/>
                </a:solidFill>
                <a:latin typeface="+mn-lt"/>
              </a:rPr>
              <a:t>b</a:t>
            </a:r>
            <a:r>
              <a:rPr kumimoji="0" lang="de-AT" sz="1500" i="0" u="none" strike="noStrike" kern="0" cap="none" spc="0" normalizeH="0" noProof="0" dirty="0" err="1" smtClean="0">
                <a:ln>
                  <a:noFill/>
                </a:ln>
                <a:solidFill>
                  <a:srgbClr val="C00000"/>
                </a:solidFill>
                <a:effectLst/>
                <a:uLnTx/>
                <a:uFillTx/>
                <a:latin typeface="+mn-lt"/>
                <a:ea typeface="+mn-ea"/>
                <a:cs typeface="+mn-cs"/>
              </a:rPr>
              <a:t>ottom-up</a:t>
            </a:r>
            <a:endParaRPr kumimoji="0" lang="de-AT" sz="1500" i="0" u="none" strike="noStrike" kern="0" cap="none" spc="0" normalizeH="0" baseline="0" noProof="0" dirty="0" smtClean="0">
              <a:ln>
                <a:noFill/>
              </a:ln>
              <a:solidFill>
                <a:srgbClr val="C00000"/>
              </a:solidFill>
              <a:effectLst/>
              <a:uLnTx/>
              <a:uFillTx/>
              <a:latin typeface="+mn-lt"/>
              <a:ea typeface="+mn-ea"/>
              <a:cs typeface="+mn-cs"/>
            </a:endParaRPr>
          </a:p>
          <a:p>
            <a:pPr marL="274638" marR="0" lvl="0" indent="-274638" algn="l" defTabSz="914400" rtl="0" eaLnBrk="0" fontAlgn="base" latinLnBrk="0" hangingPunct="0">
              <a:lnSpc>
                <a:spcPct val="100000"/>
              </a:lnSpc>
              <a:spcBef>
                <a:spcPct val="20000"/>
              </a:spcBef>
              <a:spcAft>
                <a:spcPct val="0"/>
              </a:spcAft>
              <a:buClr>
                <a:srgbClr val="0073AF"/>
              </a:buClr>
              <a:buSzTx/>
              <a:buFont typeface="Wingdings" pitchFamily="2" charset="2"/>
              <a:buChar char="§"/>
              <a:tabLst/>
              <a:defRPr/>
            </a:pPr>
            <a:r>
              <a:rPr kumimoji="0" lang="de-AT" sz="1500" b="0" i="0" u="none" strike="noStrike" kern="0" cap="none" spc="0" normalizeH="0" baseline="0" noProof="0" dirty="0" smtClean="0">
                <a:ln>
                  <a:noFill/>
                </a:ln>
                <a:solidFill>
                  <a:schemeClr val="tx1"/>
                </a:solidFill>
                <a:effectLst/>
                <a:uLnTx/>
                <a:uFillTx/>
                <a:latin typeface="+mn-lt"/>
                <a:ea typeface="+mn-ea"/>
                <a:cs typeface="+mn-cs"/>
              </a:rPr>
              <a:t>11 Partnerschaften</a:t>
            </a:r>
          </a:p>
          <a:p>
            <a:pPr marL="274638" marR="0" lvl="0" indent="-274638" algn="l" defTabSz="914400" rtl="0" eaLnBrk="0" fontAlgn="base" latinLnBrk="0" hangingPunct="0">
              <a:lnSpc>
                <a:spcPct val="100000"/>
              </a:lnSpc>
              <a:spcBef>
                <a:spcPct val="20000"/>
              </a:spcBef>
              <a:spcAft>
                <a:spcPct val="0"/>
              </a:spcAft>
              <a:buClr>
                <a:srgbClr val="0073AF"/>
              </a:buClr>
              <a:buSzTx/>
              <a:buFont typeface="Wingdings" pitchFamily="2" charset="2"/>
              <a:buChar char="§"/>
              <a:tabLst/>
              <a:defRPr/>
            </a:pPr>
            <a:r>
              <a:rPr lang="de-AT" sz="1500" b="0" kern="0" dirty="0" smtClean="0">
                <a:latin typeface="+mn-lt"/>
              </a:rPr>
              <a:t>Ziel: Untersuchung und Beratung zu den regionalen Impacts und Anpassungsoptionen an den KW</a:t>
            </a:r>
          </a:p>
          <a:p>
            <a:pPr marL="274638" marR="0" lvl="0" indent="-274638" algn="l" defTabSz="914400" rtl="0" eaLnBrk="0" fontAlgn="base" latinLnBrk="0" hangingPunct="0">
              <a:lnSpc>
                <a:spcPct val="100000"/>
              </a:lnSpc>
              <a:spcBef>
                <a:spcPct val="20000"/>
              </a:spcBef>
              <a:spcAft>
                <a:spcPct val="0"/>
              </a:spcAft>
              <a:buClr>
                <a:srgbClr val="0073AF"/>
              </a:buClr>
              <a:buSzTx/>
              <a:buFont typeface="Wingdings" pitchFamily="2" charset="2"/>
              <a:buChar char="§"/>
              <a:tabLst/>
              <a:defRPr/>
            </a:pPr>
            <a:r>
              <a:rPr lang="de-AT" sz="1500" b="0" kern="0" dirty="0" smtClean="0">
                <a:latin typeface="+mn-lt"/>
              </a:rPr>
              <a:t>Breiter thematischer Fokus (Tourismus, Planung, Wasser, Unternehmen, etc.)</a:t>
            </a:r>
            <a:r>
              <a:rPr lang="en-US" sz="1500" b="0" dirty="0" smtClean="0">
                <a:latin typeface="+mn-lt"/>
                <a:ea typeface="Verdana"/>
                <a:cs typeface="Times New Roman"/>
              </a:rPr>
              <a:t> </a:t>
            </a:r>
            <a:endParaRPr lang="de-DE" sz="1500" b="0" dirty="0" smtClean="0">
              <a:latin typeface="+mn-lt"/>
              <a:ea typeface="Verdana"/>
              <a:cs typeface="Times New Roman"/>
            </a:endParaRPr>
          </a:p>
          <a:p>
            <a:pPr>
              <a:lnSpc>
                <a:spcPct val="120000"/>
              </a:lnSpc>
              <a:spcBef>
                <a:spcPts val="1000"/>
              </a:spcBef>
              <a:spcAft>
                <a:spcPts val="0"/>
              </a:spcAft>
            </a:pPr>
            <a:endParaRPr lang="de-DE" sz="1500" dirty="0" smtClean="0">
              <a:latin typeface="+mn-lt"/>
              <a:ea typeface="Verdana"/>
              <a:cs typeface="Times New Roman"/>
            </a:endParaRPr>
          </a:p>
          <a:p>
            <a:pPr marL="274638" marR="0" lvl="0" indent="-274638" algn="l" defTabSz="914400" rtl="0" eaLnBrk="0" fontAlgn="base" latinLnBrk="0" hangingPunct="0">
              <a:lnSpc>
                <a:spcPct val="100000"/>
              </a:lnSpc>
              <a:spcBef>
                <a:spcPct val="20000"/>
              </a:spcBef>
              <a:spcAft>
                <a:spcPct val="0"/>
              </a:spcAft>
              <a:buClr>
                <a:srgbClr val="3333CC"/>
              </a:buClr>
              <a:buSzTx/>
              <a:buFont typeface="Wingdings" pitchFamily="2" charset="2"/>
              <a:buChar char="§"/>
              <a:tabLst/>
              <a:defRPr/>
            </a:pPr>
            <a:endParaRPr kumimoji="0" lang="de-AT" sz="1500" b="0" i="0" u="none" strike="noStrike" kern="0" cap="none" spc="0" normalizeH="0" baseline="0" noProof="0" dirty="0" smtClean="0">
              <a:ln>
                <a:noFill/>
              </a:ln>
              <a:solidFill>
                <a:schemeClr val="tx1"/>
              </a:solidFill>
              <a:effectLst/>
              <a:uLnTx/>
              <a:uFillTx/>
              <a:latin typeface="+mn-lt"/>
              <a:ea typeface="+mn-ea"/>
              <a:cs typeface="+mn-cs"/>
            </a:endParaRPr>
          </a:p>
          <a:p>
            <a:pPr marL="274638" marR="0" lvl="0" indent="-274638" algn="l" defTabSz="914400" rtl="0" eaLnBrk="0" fontAlgn="base" latinLnBrk="0" hangingPunct="0">
              <a:lnSpc>
                <a:spcPct val="100000"/>
              </a:lnSpc>
              <a:spcBef>
                <a:spcPct val="20000"/>
              </a:spcBef>
              <a:spcAft>
                <a:spcPct val="0"/>
              </a:spcAft>
              <a:buClr>
                <a:srgbClr val="3333CC"/>
              </a:buClr>
              <a:buSzTx/>
              <a:buFont typeface="Wingdings" pitchFamily="2" charset="2"/>
              <a:buChar char="§"/>
              <a:tabLst/>
              <a:defRPr/>
            </a:pPr>
            <a:endParaRPr kumimoji="0" lang="de-DE" sz="1500" b="0" i="0" u="none" strike="noStrike" kern="0" cap="none" spc="0" normalizeH="0" baseline="0" noProof="0" dirty="0">
              <a:ln>
                <a:noFill/>
              </a:ln>
              <a:solidFill>
                <a:schemeClr val="tx1"/>
              </a:solidFill>
              <a:effectLst/>
              <a:uLnTx/>
              <a:uFillTx/>
              <a:latin typeface="+mn-lt"/>
              <a:ea typeface="+mn-ea"/>
              <a:cs typeface="+mn-cs"/>
            </a:endParaRPr>
          </a:p>
        </p:txBody>
      </p:sp>
      <p:sp>
        <p:nvSpPr>
          <p:cNvPr id="15" name="Inhaltsplatzhalter 5"/>
          <p:cNvSpPr txBox="1">
            <a:spLocks/>
          </p:cNvSpPr>
          <p:nvPr/>
        </p:nvSpPr>
        <p:spPr>
          <a:xfrm>
            <a:off x="4752182" y="4420401"/>
            <a:ext cx="4137025" cy="1874489"/>
          </a:xfrm>
          <a:prstGeom prst="rect">
            <a:avLst/>
          </a:prstGeom>
        </p:spPr>
        <p:txBody>
          <a:bodyPr/>
          <a:lstStyle/>
          <a:p>
            <a:pPr marL="274638" marR="0" lvl="0" indent="-274638" algn="l" defTabSz="914400" rtl="0" eaLnBrk="0" fontAlgn="base" latinLnBrk="0" hangingPunct="0">
              <a:lnSpc>
                <a:spcPct val="100000"/>
              </a:lnSpc>
              <a:spcBef>
                <a:spcPct val="20000"/>
              </a:spcBef>
              <a:spcAft>
                <a:spcPct val="0"/>
              </a:spcAft>
              <a:buClr>
                <a:srgbClr val="0073AF"/>
              </a:buClr>
              <a:buSzTx/>
              <a:buFont typeface="Wingdings" pitchFamily="2" charset="2"/>
              <a:buChar char="§"/>
              <a:tabLst/>
              <a:defRPr/>
            </a:pPr>
            <a:r>
              <a:rPr kumimoji="0" lang="de-AT" sz="1500" b="0" i="0" u="none" strike="noStrike" kern="0" cap="none" spc="0" normalizeH="0" baseline="0" noProof="0" dirty="0" smtClean="0">
                <a:ln>
                  <a:noFill/>
                </a:ln>
                <a:solidFill>
                  <a:schemeClr val="tx1"/>
                </a:solidFill>
                <a:effectLst/>
                <a:uLnTx/>
                <a:uFillTx/>
                <a:latin typeface="+mn-lt"/>
                <a:ea typeface="+mn-ea"/>
                <a:cs typeface="+mn-cs"/>
              </a:rPr>
              <a:t>2009 - 2012</a:t>
            </a:r>
          </a:p>
          <a:p>
            <a:pPr marL="274638" marR="0" lvl="0" indent="-274638" algn="l" defTabSz="914400" rtl="0" eaLnBrk="0" fontAlgn="base" latinLnBrk="0" hangingPunct="0">
              <a:lnSpc>
                <a:spcPct val="100000"/>
              </a:lnSpc>
              <a:spcBef>
                <a:spcPct val="20000"/>
              </a:spcBef>
              <a:spcAft>
                <a:spcPct val="0"/>
              </a:spcAft>
              <a:buClr>
                <a:srgbClr val="0073AF"/>
              </a:buClr>
              <a:buSzTx/>
              <a:buFont typeface="Wingdings" pitchFamily="2" charset="2"/>
              <a:buChar char="§"/>
              <a:tabLst/>
              <a:defRPr/>
            </a:pPr>
            <a:r>
              <a:rPr kumimoji="0" lang="de-AT" sz="1500" b="0" i="0" u="none" strike="noStrike" kern="0" cap="none" spc="0" normalizeH="0" baseline="0" noProof="0" dirty="0" smtClean="0">
                <a:ln>
                  <a:noFill/>
                </a:ln>
                <a:solidFill>
                  <a:schemeClr val="tx1"/>
                </a:solidFill>
                <a:effectLst/>
                <a:uLnTx/>
                <a:uFillTx/>
                <a:latin typeface="+mn-lt"/>
                <a:ea typeface="+mn-ea"/>
                <a:cs typeface="+mn-cs"/>
              </a:rPr>
              <a:t>Initiiert durch RAC-Programm von NRCAN ($30M)</a:t>
            </a:r>
          </a:p>
          <a:p>
            <a:pPr marL="274638" marR="0" lvl="0" indent="-274638" algn="l" defTabSz="914400" rtl="0" eaLnBrk="0" fontAlgn="base" latinLnBrk="0" hangingPunct="0">
              <a:lnSpc>
                <a:spcPct val="100000"/>
              </a:lnSpc>
              <a:spcBef>
                <a:spcPct val="20000"/>
              </a:spcBef>
              <a:spcAft>
                <a:spcPct val="0"/>
              </a:spcAft>
              <a:buClr>
                <a:srgbClr val="0073AF"/>
              </a:buClr>
              <a:buSzTx/>
              <a:tabLst/>
              <a:defRPr/>
            </a:pPr>
            <a:r>
              <a:rPr kumimoji="0" lang="de-AT" sz="900" b="0" i="0" u="none" strike="noStrike" kern="0" cap="none" spc="0" normalizeH="0" baseline="0" noProof="0" dirty="0" smtClean="0">
                <a:ln>
                  <a:noFill/>
                </a:ln>
                <a:solidFill>
                  <a:schemeClr val="tx1"/>
                </a:solidFill>
                <a:effectLst/>
                <a:uLnTx/>
                <a:uFillTx/>
                <a:latin typeface="+mn-lt"/>
                <a:ea typeface="+mn-ea"/>
                <a:cs typeface="+mn-cs"/>
              </a:rPr>
              <a:t>	= </a:t>
            </a:r>
            <a:r>
              <a:rPr lang="de-AT" sz="1500" kern="0" dirty="0" err="1" smtClean="0">
                <a:solidFill>
                  <a:srgbClr val="C00000"/>
                </a:solidFill>
                <a:latin typeface="+mn-lt"/>
              </a:rPr>
              <a:t>top-down</a:t>
            </a:r>
          </a:p>
          <a:p>
            <a:pPr marL="274638" marR="0" lvl="0" indent="-274638" algn="l" defTabSz="914400" rtl="0" eaLnBrk="0" fontAlgn="base" latinLnBrk="0" hangingPunct="0">
              <a:lnSpc>
                <a:spcPct val="100000"/>
              </a:lnSpc>
              <a:spcBef>
                <a:spcPct val="20000"/>
              </a:spcBef>
              <a:spcAft>
                <a:spcPct val="0"/>
              </a:spcAft>
              <a:buClr>
                <a:srgbClr val="0073AF"/>
              </a:buClr>
              <a:buSzTx/>
              <a:buFont typeface="Wingdings" pitchFamily="2" charset="2"/>
              <a:buChar char="§"/>
              <a:tabLst/>
              <a:defRPr/>
            </a:pPr>
            <a:r>
              <a:rPr lang="de-AT" sz="1500" b="0" kern="0" dirty="0" smtClean="0">
                <a:latin typeface="+mn-lt"/>
              </a:rPr>
              <a:t>6 Partnerschaften</a:t>
            </a:r>
          </a:p>
          <a:p>
            <a:pPr marL="274638" indent="-274638" eaLnBrk="0" hangingPunct="0">
              <a:spcBef>
                <a:spcPct val="20000"/>
              </a:spcBef>
              <a:buClr>
                <a:srgbClr val="0073AF"/>
              </a:buClr>
              <a:buFont typeface="Wingdings" pitchFamily="2" charset="2"/>
              <a:buChar char="§"/>
              <a:defRPr/>
            </a:pPr>
            <a:r>
              <a:rPr lang="en-US" sz="1500" b="0" dirty="0" err="1" smtClean="0">
                <a:latin typeface="+mn-lt"/>
                <a:ea typeface="Verdana"/>
                <a:cs typeface="Times New Roman"/>
              </a:rPr>
              <a:t>Ziel</a:t>
            </a:r>
            <a:r>
              <a:rPr lang="en-US" sz="1500" b="0" dirty="0" smtClean="0">
                <a:latin typeface="+mn-lt"/>
                <a:ea typeface="Verdana"/>
                <a:cs typeface="Times New Roman"/>
              </a:rPr>
              <a:t>: </a:t>
            </a:r>
            <a:r>
              <a:rPr lang="en-US" sz="1500" b="0" dirty="0" err="1" smtClean="0">
                <a:latin typeface="+mn-lt"/>
                <a:ea typeface="Verdana"/>
                <a:cs typeface="Times New Roman"/>
              </a:rPr>
              <a:t>Zusammenarbeit</a:t>
            </a:r>
            <a:r>
              <a:rPr lang="en-US" sz="1500" b="0" dirty="0" smtClean="0">
                <a:latin typeface="+mn-lt"/>
                <a:ea typeface="Verdana"/>
                <a:cs typeface="Times New Roman"/>
              </a:rPr>
              <a:t> </a:t>
            </a:r>
            <a:r>
              <a:rPr lang="en-US" sz="1500" b="0" dirty="0" err="1" smtClean="0">
                <a:latin typeface="+mn-lt"/>
                <a:ea typeface="Verdana"/>
                <a:cs typeface="Times New Roman"/>
              </a:rPr>
              <a:t>zur</a:t>
            </a:r>
            <a:r>
              <a:rPr lang="en-US" sz="1500" b="0" dirty="0" smtClean="0">
                <a:latin typeface="+mn-lt"/>
                <a:ea typeface="Verdana"/>
                <a:cs typeface="Times New Roman"/>
              </a:rPr>
              <a:t> </a:t>
            </a:r>
            <a:r>
              <a:rPr lang="en-US" sz="1500" b="0" dirty="0" err="1" smtClean="0">
                <a:latin typeface="+mn-lt"/>
                <a:ea typeface="Verdana"/>
                <a:cs typeface="Times New Roman"/>
              </a:rPr>
              <a:t>Ermöglichung</a:t>
            </a:r>
            <a:r>
              <a:rPr lang="en-US" sz="1500" b="0" dirty="0" smtClean="0">
                <a:latin typeface="+mn-lt"/>
                <a:ea typeface="Verdana"/>
                <a:cs typeface="Times New Roman"/>
              </a:rPr>
              <a:t> </a:t>
            </a:r>
            <a:r>
              <a:rPr lang="en-US" sz="1500" b="0" dirty="0" err="1" smtClean="0">
                <a:latin typeface="+mn-lt"/>
                <a:ea typeface="Verdana"/>
                <a:cs typeface="Times New Roman"/>
              </a:rPr>
              <a:t>regionaler</a:t>
            </a:r>
            <a:r>
              <a:rPr lang="en-US" sz="1500" b="0" dirty="0" smtClean="0">
                <a:latin typeface="+mn-lt"/>
                <a:ea typeface="Verdana"/>
                <a:cs typeface="Times New Roman"/>
              </a:rPr>
              <a:t> </a:t>
            </a:r>
            <a:r>
              <a:rPr lang="en-US" sz="1500" b="0" dirty="0" err="1" smtClean="0">
                <a:latin typeface="+mn-lt"/>
                <a:ea typeface="Verdana"/>
                <a:cs typeface="Times New Roman"/>
              </a:rPr>
              <a:t>Anpassungsplanung</a:t>
            </a:r>
            <a:r>
              <a:rPr lang="en-US" sz="1500" b="0" dirty="0" smtClean="0">
                <a:latin typeface="+mn-lt"/>
                <a:ea typeface="Verdana"/>
                <a:cs typeface="Times New Roman"/>
              </a:rPr>
              <a:t> und –</a:t>
            </a:r>
            <a:r>
              <a:rPr lang="en-US" sz="1500" b="0" dirty="0" err="1" smtClean="0">
                <a:latin typeface="+mn-lt"/>
                <a:ea typeface="Verdana"/>
                <a:cs typeface="Times New Roman"/>
              </a:rPr>
              <a:t>entscheidungsfindung</a:t>
            </a:r>
            <a:endParaRPr lang="en-US" sz="1500" b="0" dirty="0" smtClean="0">
              <a:latin typeface="+mn-lt"/>
              <a:ea typeface="Verdana"/>
              <a:cs typeface="Times New Roman"/>
            </a:endParaRPr>
          </a:p>
          <a:p>
            <a:pPr marL="274638" indent="-274638" eaLnBrk="0" hangingPunct="0">
              <a:spcBef>
                <a:spcPct val="20000"/>
              </a:spcBef>
              <a:buClr>
                <a:srgbClr val="0073AF"/>
              </a:buClr>
              <a:buFont typeface="Wingdings" pitchFamily="2" charset="2"/>
              <a:buChar char="§"/>
              <a:defRPr/>
            </a:pPr>
            <a:r>
              <a:rPr lang="en-US" sz="1500" b="0" dirty="0" smtClean="0">
                <a:latin typeface="+mn-lt"/>
                <a:ea typeface="Verdana"/>
                <a:cs typeface="Times New Roman"/>
              </a:rPr>
              <a:t>Starker </a:t>
            </a:r>
            <a:r>
              <a:rPr lang="en-US" sz="1500" b="0" dirty="0" err="1" smtClean="0">
                <a:latin typeface="+mn-lt"/>
                <a:ea typeface="Verdana"/>
                <a:cs typeface="Times New Roman"/>
              </a:rPr>
              <a:t>thematischer</a:t>
            </a:r>
            <a:r>
              <a:rPr lang="en-US" sz="1500" b="0" dirty="0" smtClean="0">
                <a:latin typeface="+mn-lt"/>
                <a:ea typeface="Verdana"/>
                <a:cs typeface="Times New Roman"/>
              </a:rPr>
              <a:t> </a:t>
            </a:r>
            <a:r>
              <a:rPr lang="en-US" sz="1500" b="0" dirty="0" err="1" smtClean="0">
                <a:latin typeface="+mn-lt"/>
                <a:ea typeface="Verdana"/>
                <a:cs typeface="Times New Roman"/>
              </a:rPr>
              <a:t>Fokus</a:t>
            </a:r>
            <a:r>
              <a:rPr lang="en-US" sz="1500" b="0" dirty="0" smtClean="0">
                <a:latin typeface="+mn-lt"/>
                <a:ea typeface="Verdana"/>
                <a:cs typeface="Times New Roman"/>
              </a:rPr>
              <a:t> auf </a:t>
            </a:r>
            <a:r>
              <a:rPr lang="en-US" sz="1500" b="0" dirty="0" err="1" smtClean="0">
                <a:latin typeface="+mn-lt"/>
                <a:ea typeface="Verdana"/>
                <a:cs typeface="Times New Roman"/>
              </a:rPr>
              <a:t>Wassermanagement</a:t>
            </a:r>
            <a:r>
              <a:rPr lang="en-US" sz="1500" b="0" dirty="0" smtClean="0">
                <a:latin typeface="+mn-lt"/>
                <a:ea typeface="Verdana"/>
                <a:cs typeface="Times New Roman"/>
              </a:rPr>
              <a:t> </a:t>
            </a:r>
            <a:endParaRPr kumimoji="0" lang="de-DE" sz="16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6030915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1224360" y="906668"/>
            <a:ext cx="5028020" cy="584775"/>
          </a:xfrm>
          <a:prstGeom prst="rect">
            <a:avLst/>
          </a:prstGeom>
          <a:noFill/>
        </p:spPr>
        <p:txBody>
          <a:bodyPr wrap="square" rtlCol="0">
            <a:spAutoFit/>
          </a:bodyPr>
          <a:lstStyle/>
          <a:p>
            <a:r>
              <a:rPr lang="en-US" sz="1600" b="0" dirty="0" smtClean="0">
                <a:latin typeface="Verdana" pitchFamily="34" charset="0"/>
                <a:ea typeface="Verdana" pitchFamily="34" charset="0"/>
                <a:cs typeface="Verdana" pitchFamily="34" charset="0"/>
                <a:sym typeface="Wingdings 2"/>
              </a:rPr>
              <a:t>          	</a:t>
            </a:r>
            <a:r>
              <a:rPr lang="en-US" sz="1600" b="0" dirty="0" err="1" smtClean="0">
                <a:latin typeface="Verdana" pitchFamily="34" charset="0"/>
                <a:ea typeface="Verdana" pitchFamily="34" charset="0"/>
                <a:cs typeface="Verdana" pitchFamily="34" charset="0"/>
                <a:sym typeface="Wingdings 2"/>
              </a:rPr>
              <a:t>Koordination</a:t>
            </a:r>
            <a:r>
              <a:rPr lang="en-US" sz="1600" b="0" dirty="0" smtClean="0">
                <a:latin typeface="Verdana" pitchFamily="34" charset="0"/>
                <a:ea typeface="Verdana" pitchFamily="34" charset="0"/>
                <a:cs typeface="Verdana" pitchFamily="34" charset="0"/>
                <a:sym typeface="Wingdings 2"/>
              </a:rPr>
              <a:t> – </a:t>
            </a:r>
            <a:r>
              <a:rPr lang="en-US" sz="1600" b="0" dirty="0" err="1" smtClean="0">
                <a:latin typeface="Verdana" pitchFamily="34" charset="0"/>
                <a:ea typeface="Verdana" pitchFamily="34" charset="0"/>
                <a:cs typeface="Verdana" pitchFamily="34" charset="0"/>
                <a:sym typeface="Wingdings 2"/>
              </a:rPr>
              <a:t>Ebenen</a:t>
            </a:r>
            <a:r>
              <a:rPr lang="en-US" sz="1600" b="0" dirty="0" smtClean="0">
                <a:latin typeface="Verdana" pitchFamily="34" charset="0"/>
                <a:ea typeface="Verdana" pitchFamily="34" charset="0"/>
                <a:cs typeface="Verdana" pitchFamily="34" charset="0"/>
                <a:sym typeface="Wingdings 2"/>
              </a:rPr>
              <a:t>		    </a:t>
            </a:r>
          </a:p>
          <a:p>
            <a:r>
              <a:rPr lang="en-US" sz="1600" b="0" dirty="0">
                <a:latin typeface="Verdana" pitchFamily="34" charset="0"/>
                <a:ea typeface="Verdana" pitchFamily="34" charset="0"/>
                <a:cs typeface="Verdana" pitchFamily="34" charset="0"/>
                <a:sym typeface="Wingdings 2"/>
              </a:rPr>
              <a:t>	</a:t>
            </a:r>
            <a:r>
              <a:rPr lang="en-US" sz="1600" b="0" dirty="0" smtClean="0">
                <a:latin typeface="Verdana" pitchFamily="34" charset="0"/>
                <a:ea typeface="Verdana" pitchFamily="34" charset="0"/>
                <a:cs typeface="Verdana" pitchFamily="34" charset="0"/>
                <a:sym typeface="Wingdings 2"/>
              </a:rPr>
              <a:t>				</a:t>
            </a:r>
          </a:p>
        </p:txBody>
      </p:sp>
      <p:sp>
        <p:nvSpPr>
          <p:cNvPr id="4" name="Titel 3"/>
          <p:cNvSpPr>
            <a:spLocks noGrp="1"/>
          </p:cNvSpPr>
          <p:nvPr>
            <p:ph type="title"/>
          </p:nvPr>
        </p:nvSpPr>
        <p:spPr>
          <a:xfrm>
            <a:off x="113534" y="205559"/>
            <a:ext cx="8424862" cy="694430"/>
          </a:xfrm>
        </p:spPr>
        <p:txBody>
          <a:bodyPr/>
          <a:lstStyle/>
          <a:p>
            <a:r>
              <a:rPr lang="de-AT" sz="3100" dirty="0" smtClean="0">
                <a:solidFill>
                  <a:srgbClr val="0073AF"/>
                </a:solidFill>
                <a:effectLst>
                  <a:outerShdw blurRad="38100" dist="38100" dir="2700000" algn="tl">
                    <a:srgbClr val="C0C0C0"/>
                  </a:outerShdw>
                </a:effectLst>
              </a:rPr>
              <a:t>Akteure &amp; Koordinationspfade</a:t>
            </a:r>
            <a:endParaRPr lang="de-AT" sz="3100" dirty="0">
              <a:solidFill>
                <a:srgbClr val="0073AF"/>
              </a:solidFill>
              <a:effectLst>
                <a:outerShdw blurRad="38100" dist="38100" dir="2700000" algn="tl">
                  <a:srgbClr val="C0C0C0"/>
                </a:outerShdw>
              </a:effectLst>
            </a:endParaRPr>
          </a:p>
        </p:txBody>
      </p:sp>
      <p:graphicFrame>
        <p:nvGraphicFramePr>
          <p:cNvPr id="5" name="Tabelle 4"/>
          <p:cNvGraphicFramePr>
            <a:graphicFrameLocks noGrp="1"/>
          </p:cNvGraphicFramePr>
          <p:nvPr>
            <p:extLst>
              <p:ext uri="{D42A27DB-BD31-4B8C-83A1-F6EECF244321}">
                <p14:modId xmlns:p14="http://schemas.microsoft.com/office/powerpoint/2010/main" val="2036508463"/>
              </p:ext>
            </p:extLst>
          </p:nvPr>
        </p:nvGraphicFramePr>
        <p:xfrm>
          <a:off x="720305" y="2196133"/>
          <a:ext cx="8402271" cy="3357587"/>
        </p:xfrm>
        <a:graphic>
          <a:graphicData uri="http://schemas.openxmlformats.org/drawingml/2006/table">
            <a:tbl>
              <a:tblPr/>
              <a:tblGrid>
                <a:gridCol w="1374916"/>
                <a:gridCol w="1073355"/>
                <a:gridCol w="1080120"/>
                <a:gridCol w="1080120"/>
                <a:gridCol w="936104"/>
                <a:gridCol w="871664"/>
                <a:gridCol w="1000544"/>
                <a:gridCol w="985448"/>
              </a:tblGrid>
              <a:tr h="915705">
                <a:tc>
                  <a:txBody>
                    <a:bodyPr/>
                    <a:lstStyle/>
                    <a:p>
                      <a:pPr>
                        <a:lnSpc>
                          <a:spcPct val="115000"/>
                        </a:lnSpc>
                        <a:spcBef>
                          <a:spcPts val="1000"/>
                        </a:spcBef>
                        <a:spcAft>
                          <a:spcPts val="1000"/>
                        </a:spcAft>
                      </a:pPr>
                      <a:endParaRPr lang="en-US" sz="1500" b="1" dirty="0">
                        <a:solidFill>
                          <a:schemeClr val="tx1"/>
                        </a:solidFill>
                        <a:latin typeface="Calibri"/>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000"/>
                        </a:spcBef>
                        <a:spcAft>
                          <a:spcPts val="1000"/>
                        </a:spcAft>
                      </a:pPr>
                      <a:r>
                        <a:rPr lang="en-US" sz="1500" b="1" dirty="0" err="1" smtClean="0">
                          <a:solidFill>
                            <a:schemeClr val="tx1"/>
                          </a:solidFill>
                          <a:latin typeface="Calibri"/>
                          <a:ea typeface="Verdana"/>
                          <a:cs typeface="Times New Roman"/>
                        </a:rPr>
                        <a:t>Nationale</a:t>
                      </a:r>
                      <a:r>
                        <a:rPr lang="en-US" sz="1500" b="1" dirty="0" smtClean="0">
                          <a:solidFill>
                            <a:schemeClr val="tx1"/>
                          </a:solidFill>
                          <a:latin typeface="Calibri"/>
                          <a:ea typeface="Verdana"/>
                          <a:cs typeface="Times New Roman"/>
                        </a:rPr>
                        <a:t> </a:t>
                      </a:r>
                      <a:r>
                        <a:rPr lang="en-US" sz="1500" b="1" dirty="0" err="1" smtClean="0">
                          <a:solidFill>
                            <a:schemeClr val="tx1"/>
                          </a:solidFill>
                          <a:latin typeface="Calibri"/>
                          <a:ea typeface="Verdana"/>
                          <a:cs typeface="Times New Roman"/>
                        </a:rPr>
                        <a:t>Verwaltung</a:t>
                      </a:r>
                      <a:endParaRPr lang="de-AT" sz="1500" dirty="0">
                        <a:solidFill>
                          <a:schemeClr val="tx1"/>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500" b="1" dirty="0" err="1" smtClean="0">
                          <a:solidFill>
                            <a:schemeClr val="tx1"/>
                          </a:solidFill>
                          <a:latin typeface="Calibri"/>
                          <a:ea typeface="Verdana"/>
                          <a:cs typeface="Times New Roman"/>
                        </a:rPr>
                        <a:t>Regionale</a:t>
                      </a:r>
                      <a:r>
                        <a:rPr lang="en-US" sz="1500" b="1" dirty="0" smtClean="0">
                          <a:solidFill>
                            <a:schemeClr val="tx1"/>
                          </a:solidFill>
                          <a:latin typeface="Calibri"/>
                          <a:ea typeface="Verdana"/>
                          <a:cs typeface="Times New Roman"/>
                        </a:rPr>
                        <a:t>/ </a:t>
                      </a:r>
                      <a:r>
                        <a:rPr lang="en-US" sz="1500" b="1" dirty="0" err="1" smtClean="0">
                          <a:solidFill>
                            <a:schemeClr val="tx1"/>
                          </a:solidFill>
                          <a:latin typeface="Calibri"/>
                          <a:ea typeface="Verdana"/>
                          <a:cs typeface="Times New Roman"/>
                        </a:rPr>
                        <a:t>Provinz-verwaltung</a:t>
                      </a:r>
                      <a:endParaRPr lang="de-AT" sz="1500" dirty="0">
                        <a:solidFill>
                          <a:schemeClr val="tx1"/>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500" b="1" dirty="0" err="1" smtClean="0">
                          <a:solidFill>
                            <a:schemeClr val="tx1"/>
                          </a:solidFill>
                          <a:latin typeface="Calibri"/>
                          <a:ea typeface="Verdana"/>
                          <a:cs typeface="Times New Roman"/>
                        </a:rPr>
                        <a:t>Lokale</a:t>
                      </a:r>
                      <a:r>
                        <a:rPr lang="en-US" sz="1500" b="1" dirty="0" smtClean="0">
                          <a:solidFill>
                            <a:schemeClr val="tx1"/>
                          </a:solidFill>
                          <a:latin typeface="Calibri"/>
                          <a:ea typeface="Verdana"/>
                          <a:cs typeface="Times New Roman"/>
                        </a:rPr>
                        <a:t>  </a:t>
                      </a:r>
                      <a:r>
                        <a:rPr lang="en-US" sz="1500" b="1" dirty="0" err="1" smtClean="0">
                          <a:solidFill>
                            <a:schemeClr val="tx1"/>
                          </a:solidFill>
                          <a:latin typeface="Calibri"/>
                          <a:ea typeface="Verdana"/>
                          <a:cs typeface="Times New Roman"/>
                        </a:rPr>
                        <a:t>Verwaltung</a:t>
                      </a:r>
                      <a:endParaRPr lang="de-AT" sz="1500" dirty="0">
                        <a:solidFill>
                          <a:schemeClr val="tx1"/>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l" defTabSz="914400" rtl="0" eaLnBrk="1" latinLnBrk="0" hangingPunct="1">
                        <a:lnSpc>
                          <a:spcPct val="115000"/>
                        </a:lnSpc>
                        <a:spcBef>
                          <a:spcPts val="1000"/>
                        </a:spcBef>
                        <a:spcAft>
                          <a:spcPts val="1000"/>
                        </a:spcAft>
                      </a:pPr>
                      <a:r>
                        <a:rPr lang="en-US" sz="1500" b="1" kern="1200" dirty="0" err="1" smtClean="0">
                          <a:solidFill>
                            <a:schemeClr val="tx1"/>
                          </a:solidFill>
                          <a:latin typeface="Calibri"/>
                          <a:ea typeface="Verdana"/>
                          <a:cs typeface="Times New Roman"/>
                        </a:rPr>
                        <a:t>Öffentl</a:t>
                      </a:r>
                      <a:r>
                        <a:rPr lang="en-US" sz="1500" b="1" kern="1200" dirty="0" smtClean="0">
                          <a:solidFill>
                            <a:schemeClr val="tx1"/>
                          </a:solidFill>
                          <a:latin typeface="Calibri"/>
                          <a:ea typeface="Verdana"/>
                          <a:cs typeface="Times New Roman"/>
                        </a:rPr>
                        <a:t>.</a:t>
                      </a:r>
                      <a:r>
                        <a:rPr lang="en-US" sz="1500" b="1" kern="1200" baseline="0" dirty="0" smtClean="0">
                          <a:solidFill>
                            <a:schemeClr val="tx1"/>
                          </a:solidFill>
                          <a:latin typeface="Calibri"/>
                          <a:ea typeface="Verdana"/>
                          <a:cs typeface="Times New Roman"/>
                        </a:rPr>
                        <a:t> </a:t>
                      </a:r>
                      <a:r>
                        <a:rPr lang="en-US" sz="1400" b="1" kern="1200" baseline="0" dirty="0" err="1" smtClean="0">
                          <a:solidFill>
                            <a:schemeClr val="tx1"/>
                          </a:solidFill>
                          <a:latin typeface="Calibri"/>
                          <a:ea typeface="Verdana"/>
                          <a:cs typeface="Times New Roman"/>
                        </a:rPr>
                        <a:t>Agenturen</a:t>
                      </a:r>
                      <a:endParaRPr lang="de-AT" sz="1400" b="1" kern="1200" dirty="0">
                        <a:solidFill>
                          <a:schemeClr val="tx1"/>
                        </a:solidFill>
                        <a:latin typeface="Calibri"/>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500" b="1" dirty="0">
                          <a:solidFill>
                            <a:schemeClr val="tx1"/>
                          </a:solidFill>
                          <a:latin typeface="Calibri"/>
                          <a:ea typeface="Verdana"/>
                          <a:cs typeface="Times New Roman"/>
                        </a:rPr>
                        <a:t>NGOs</a:t>
                      </a:r>
                      <a:endParaRPr lang="de-AT" sz="1500" dirty="0">
                        <a:solidFill>
                          <a:schemeClr val="tx1"/>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Bef>
                          <a:spcPts val="1000"/>
                        </a:spcBef>
                        <a:spcAft>
                          <a:spcPts val="1000"/>
                        </a:spcAft>
                      </a:pPr>
                      <a:r>
                        <a:rPr lang="en-US" sz="1500" b="1" dirty="0" err="1" smtClean="0">
                          <a:solidFill>
                            <a:schemeClr val="tx1"/>
                          </a:solidFill>
                          <a:latin typeface="Calibri"/>
                          <a:ea typeface="Verdana"/>
                          <a:cs typeface="Times New Roman"/>
                        </a:rPr>
                        <a:t>Wissen-schaft</a:t>
                      </a:r>
                      <a:r>
                        <a:rPr lang="en-US" sz="1500" b="1" dirty="0" smtClean="0">
                          <a:solidFill>
                            <a:schemeClr val="tx1"/>
                          </a:solidFill>
                          <a:latin typeface="Calibri"/>
                          <a:ea typeface="Verdana"/>
                          <a:cs typeface="Times New Roman"/>
                        </a:rPr>
                        <a:t> </a:t>
                      </a:r>
                      <a:endParaRPr lang="de-AT" sz="1500" dirty="0">
                        <a:solidFill>
                          <a:schemeClr val="tx1"/>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Bef>
                          <a:spcPts val="1000"/>
                        </a:spcBef>
                        <a:spcAft>
                          <a:spcPts val="1000"/>
                        </a:spcAft>
                      </a:pPr>
                      <a:r>
                        <a:rPr lang="en-US" sz="1500" b="1" dirty="0" err="1" smtClean="0">
                          <a:solidFill>
                            <a:schemeClr val="tx1"/>
                          </a:solidFill>
                          <a:latin typeface="Calibri"/>
                          <a:ea typeface="Verdana"/>
                          <a:cs typeface="Times New Roman"/>
                        </a:rPr>
                        <a:t>Industrie</a:t>
                      </a:r>
                      <a:endParaRPr lang="de-AT" sz="1500" dirty="0">
                        <a:solidFill>
                          <a:schemeClr val="tx1"/>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305235">
                <a:tc>
                  <a:txBody>
                    <a:bodyPr/>
                    <a:lstStyle/>
                    <a:p>
                      <a:pPr>
                        <a:lnSpc>
                          <a:spcPct val="115000"/>
                        </a:lnSpc>
                        <a:spcBef>
                          <a:spcPts val="1000"/>
                        </a:spcBef>
                        <a:spcAft>
                          <a:spcPts val="1000"/>
                        </a:spcAft>
                      </a:pPr>
                      <a:r>
                        <a:rPr lang="en-US" sz="1500" b="1" dirty="0">
                          <a:solidFill>
                            <a:srgbClr val="FF5A0A"/>
                          </a:solidFill>
                          <a:latin typeface="Calibri"/>
                          <a:ea typeface="Verdana"/>
                          <a:cs typeface="Times New Roman"/>
                        </a:rPr>
                        <a:t>RAC BC</a:t>
                      </a:r>
                      <a:endParaRPr lang="de-AT" sz="1500" dirty="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Bef>
                          <a:spcPts val="1000"/>
                        </a:spcBef>
                        <a:spcAft>
                          <a:spcPts val="1000"/>
                        </a:spcAft>
                      </a:pPr>
                      <a:r>
                        <a:rPr lang="en-US" sz="1600" b="1">
                          <a:solidFill>
                            <a:srgbClr val="FF5A0A"/>
                          </a:solidFill>
                          <a:latin typeface="Calibri"/>
                          <a:ea typeface="Verdana"/>
                          <a:cs typeface="Times New Roman"/>
                          <a:sym typeface="Wingdings 2"/>
                        </a:rPr>
                        <a:t></a:t>
                      </a:r>
                      <a:endParaRPr lang="de-AT" sz="160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600" b="1" dirty="0">
                          <a:solidFill>
                            <a:srgbClr val="FF5A0A"/>
                          </a:solidFill>
                          <a:latin typeface="Calibri"/>
                          <a:ea typeface="Verdana"/>
                          <a:cs typeface="Times New Roman"/>
                          <a:sym typeface="Wingdings 2"/>
                        </a:rPr>
                        <a:t></a:t>
                      </a:r>
                      <a:endParaRPr lang="de-AT" sz="1600" dirty="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600" b="1" dirty="0" smtClean="0">
                          <a:solidFill>
                            <a:srgbClr val="FF5A0A"/>
                          </a:solidFill>
                          <a:latin typeface="Calibri"/>
                          <a:ea typeface="Verdana"/>
                          <a:cs typeface="Times New Roman"/>
                          <a:sym typeface="Wingdings 2"/>
                        </a:rPr>
                        <a:t> +</a:t>
                      </a:r>
                      <a:endParaRPr lang="de-AT" sz="1600" dirty="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l" defTabSz="914400" rtl="0" eaLnBrk="1" latinLnBrk="0" hangingPunct="1">
                        <a:lnSpc>
                          <a:spcPct val="115000"/>
                        </a:lnSpc>
                        <a:spcBef>
                          <a:spcPts val="1000"/>
                        </a:spcBef>
                        <a:spcAft>
                          <a:spcPts val="1000"/>
                        </a:spcAft>
                      </a:pPr>
                      <a:r>
                        <a:rPr lang="en-US" sz="1600" b="1" kern="1200" dirty="0">
                          <a:solidFill>
                            <a:srgbClr val="FF5A0A"/>
                          </a:solidFill>
                          <a:latin typeface="Calibri"/>
                          <a:ea typeface="Verdana"/>
                          <a:cs typeface="Times New Roman"/>
                          <a:sym typeface="Wingdings 2"/>
                        </a:rPr>
                        <a:t></a:t>
                      </a:r>
                      <a:endParaRPr lang="de-AT" sz="1600" b="1" kern="1200" dirty="0">
                        <a:solidFill>
                          <a:srgbClr val="FF5A0A"/>
                        </a:solidFill>
                        <a:latin typeface="Calibri"/>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600" b="1">
                          <a:solidFill>
                            <a:srgbClr val="FF5A0A"/>
                          </a:solidFill>
                          <a:latin typeface="Calibri"/>
                          <a:ea typeface="Verdana"/>
                          <a:cs typeface="Times New Roman"/>
                          <a:sym typeface="Wingdings 2"/>
                        </a:rPr>
                        <a:t></a:t>
                      </a:r>
                      <a:endParaRPr lang="de-AT" sz="160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Bef>
                          <a:spcPts val="1000"/>
                        </a:spcBef>
                        <a:spcAft>
                          <a:spcPts val="1000"/>
                        </a:spcAft>
                      </a:pPr>
                      <a:r>
                        <a:rPr lang="en-US" sz="1600" b="1" dirty="0">
                          <a:solidFill>
                            <a:srgbClr val="FF5A0A"/>
                          </a:solidFill>
                          <a:latin typeface="Calibri"/>
                          <a:ea typeface="Verdana"/>
                          <a:cs typeface="Times New Roman"/>
                          <a:sym typeface="Wingdings 2"/>
                        </a:rPr>
                        <a:t></a:t>
                      </a:r>
                      <a:endParaRPr lang="de-AT" sz="1600" dirty="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Bef>
                          <a:spcPts val="1000"/>
                        </a:spcBef>
                        <a:spcAft>
                          <a:spcPts val="1000"/>
                        </a:spcAft>
                      </a:pPr>
                      <a:r>
                        <a:rPr lang="en-US" sz="1600" b="1">
                          <a:solidFill>
                            <a:srgbClr val="FF5A0A"/>
                          </a:solidFill>
                          <a:latin typeface="Calibri"/>
                          <a:ea typeface="Verdana"/>
                          <a:cs typeface="Times New Roman"/>
                          <a:sym typeface="Wingdings 2"/>
                        </a:rPr>
                        <a:t></a:t>
                      </a:r>
                      <a:endParaRPr lang="de-AT" sz="160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305235">
                <a:tc>
                  <a:txBody>
                    <a:bodyPr/>
                    <a:lstStyle/>
                    <a:p>
                      <a:pPr>
                        <a:lnSpc>
                          <a:spcPct val="115000"/>
                        </a:lnSpc>
                        <a:spcBef>
                          <a:spcPts val="1000"/>
                        </a:spcBef>
                        <a:spcAft>
                          <a:spcPts val="1000"/>
                        </a:spcAft>
                      </a:pPr>
                      <a:r>
                        <a:rPr lang="en-US" sz="1500" b="1" dirty="0" smtClean="0">
                          <a:solidFill>
                            <a:srgbClr val="FF5A0A"/>
                          </a:solidFill>
                          <a:latin typeface="Calibri"/>
                          <a:ea typeface="Verdana"/>
                          <a:cs typeface="Times New Roman"/>
                        </a:rPr>
                        <a:t>Prairies RAC</a:t>
                      </a:r>
                      <a:endParaRPr lang="de-AT" sz="1500" dirty="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Bef>
                          <a:spcPts val="1000"/>
                        </a:spcBef>
                        <a:spcAft>
                          <a:spcPts val="1000"/>
                        </a:spcAft>
                      </a:pPr>
                      <a:r>
                        <a:rPr lang="en-US" sz="1600" b="1" dirty="0">
                          <a:solidFill>
                            <a:srgbClr val="FF5A0A"/>
                          </a:solidFill>
                          <a:latin typeface="Calibri"/>
                          <a:ea typeface="Verdana"/>
                          <a:cs typeface="Times New Roman"/>
                          <a:sym typeface="Wingdings 2"/>
                        </a:rPr>
                        <a:t></a:t>
                      </a:r>
                      <a:endParaRPr lang="de-AT" sz="1600" dirty="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600" b="1" dirty="0" smtClean="0">
                          <a:solidFill>
                            <a:srgbClr val="FF5A0A"/>
                          </a:solidFill>
                          <a:latin typeface="Calibri"/>
                          <a:ea typeface="Verdana"/>
                          <a:cs typeface="Times New Roman"/>
                          <a:sym typeface="Wingdings 2"/>
                        </a:rPr>
                        <a:t> +</a:t>
                      </a:r>
                      <a:endParaRPr lang="de-AT" sz="1600" dirty="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endParaRPr lang="en-US" sz="1600" b="0" dirty="0">
                        <a:solidFill>
                          <a:srgbClr val="FF5A0A"/>
                        </a:solidFill>
                        <a:latin typeface="Calibri"/>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l" defTabSz="914400" rtl="0" eaLnBrk="1" latinLnBrk="0" hangingPunct="1">
                        <a:lnSpc>
                          <a:spcPct val="115000"/>
                        </a:lnSpc>
                        <a:spcBef>
                          <a:spcPts val="1000"/>
                        </a:spcBef>
                        <a:spcAft>
                          <a:spcPts val="1000"/>
                        </a:spcAft>
                      </a:pPr>
                      <a:r>
                        <a:rPr lang="en-US" sz="1600" b="1" kern="1200" dirty="0">
                          <a:solidFill>
                            <a:srgbClr val="FF5A0A"/>
                          </a:solidFill>
                          <a:latin typeface="Calibri"/>
                          <a:ea typeface="Verdana"/>
                          <a:cs typeface="Times New Roman"/>
                          <a:sym typeface="Wingdings 2"/>
                        </a:rPr>
                        <a:t></a:t>
                      </a:r>
                      <a:endParaRPr lang="de-AT" sz="1600" b="1" kern="1200" dirty="0">
                        <a:solidFill>
                          <a:srgbClr val="FF5A0A"/>
                        </a:solidFill>
                        <a:latin typeface="Calibri"/>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600" b="1" dirty="0">
                          <a:solidFill>
                            <a:srgbClr val="FF5A0A"/>
                          </a:solidFill>
                          <a:latin typeface="Calibri"/>
                          <a:ea typeface="Verdana"/>
                          <a:cs typeface="Times New Roman"/>
                          <a:sym typeface="Wingdings 2"/>
                        </a:rPr>
                        <a:t></a:t>
                      </a:r>
                      <a:endParaRPr lang="de-AT" sz="1600" dirty="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Bef>
                          <a:spcPts val="1000"/>
                        </a:spcBef>
                        <a:spcAft>
                          <a:spcPts val="1000"/>
                        </a:spcAft>
                      </a:pPr>
                      <a:r>
                        <a:rPr lang="en-US" sz="1600" b="1" dirty="0">
                          <a:solidFill>
                            <a:srgbClr val="FF5A0A"/>
                          </a:solidFill>
                          <a:latin typeface="Calibri"/>
                          <a:ea typeface="Verdana"/>
                          <a:cs typeface="Times New Roman"/>
                          <a:sym typeface="Wingdings 2"/>
                        </a:rPr>
                        <a:t></a:t>
                      </a:r>
                      <a:endParaRPr lang="de-AT" sz="1600" dirty="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US" sz="1600" b="1" dirty="0" smtClean="0">
                          <a:solidFill>
                            <a:srgbClr val="FF5A0A"/>
                          </a:solidFill>
                          <a:latin typeface="Calibri"/>
                          <a:ea typeface="Verdana"/>
                          <a:cs typeface="Times New Roman"/>
                          <a:sym typeface="Wingdings 2"/>
                        </a:rPr>
                        <a:t></a:t>
                      </a:r>
                      <a:endParaRPr lang="de-AT" sz="1600" dirty="0" smtClean="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305235">
                <a:tc>
                  <a:txBody>
                    <a:bodyPr/>
                    <a:lstStyle/>
                    <a:p>
                      <a:pPr>
                        <a:lnSpc>
                          <a:spcPct val="115000"/>
                        </a:lnSpc>
                        <a:spcBef>
                          <a:spcPts val="1000"/>
                        </a:spcBef>
                        <a:spcAft>
                          <a:spcPts val="1000"/>
                        </a:spcAft>
                      </a:pPr>
                      <a:r>
                        <a:rPr lang="en-US" sz="1500" b="1" dirty="0">
                          <a:solidFill>
                            <a:srgbClr val="FF5A0A"/>
                          </a:solidFill>
                          <a:latin typeface="Calibri"/>
                          <a:ea typeface="Verdana"/>
                          <a:cs typeface="Times New Roman"/>
                        </a:rPr>
                        <a:t>RAC Atlantic</a:t>
                      </a:r>
                      <a:endParaRPr lang="de-AT" sz="1500" dirty="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Bef>
                          <a:spcPts val="1000"/>
                        </a:spcBef>
                        <a:spcAft>
                          <a:spcPts val="1000"/>
                        </a:spcAft>
                      </a:pPr>
                      <a:r>
                        <a:rPr lang="en-US" sz="1600" b="1" dirty="0">
                          <a:solidFill>
                            <a:srgbClr val="FF5A0A"/>
                          </a:solidFill>
                          <a:latin typeface="Calibri"/>
                          <a:ea typeface="Verdana"/>
                          <a:cs typeface="Times New Roman"/>
                          <a:sym typeface="Wingdings 2"/>
                        </a:rPr>
                        <a:t></a:t>
                      </a:r>
                      <a:endParaRPr lang="de-AT" sz="1600" dirty="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600" b="1" dirty="0">
                          <a:solidFill>
                            <a:srgbClr val="FF5A0A"/>
                          </a:solidFill>
                          <a:latin typeface="Calibri"/>
                          <a:ea typeface="Verdana"/>
                          <a:cs typeface="Times New Roman"/>
                          <a:sym typeface="Wingdings 2"/>
                        </a:rPr>
                        <a:t></a:t>
                      </a:r>
                      <a:endParaRPr lang="de-AT" sz="1600" dirty="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600" b="1" dirty="0" smtClean="0">
                          <a:solidFill>
                            <a:srgbClr val="FF5A0A"/>
                          </a:solidFill>
                          <a:latin typeface="Calibri"/>
                          <a:ea typeface="Verdana"/>
                          <a:cs typeface="Times New Roman"/>
                          <a:sym typeface="Wingdings 2"/>
                        </a:rPr>
                        <a:t> +</a:t>
                      </a:r>
                      <a:endParaRPr lang="de-AT" sz="1600" dirty="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l" defTabSz="914400" rtl="0" eaLnBrk="1" latinLnBrk="0" hangingPunct="1">
                        <a:lnSpc>
                          <a:spcPct val="115000"/>
                        </a:lnSpc>
                        <a:spcBef>
                          <a:spcPts val="1000"/>
                        </a:spcBef>
                        <a:spcAft>
                          <a:spcPts val="1000"/>
                        </a:spcAft>
                      </a:pPr>
                      <a:r>
                        <a:rPr lang="en-US" sz="1600" b="1" kern="1200" dirty="0">
                          <a:solidFill>
                            <a:srgbClr val="FF5A0A"/>
                          </a:solidFill>
                          <a:latin typeface="Calibri"/>
                          <a:ea typeface="Verdana"/>
                          <a:cs typeface="Times New Roman"/>
                          <a:sym typeface="Wingdings 2"/>
                        </a:rPr>
                        <a:t></a:t>
                      </a:r>
                      <a:endParaRPr lang="de-AT" sz="1600" b="1" kern="1200" dirty="0">
                        <a:solidFill>
                          <a:srgbClr val="FF5A0A"/>
                        </a:solidFill>
                        <a:latin typeface="Calibri"/>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600" b="1" dirty="0">
                          <a:solidFill>
                            <a:srgbClr val="FF5A0A"/>
                          </a:solidFill>
                          <a:latin typeface="Calibri"/>
                          <a:ea typeface="Verdana"/>
                          <a:cs typeface="Times New Roman"/>
                          <a:sym typeface="Wingdings 2"/>
                        </a:rPr>
                        <a:t></a:t>
                      </a:r>
                      <a:endParaRPr lang="de-AT" sz="1600" dirty="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Bef>
                          <a:spcPts val="1000"/>
                        </a:spcBef>
                        <a:spcAft>
                          <a:spcPts val="1000"/>
                        </a:spcAft>
                      </a:pPr>
                      <a:r>
                        <a:rPr lang="en-US" sz="1600" b="1" dirty="0">
                          <a:solidFill>
                            <a:srgbClr val="FF5A0A"/>
                          </a:solidFill>
                          <a:latin typeface="Calibri"/>
                          <a:ea typeface="Verdana"/>
                          <a:cs typeface="Times New Roman"/>
                          <a:sym typeface="Wingdings 2"/>
                        </a:rPr>
                        <a:t></a:t>
                      </a:r>
                      <a:r>
                        <a:rPr lang="en-US" sz="1600" b="1" dirty="0">
                          <a:solidFill>
                            <a:srgbClr val="FF5A0A"/>
                          </a:solidFill>
                          <a:latin typeface="Calibri"/>
                          <a:ea typeface="Verdana"/>
                          <a:cs typeface="Times New Roman"/>
                        </a:rPr>
                        <a:t> </a:t>
                      </a:r>
                      <a:endParaRPr lang="de-AT" sz="1600" dirty="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Bef>
                          <a:spcPts val="1000"/>
                        </a:spcBef>
                        <a:spcAft>
                          <a:spcPts val="1000"/>
                        </a:spcAft>
                      </a:pPr>
                      <a:r>
                        <a:rPr lang="en-US" sz="1600" b="1" dirty="0">
                          <a:solidFill>
                            <a:srgbClr val="FF5A0A"/>
                          </a:solidFill>
                          <a:latin typeface="Calibri"/>
                          <a:ea typeface="Verdana"/>
                          <a:cs typeface="Times New Roman"/>
                          <a:sym typeface="Wingdings 2"/>
                        </a:rPr>
                        <a:t></a:t>
                      </a:r>
                      <a:endParaRPr lang="de-AT" sz="1600" dirty="0">
                        <a:solidFill>
                          <a:srgbClr val="FF5A0A"/>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610471">
                <a:tc>
                  <a:txBody>
                    <a:bodyPr/>
                    <a:lstStyle/>
                    <a:p>
                      <a:pPr>
                        <a:lnSpc>
                          <a:spcPct val="115000"/>
                        </a:lnSpc>
                        <a:spcBef>
                          <a:spcPts val="1000"/>
                        </a:spcBef>
                        <a:spcAft>
                          <a:spcPts val="1000"/>
                        </a:spcAft>
                      </a:pPr>
                      <a:r>
                        <a:rPr lang="en-US" sz="1500" b="1" dirty="0">
                          <a:solidFill>
                            <a:srgbClr val="6E9137"/>
                          </a:solidFill>
                          <a:latin typeface="Calibri"/>
                          <a:ea typeface="Verdana"/>
                          <a:cs typeface="Times New Roman"/>
                        </a:rPr>
                        <a:t>Climate </a:t>
                      </a:r>
                      <a:r>
                        <a:rPr lang="en-US" sz="1500" b="1" dirty="0" err="1">
                          <a:solidFill>
                            <a:srgbClr val="6E9137"/>
                          </a:solidFill>
                          <a:latin typeface="Calibri"/>
                          <a:ea typeface="Verdana"/>
                          <a:cs typeface="Times New Roman"/>
                        </a:rPr>
                        <a:t>SouthEast</a:t>
                      </a:r>
                      <a:endParaRPr lang="de-AT" sz="1500" dirty="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Bef>
                          <a:spcPts val="1000"/>
                        </a:spcBef>
                        <a:spcAft>
                          <a:spcPts val="1000"/>
                        </a:spcAft>
                      </a:pPr>
                      <a:endParaRPr lang="de-AT" sz="1600" dirty="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600" b="1" dirty="0">
                          <a:solidFill>
                            <a:srgbClr val="6E9137"/>
                          </a:solidFill>
                          <a:latin typeface="Calibri"/>
                          <a:ea typeface="Verdana"/>
                          <a:cs typeface="Times New Roman"/>
                        </a:rPr>
                        <a:t>(</a:t>
                      </a:r>
                      <a:r>
                        <a:rPr lang="en-US" sz="1600" b="1" dirty="0" smtClean="0">
                          <a:solidFill>
                            <a:srgbClr val="6E9137"/>
                          </a:solidFill>
                          <a:latin typeface="Calibri"/>
                          <a:ea typeface="Verdana"/>
                          <a:cs typeface="Times New Roman"/>
                          <a:sym typeface="Wingdings 2"/>
                        </a:rPr>
                        <a:t>+</a:t>
                      </a:r>
                      <a:r>
                        <a:rPr lang="en-US" sz="1600" b="1" dirty="0" smtClean="0">
                          <a:solidFill>
                            <a:srgbClr val="6E9137"/>
                          </a:solidFill>
                          <a:latin typeface="Calibri"/>
                          <a:ea typeface="Verdana"/>
                          <a:cs typeface="Times New Roman"/>
                        </a:rPr>
                        <a:t>)</a:t>
                      </a:r>
                      <a:endParaRPr lang="de-AT" sz="1600" dirty="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600" b="1" dirty="0" smtClean="0">
                          <a:solidFill>
                            <a:srgbClr val="6E9137"/>
                          </a:solidFill>
                          <a:latin typeface="Calibri"/>
                          <a:ea typeface="Verdana"/>
                          <a:cs typeface="Times New Roman"/>
                          <a:sym typeface="Wingdings 2"/>
                        </a:rPr>
                        <a:t>+</a:t>
                      </a:r>
                      <a:endParaRPr lang="de-AT" sz="1600" dirty="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l" defTabSz="914400" rtl="0" eaLnBrk="1" latinLnBrk="0" hangingPunct="1">
                        <a:lnSpc>
                          <a:spcPct val="115000"/>
                        </a:lnSpc>
                        <a:spcBef>
                          <a:spcPts val="1000"/>
                        </a:spcBef>
                        <a:spcAft>
                          <a:spcPts val="1000"/>
                        </a:spcAft>
                      </a:pPr>
                      <a:r>
                        <a:rPr lang="en-US" sz="1600" b="1" kern="1200" dirty="0" smtClean="0">
                          <a:solidFill>
                            <a:srgbClr val="6E9137"/>
                          </a:solidFill>
                          <a:latin typeface="Calibri"/>
                          <a:ea typeface="Verdana"/>
                          <a:cs typeface="Times New Roman"/>
                          <a:sym typeface="Wingdings 2"/>
                        </a:rPr>
                        <a:t></a:t>
                      </a:r>
                      <a:endParaRPr lang="de-AT" sz="1600" b="1" kern="1200" dirty="0">
                        <a:solidFill>
                          <a:srgbClr val="6E9137"/>
                        </a:solidFill>
                        <a:latin typeface="Calibri"/>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600" b="1" dirty="0">
                          <a:solidFill>
                            <a:srgbClr val="6E9137"/>
                          </a:solidFill>
                          <a:latin typeface="Calibri"/>
                          <a:ea typeface="Verdana"/>
                          <a:cs typeface="Times New Roman"/>
                          <a:sym typeface="Wingdings 2"/>
                        </a:rPr>
                        <a:t></a:t>
                      </a:r>
                      <a:endParaRPr lang="de-AT" sz="1600" dirty="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US" sz="1600" b="1" dirty="0" smtClean="0">
                          <a:solidFill>
                            <a:srgbClr val="6E9137"/>
                          </a:solidFill>
                          <a:latin typeface="Calibri"/>
                          <a:ea typeface="Verdana"/>
                          <a:cs typeface="Times New Roman"/>
                          <a:sym typeface="Wingdings 2"/>
                        </a:rPr>
                        <a:t></a:t>
                      </a:r>
                      <a:endParaRPr lang="de-AT" sz="1600" dirty="0" smtClean="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Bef>
                          <a:spcPts val="1000"/>
                        </a:spcBef>
                        <a:spcAft>
                          <a:spcPts val="1000"/>
                        </a:spcAft>
                      </a:pPr>
                      <a:r>
                        <a:rPr lang="en-US" sz="1600" b="1" dirty="0" smtClean="0">
                          <a:solidFill>
                            <a:srgbClr val="6E9137"/>
                          </a:solidFill>
                          <a:latin typeface="Calibri"/>
                          <a:ea typeface="Verdana"/>
                          <a:cs typeface="Times New Roman"/>
                          <a:sym typeface="Wingdings 2"/>
                        </a:rPr>
                        <a:t> +</a:t>
                      </a:r>
                      <a:endParaRPr lang="de-AT" sz="1600" dirty="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610471">
                <a:tc>
                  <a:txBody>
                    <a:bodyPr/>
                    <a:lstStyle/>
                    <a:p>
                      <a:pPr>
                        <a:lnSpc>
                          <a:spcPct val="115000"/>
                        </a:lnSpc>
                        <a:spcBef>
                          <a:spcPts val="1000"/>
                        </a:spcBef>
                        <a:spcAft>
                          <a:spcPts val="1000"/>
                        </a:spcAft>
                      </a:pPr>
                      <a:r>
                        <a:rPr lang="en-US" sz="1500" b="1" dirty="0">
                          <a:solidFill>
                            <a:srgbClr val="6E9137"/>
                          </a:solidFill>
                          <a:latin typeface="Calibri"/>
                          <a:ea typeface="Verdana"/>
                          <a:cs typeface="Times New Roman"/>
                        </a:rPr>
                        <a:t>Climate </a:t>
                      </a:r>
                      <a:r>
                        <a:rPr lang="en-US" sz="1500" b="1" dirty="0" err="1">
                          <a:solidFill>
                            <a:srgbClr val="6E9137"/>
                          </a:solidFill>
                          <a:latin typeface="Calibri"/>
                          <a:ea typeface="Verdana"/>
                          <a:cs typeface="Times New Roman"/>
                        </a:rPr>
                        <a:t>SouthWest</a:t>
                      </a:r>
                      <a:endParaRPr lang="de-AT" sz="1500" dirty="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Bef>
                          <a:spcPts val="1000"/>
                        </a:spcBef>
                        <a:spcAft>
                          <a:spcPts val="1000"/>
                        </a:spcAft>
                      </a:pPr>
                      <a:endParaRPr lang="de-AT" sz="1600" dirty="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600" b="0" dirty="0" smtClean="0">
                          <a:solidFill>
                            <a:srgbClr val="6E9137"/>
                          </a:solidFill>
                          <a:latin typeface="Calibri"/>
                          <a:ea typeface="Verdana"/>
                          <a:cs typeface="Times New Roman"/>
                        </a:rPr>
                        <a:t>(</a:t>
                      </a:r>
                      <a:r>
                        <a:rPr lang="en-US" sz="1600" b="1" dirty="0" smtClean="0">
                          <a:solidFill>
                            <a:srgbClr val="6E9137"/>
                          </a:solidFill>
                          <a:latin typeface="Calibri"/>
                          <a:ea typeface="Verdana"/>
                          <a:cs typeface="Times New Roman"/>
                          <a:sym typeface="Wingdings 2"/>
                        </a:rPr>
                        <a:t>+)</a:t>
                      </a:r>
                      <a:endParaRPr lang="en-US" sz="1600" b="0" dirty="0">
                        <a:solidFill>
                          <a:srgbClr val="6E9137"/>
                        </a:solidFill>
                        <a:latin typeface="Calibri"/>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600" b="1" dirty="0" smtClean="0">
                          <a:solidFill>
                            <a:srgbClr val="6E9137"/>
                          </a:solidFill>
                          <a:latin typeface="Calibri"/>
                          <a:ea typeface="Verdana"/>
                          <a:cs typeface="Times New Roman"/>
                          <a:sym typeface="Wingdings 2"/>
                        </a:rPr>
                        <a:t>+</a:t>
                      </a:r>
                      <a:endParaRPr lang="de-AT" sz="1600" dirty="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l" defTabSz="914400" rtl="0" eaLnBrk="1" latinLnBrk="0" hangingPunct="1">
                        <a:lnSpc>
                          <a:spcPct val="115000"/>
                        </a:lnSpc>
                        <a:spcBef>
                          <a:spcPts val="1000"/>
                        </a:spcBef>
                        <a:spcAft>
                          <a:spcPts val="1000"/>
                        </a:spcAft>
                      </a:pPr>
                      <a:r>
                        <a:rPr lang="en-US" sz="1600" b="1" kern="1200" dirty="0" smtClean="0">
                          <a:solidFill>
                            <a:srgbClr val="6E9137"/>
                          </a:solidFill>
                          <a:latin typeface="Calibri"/>
                          <a:ea typeface="Verdana"/>
                          <a:cs typeface="Times New Roman"/>
                          <a:sym typeface="Wingdings 2"/>
                        </a:rPr>
                        <a:t></a:t>
                      </a:r>
                      <a:endParaRPr lang="de-AT" sz="1600" b="1" kern="1200" dirty="0">
                        <a:solidFill>
                          <a:srgbClr val="6E9137"/>
                        </a:solidFill>
                        <a:latin typeface="Calibri"/>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US" sz="1600" b="1" dirty="0" smtClean="0">
                          <a:solidFill>
                            <a:srgbClr val="6E9137"/>
                          </a:solidFill>
                          <a:latin typeface="Calibri"/>
                          <a:ea typeface="Verdana"/>
                          <a:cs typeface="Times New Roman"/>
                          <a:sym typeface="Wingdings 2"/>
                        </a:rPr>
                        <a:t></a:t>
                      </a:r>
                      <a:endParaRPr lang="de-AT" sz="1600" dirty="0" smtClean="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US" sz="1600" b="1" dirty="0" smtClean="0">
                          <a:solidFill>
                            <a:srgbClr val="6E9137"/>
                          </a:solidFill>
                          <a:latin typeface="Calibri"/>
                          <a:ea typeface="Verdana"/>
                          <a:cs typeface="Times New Roman"/>
                          <a:sym typeface="Wingdings 2"/>
                        </a:rPr>
                        <a:t></a:t>
                      </a:r>
                      <a:endParaRPr lang="de-AT" sz="1600" dirty="0" smtClean="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Bef>
                          <a:spcPts val="1000"/>
                        </a:spcBef>
                        <a:spcAft>
                          <a:spcPts val="1000"/>
                        </a:spcAft>
                      </a:pPr>
                      <a:r>
                        <a:rPr lang="en-US" sz="1600" b="1" dirty="0" smtClean="0">
                          <a:solidFill>
                            <a:srgbClr val="6E9137"/>
                          </a:solidFill>
                          <a:latin typeface="Calibri"/>
                          <a:ea typeface="Verdana"/>
                          <a:cs typeface="Times New Roman"/>
                          <a:sym typeface="Wingdings 2"/>
                        </a:rPr>
                        <a:t> +</a:t>
                      </a:r>
                      <a:endParaRPr lang="de-AT" sz="1600" dirty="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305235">
                <a:tc>
                  <a:txBody>
                    <a:bodyPr/>
                    <a:lstStyle/>
                    <a:p>
                      <a:pPr>
                        <a:lnSpc>
                          <a:spcPct val="115000"/>
                        </a:lnSpc>
                        <a:spcBef>
                          <a:spcPts val="1000"/>
                        </a:spcBef>
                        <a:spcAft>
                          <a:spcPts val="1000"/>
                        </a:spcAft>
                      </a:pPr>
                      <a:r>
                        <a:rPr lang="en-US" sz="1500" b="1" dirty="0">
                          <a:solidFill>
                            <a:srgbClr val="6E9137"/>
                          </a:solidFill>
                          <a:latin typeface="Calibri"/>
                          <a:ea typeface="Verdana"/>
                          <a:cs typeface="Times New Roman"/>
                        </a:rPr>
                        <a:t>London CCP</a:t>
                      </a:r>
                      <a:endParaRPr lang="de-AT" sz="1500" dirty="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US" sz="1600" b="1" dirty="0" smtClean="0">
                          <a:solidFill>
                            <a:srgbClr val="6E9137"/>
                          </a:solidFill>
                          <a:latin typeface="Calibri"/>
                          <a:ea typeface="Verdana"/>
                          <a:cs typeface="Times New Roman"/>
                          <a:sym typeface="Wingdings 2"/>
                        </a:rPr>
                        <a:t></a:t>
                      </a:r>
                      <a:endParaRPr lang="de-AT" sz="1600" dirty="0" smtClean="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Bef>
                          <a:spcPts val="1000"/>
                        </a:spcBef>
                        <a:spcAft>
                          <a:spcPts val="1000"/>
                        </a:spcAft>
                      </a:pPr>
                      <a:r>
                        <a:rPr lang="en-US" sz="1600" b="1" dirty="0" smtClean="0">
                          <a:solidFill>
                            <a:srgbClr val="6E9137"/>
                          </a:solidFill>
                          <a:latin typeface="Calibri"/>
                          <a:ea typeface="Verdana"/>
                          <a:cs typeface="Times New Roman"/>
                          <a:sym typeface="Wingdings 2"/>
                        </a:rPr>
                        <a:t>+</a:t>
                      </a:r>
                      <a:endParaRPr lang="de-AT" sz="1600" dirty="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US" sz="1600" b="1" dirty="0" smtClean="0">
                          <a:solidFill>
                            <a:srgbClr val="6E9137"/>
                          </a:solidFill>
                          <a:latin typeface="Calibri"/>
                          <a:ea typeface="Verdana"/>
                          <a:cs typeface="Times New Roman"/>
                          <a:sym typeface="Wingdings 2"/>
                        </a:rPr>
                        <a:t></a:t>
                      </a:r>
                      <a:r>
                        <a:rPr lang="en-US" sz="1600" b="1" dirty="0" smtClean="0">
                          <a:solidFill>
                            <a:srgbClr val="6E9137"/>
                          </a:solidFill>
                          <a:latin typeface="Calibri"/>
                          <a:ea typeface="Verdana"/>
                          <a:cs typeface="Times New Roman"/>
                        </a:rPr>
                        <a:t> +</a:t>
                      </a:r>
                      <a:endParaRPr lang="de-AT" sz="1600" dirty="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l" defTabSz="914400" rtl="0" eaLnBrk="1" latinLnBrk="0" hangingPunct="1">
                        <a:lnSpc>
                          <a:spcPct val="115000"/>
                        </a:lnSpc>
                        <a:spcBef>
                          <a:spcPts val="1000"/>
                        </a:spcBef>
                        <a:spcAft>
                          <a:spcPts val="1000"/>
                        </a:spcAft>
                      </a:pPr>
                      <a:r>
                        <a:rPr lang="en-US" sz="1600" b="1" kern="1200" dirty="0" smtClean="0">
                          <a:solidFill>
                            <a:srgbClr val="6E9137"/>
                          </a:solidFill>
                          <a:latin typeface="Calibri"/>
                          <a:ea typeface="Verdana"/>
                          <a:cs typeface="Times New Roman"/>
                          <a:sym typeface="Wingdings 2"/>
                        </a:rPr>
                        <a:t></a:t>
                      </a:r>
                      <a:endParaRPr lang="de-AT" sz="1600" b="1" kern="1200" dirty="0">
                        <a:solidFill>
                          <a:srgbClr val="6E9137"/>
                        </a:solidFill>
                        <a:latin typeface="Calibri"/>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US" sz="1600" b="1" dirty="0" smtClean="0">
                          <a:solidFill>
                            <a:srgbClr val="6E9137"/>
                          </a:solidFill>
                          <a:latin typeface="Calibri"/>
                          <a:ea typeface="Verdana"/>
                          <a:cs typeface="Times New Roman"/>
                          <a:sym typeface="Wingdings 2"/>
                        </a:rPr>
                        <a:t></a:t>
                      </a:r>
                      <a:endParaRPr lang="de-AT" sz="1600" dirty="0" smtClean="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auto" latinLnBrk="0" hangingPunct="1">
                        <a:lnSpc>
                          <a:spcPct val="115000"/>
                        </a:lnSpc>
                        <a:spcBef>
                          <a:spcPts val="1000"/>
                        </a:spcBef>
                        <a:spcAft>
                          <a:spcPts val="1000"/>
                        </a:spcAft>
                        <a:buClrTx/>
                        <a:buSzTx/>
                        <a:buFontTx/>
                        <a:buNone/>
                        <a:tabLst/>
                        <a:defRPr/>
                      </a:pPr>
                      <a:r>
                        <a:rPr lang="en-US" sz="1600" b="1" dirty="0" smtClean="0">
                          <a:solidFill>
                            <a:srgbClr val="6E9137"/>
                          </a:solidFill>
                          <a:latin typeface="Calibri"/>
                          <a:ea typeface="Verdana"/>
                          <a:cs typeface="Times New Roman"/>
                          <a:sym typeface="Wingdings 2"/>
                        </a:rPr>
                        <a:t></a:t>
                      </a:r>
                      <a:endParaRPr lang="de-AT" sz="1600" dirty="0" smtClean="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Bef>
                          <a:spcPts val="1000"/>
                        </a:spcBef>
                        <a:spcAft>
                          <a:spcPts val="1000"/>
                        </a:spcAft>
                      </a:pPr>
                      <a:r>
                        <a:rPr lang="en-US" sz="1600" b="1" dirty="0" smtClean="0">
                          <a:solidFill>
                            <a:srgbClr val="6E9137"/>
                          </a:solidFill>
                          <a:latin typeface="Calibri"/>
                          <a:ea typeface="Verdana"/>
                          <a:cs typeface="Times New Roman"/>
                          <a:sym typeface="Wingdings 2"/>
                        </a:rPr>
                        <a:t> +</a:t>
                      </a:r>
                      <a:endParaRPr lang="de-AT" sz="1600" dirty="0">
                        <a:solidFill>
                          <a:srgbClr val="6E9137"/>
                        </a:solidFill>
                        <a:latin typeface="Verdana"/>
                        <a:ea typeface="Verdan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cxnSp>
        <p:nvCxnSpPr>
          <p:cNvPr id="7" name="Gerade Verbindung mit Pfeil 6"/>
          <p:cNvCxnSpPr/>
          <p:nvPr/>
        </p:nvCxnSpPr>
        <p:spPr bwMode="auto">
          <a:xfrm>
            <a:off x="1944440" y="1260196"/>
            <a:ext cx="4176464" cy="0"/>
          </a:xfrm>
          <a:prstGeom prst="straightConnector1">
            <a:avLst/>
          </a:prstGeom>
          <a:noFill/>
          <a:ln w="25400" cap="flat" cmpd="sng" algn="ctr">
            <a:solidFill>
              <a:schemeClr val="tx1"/>
            </a:solidFill>
            <a:prstDash val="solid"/>
            <a:round/>
            <a:headEnd type="arrow"/>
            <a:tailEnd type="arrow"/>
          </a:ln>
          <a:effectLst/>
        </p:spPr>
      </p:cxnSp>
      <p:cxnSp>
        <p:nvCxnSpPr>
          <p:cNvPr id="11" name="Gerade Verbindung mit Pfeil 10"/>
          <p:cNvCxnSpPr/>
          <p:nvPr/>
        </p:nvCxnSpPr>
        <p:spPr bwMode="auto">
          <a:xfrm>
            <a:off x="534958" y="3060229"/>
            <a:ext cx="2382" cy="936104"/>
          </a:xfrm>
          <a:prstGeom prst="straightConnector1">
            <a:avLst/>
          </a:prstGeom>
          <a:noFill/>
          <a:ln w="25400" cap="flat" cmpd="sng" algn="ctr">
            <a:solidFill>
              <a:schemeClr val="tx1"/>
            </a:solidFill>
            <a:prstDash val="solid"/>
            <a:round/>
            <a:headEnd type="arrow"/>
            <a:tailEnd type="arrow"/>
          </a:ln>
          <a:effectLst/>
        </p:spPr>
      </p:cxnSp>
      <p:cxnSp>
        <p:nvCxnSpPr>
          <p:cNvPr id="15" name="Gerade Verbindung mit Pfeil 14"/>
          <p:cNvCxnSpPr/>
          <p:nvPr/>
        </p:nvCxnSpPr>
        <p:spPr bwMode="auto">
          <a:xfrm>
            <a:off x="534958" y="4134649"/>
            <a:ext cx="2382" cy="1373852"/>
          </a:xfrm>
          <a:prstGeom prst="straightConnector1">
            <a:avLst/>
          </a:prstGeom>
          <a:noFill/>
          <a:ln w="25400" cap="flat" cmpd="sng" algn="ctr">
            <a:solidFill>
              <a:schemeClr val="tx1"/>
            </a:solidFill>
            <a:prstDash val="solid"/>
            <a:round/>
            <a:headEnd type="arrow"/>
            <a:tailEnd type="arrow"/>
          </a:ln>
          <a:effectLst/>
        </p:spPr>
      </p:cxnSp>
      <p:sp>
        <p:nvSpPr>
          <p:cNvPr id="18" name="Textfeld 17"/>
          <p:cNvSpPr txBox="1"/>
          <p:nvPr/>
        </p:nvSpPr>
        <p:spPr>
          <a:xfrm>
            <a:off x="537340" y="5705941"/>
            <a:ext cx="8501122" cy="738664"/>
          </a:xfrm>
          <a:prstGeom prst="rect">
            <a:avLst/>
          </a:prstGeom>
          <a:noFill/>
        </p:spPr>
        <p:txBody>
          <a:bodyPr wrap="square" rtlCol="0">
            <a:spAutoFit/>
          </a:bodyPr>
          <a:lstStyle/>
          <a:p>
            <a:pPr>
              <a:buFont typeface="Wingdings 2"/>
              <a:buChar char="P"/>
            </a:pPr>
            <a:r>
              <a:rPr lang="en-US" sz="1400" b="0" dirty="0" smtClean="0">
                <a:latin typeface="Verdana" pitchFamily="34" charset="0"/>
                <a:ea typeface="Verdana" pitchFamily="34" charset="0"/>
                <a:cs typeface="Verdana" pitchFamily="34" charset="0"/>
                <a:sym typeface="Wingdings 2"/>
              </a:rPr>
              <a:t>   - Partner: </a:t>
            </a:r>
            <a:r>
              <a:rPr lang="en-US" sz="1400" b="0" dirty="0" err="1" smtClean="0">
                <a:latin typeface="Verdana" pitchFamily="34" charset="0"/>
                <a:ea typeface="Verdana" pitchFamily="34" charset="0"/>
                <a:cs typeface="Verdana" pitchFamily="34" charset="0"/>
                <a:sym typeface="Wingdings 2"/>
              </a:rPr>
              <a:t>aktive</a:t>
            </a:r>
            <a:r>
              <a:rPr lang="en-US" sz="1400" b="0" dirty="0" smtClean="0">
                <a:latin typeface="Verdana" pitchFamily="34" charset="0"/>
                <a:ea typeface="Verdana" pitchFamily="34" charset="0"/>
                <a:cs typeface="Verdana" pitchFamily="34" charset="0"/>
                <a:sym typeface="Wingdings 2"/>
              </a:rPr>
              <a:t> </a:t>
            </a:r>
            <a:r>
              <a:rPr lang="en-US" sz="1400" b="0" dirty="0" err="1" smtClean="0">
                <a:latin typeface="Verdana" pitchFamily="34" charset="0"/>
                <a:ea typeface="Verdana" pitchFamily="34" charset="0"/>
                <a:cs typeface="Verdana" pitchFamily="34" charset="0"/>
                <a:sym typeface="Wingdings 2"/>
              </a:rPr>
              <a:t>Rolle</a:t>
            </a:r>
            <a:r>
              <a:rPr lang="en-US" sz="1400" b="0" dirty="0" smtClean="0">
                <a:latin typeface="Verdana" pitchFamily="34" charset="0"/>
                <a:ea typeface="Verdana" pitchFamily="34" charset="0"/>
                <a:cs typeface="Verdana" pitchFamily="34" charset="0"/>
                <a:sym typeface="Wingdings 2"/>
              </a:rPr>
              <a:t> in </a:t>
            </a:r>
            <a:r>
              <a:rPr lang="en-US" sz="1400" b="0" dirty="0" err="1" smtClean="0">
                <a:latin typeface="Verdana" pitchFamily="34" charset="0"/>
                <a:ea typeface="Verdana" pitchFamily="34" charset="0"/>
                <a:cs typeface="Verdana" pitchFamily="34" charset="0"/>
                <a:sym typeface="Wingdings 2"/>
              </a:rPr>
              <a:t>der</a:t>
            </a:r>
            <a:r>
              <a:rPr lang="en-US" sz="1400" b="0" dirty="0" smtClean="0">
                <a:latin typeface="Verdana" pitchFamily="34" charset="0"/>
                <a:ea typeface="Verdana" pitchFamily="34" charset="0"/>
                <a:cs typeface="Verdana" pitchFamily="34" charset="0"/>
                <a:sym typeface="Wingdings 2"/>
              </a:rPr>
              <a:t> </a:t>
            </a:r>
            <a:r>
              <a:rPr lang="en-US" sz="1400" b="0" dirty="0" err="1" smtClean="0">
                <a:latin typeface="Verdana" pitchFamily="34" charset="0"/>
                <a:ea typeface="Verdana" pitchFamily="34" charset="0"/>
                <a:cs typeface="Verdana" pitchFamily="34" charset="0"/>
                <a:sym typeface="Wingdings 2"/>
              </a:rPr>
              <a:t>Partnerschaft</a:t>
            </a:r>
            <a:r>
              <a:rPr lang="en-US" sz="1400" b="0" dirty="0" smtClean="0">
                <a:latin typeface="Verdana" pitchFamily="34" charset="0"/>
                <a:ea typeface="Verdana" pitchFamily="34" charset="0"/>
                <a:cs typeface="Verdana" pitchFamily="34" charset="0"/>
                <a:sym typeface="Wingdings 2"/>
              </a:rPr>
              <a:t> (</a:t>
            </a:r>
            <a:r>
              <a:rPr lang="en-US" sz="1400" b="0" dirty="0" err="1" smtClean="0">
                <a:latin typeface="Verdana" pitchFamily="34" charset="0"/>
                <a:ea typeface="Verdana" pitchFamily="34" charset="0"/>
                <a:cs typeface="Verdana" pitchFamily="34" charset="0"/>
                <a:sym typeface="Wingdings 2"/>
              </a:rPr>
              <a:t>Projekte</a:t>
            </a:r>
            <a:r>
              <a:rPr lang="en-US" sz="1400" b="0" dirty="0" smtClean="0">
                <a:latin typeface="Verdana" pitchFamily="34" charset="0"/>
                <a:ea typeface="Verdana" pitchFamily="34" charset="0"/>
                <a:cs typeface="Verdana" pitchFamily="34" charset="0"/>
                <a:sym typeface="Wingdings 2"/>
              </a:rPr>
              <a:t>, etc.)</a:t>
            </a:r>
          </a:p>
          <a:p>
            <a:pPr>
              <a:buFont typeface="Wingdings 2"/>
              <a:buChar char="P"/>
            </a:pPr>
            <a:r>
              <a:rPr lang="en-US" sz="1400" b="0" dirty="0" smtClean="0">
                <a:latin typeface="Verdana" pitchFamily="34" charset="0"/>
                <a:ea typeface="Verdana" pitchFamily="34" charset="0"/>
                <a:cs typeface="Verdana" pitchFamily="34" charset="0"/>
                <a:sym typeface="Wingdings 2"/>
              </a:rPr>
              <a:t> </a:t>
            </a:r>
            <a:r>
              <a:rPr lang="de-AT" sz="1400" b="0" dirty="0" smtClean="0">
                <a:latin typeface="Verdana" pitchFamily="34" charset="0"/>
                <a:ea typeface="Verdana" pitchFamily="34" charset="0"/>
                <a:cs typeface="Verdana" pitchFamily="34" charset="0"/>
                <a:sym typeface="Wingdings 2"/>
              </a:rPr>
              <a:t>- Schlüsselpartner: involviert in die Steuerung der Partnerschaft</a:t>
            </a:r>
            <a:endParaRPr lang="de-AT" sz="1400" b="0" dirty="0" smtClean="0">
              <a:latin typeface="Verdana" pitchFamily="34" charset="0"/>
              <a:ea typeface="Verdana" pitchFamily="34" charset="0"/>
              <a:cs typeface="Verdana" pitchFamily="34" charset="0"/>
            </a:endParaRPr>
          </a:p>
          <a:p>
            <a:r>
              <a:rPr lang="de-AT" sz="1400" b="0" dirty="0" smtClean="0">
                <a:latin typeface="Verdana" pitchFamily="34" charset="0"/>
                <a:ea typeface="Verdana" pitchFamily="34" charset="0"/>
                <a:cs typeface="Verdana" pitchFamily="34" charset="0"/>
              </a:rPr>
              <a:t>+   - Zielgruppe der Aktivitäten der Partnerschaft</a:t>
            </a:r>
            <a:endParaRPr lang="de-AT" sz="1400" b="0" dirty="0">
              <a:latin typeface="Verdana" pitchFamily="34" charset="0"/>
              <a:ea typeface="Verdana" pitchFamily="34" charset="0"/>
              <a:cs typeface="Verdana" pitchFamily="34" charset="0"/>
            </a:endParaRPr>
          </a:p>
        </p:txBody>
      </p:sp>
      <p:cxnSp>
        <p:nvCxnSpPr>
          <p:cNvPr id="12" name="Gerade Verbindung mit Pfeil 11"/>
          <p:cNvCxnSpPr/>
          <p:nvPr/>
        </p:nvCxnSpPr>
        <p:spPr bwMode="auto">
          <a:xfrm>
            <a:off x="3823488" y="1705757"/>
            <a:ext cx="5464628" cy="1588"/>
          </a:xfrm>
          <a:prstGeom prst="straightConnector1">
            <a:avLst/>
          </a:prstGeom>
          <a:noFill/>
          <a:ln w="25400" cap="flat" cmpd="sng" algn="ctr">
            <a:solidFill>
              <a:schemeClr val="tx1"/>
            </a:solidFill>
            <a:prstDash val="solid"/>
            <a:round/>
            <a:headEnd type="arrow"/>
            <a:tailEnd type="arrow"/>
          </a:ln>
          <a:effectLst/>
        </p:spPr>
      </p:cxnSp>
      <p:sp>
        <p:nvSpPr>
          <p:cNvPr id="14" name="Textfeld 13"/>
          <p:cNvSpPr txBox="1"/>
          <p:nvPr/>
        </p:nvSpPr>
        <p:spPr>
          <a:xfrm rot="16200000">
            <a:off x="-2217595" y="2962960"/>
            <a:ext cx="4896545" cy="338554"/>
          </a:xfrm>
          <a:prstGeom prst="rect">
            <a:avLst/>
          </a:prstGeom>
          <a:noFill/>
        </p:spPr>
        <p:txBody>
          <a:bodyPr wrap="square" rtlCol="0">
            <a:spAutoFit/>
          </a:bodyPr>
          <a:lstStyle/>
          <a:p>
            <a:r>
              <a:rPr lang="en-US" sz="1600" b="0" dirty="0" err="1" smtClean="0">
                <a:latin typeface="Verdana" pitchFamily="34" charset="0"/>
                <a:ea typeface="Verdana" pitchFamily="34" charset="0"/>
                <a:cs typeface="Verdana" pitchFamily="34" charset="0"/>
                <a:sym typeface="Wingdings 2"/>
              </a:rPr>
              <a:t>Koordin</a:t>
            </a:r>
            <a:r>
              <a:rPr lang="en-US" sz="1600" b="0" dirty="0" smtClean="0">
                <a:latin typeface="Verdana" pitchFamily="34" charset="0"/>
                <a:ea typeface="Verdana" pitchFamily="34" charset="0"/>
                <a:cs typeface="Verdana" pitchFamily="34" charset="0"/>
                <a:sym typeface="Wingdings 2"/>
              </a:rPr>
              <a:t>. </a:t>
            </a:r>
            <a:r>
              <a:rPr lang="en-US" sz="1600" b="0" dirty="0" err="1" smtClean="0">
                <a:latin typeface="Verdana" pitchFamily="34" charset="0"/>
                <a:ea typeface="Verdana" pitchFamily="34" charset="0"/>
                <a:cs typeface="Verdana" pitchFamily="34" charset="0"/>
                <a:sym typeface="Wingdings 2"/>
              </a:rPr>
              <a:t>zwischen</a:t>
            </a:r>
            <a:r>
              <a:rPr lang="en-US" sz="1600" b="0" dirty="0" smtClean="0">
                <a:latin typeface="Verdana" pitchFamily="34" charset="0"/>
                <a:ea typeface="Verdana" pitchFamily="34" charset="0"/>
                <a:cs typeface="Verdana" pitchFamily="34" charset="0"/>
                <a:sym typeface="Wingdings 2"/>
              </a:rPr>
              <a:t> </a:t>
            </a:r>
            <a:r>
              <a:rPr lang="en-US" sz="1600" b="0" dirty="0" err="1" smtClean="0">
                <a:latin typeface="Verdana" pitchFamily="34" charset="0"/>
                <a:ea typeface="Verdana" pitchFamily="34" charset="0"/>
                <a:cs typeface="Verdana" pitchFamily="34" charset="0"/>
                <a:sym typeface="Wingdings 2"/>
              </a:rPr>
              <a:t>Partnerschaften</a:t>
            </a:r>
            <a:endParaRPr lang="en-US" sz="1600" b="0" dirty="0" smtClean="0">
              <a:latin typeface="Verdana" pitchFamily="34" charset="0"/>
              <a:ea typeface="Verdana" pitchFamily="34" charset="0"/>
              <a:cs typeface="Verdana" pitchFamily="34" charset="0"/>
              <a:sym typeface="Wingdings 2"/>
            </a:endParaRPr>
          </a:p>
        </p:txBody>
      </p:sp>
      <p:cxnSp>
        <p:nvCxnSpPr>
          <p:cNvPr id="21" name="Gerade Verbindung mit Pfeil 20"/>
          <p:cNvCxnSpPr/>
          <p:nvPr/>
        </p:nvCxnSpPr>
        <p:spPr bwMode="auto">
          <a:xfrm>
            <a:off x="3248968" y="2047684"/>
            <a:ext cx="1860404" cy="15263"/>
          </a:xfrm>
          <a:prstGeom prst="straightConnector1">
            <a:avLst/>
          </a:prstGeom>
          <a:noFill/>
          <a:ln w="25400" cap="flat" cmpd="sng" algn="ctr">
            <a:solidFill>
              <a:schemeClr val="tx1"/>
            </a:solidFill>
            <a:prstDash val="solid"/>
            <a:round/>
            <a:headEnd type="arrow"/>
            <a:tailEnd type="arrow"/>
          </a:ln>
          <a:effectLst/>
        </p:spPr>
      </p:cxnSp>
      <p:sp>
        <p:nvSpPr>
          <p:cNvPr id="22" name="Textfeld 21"/>
          <p:cNvSpPr txBox="1"/>
          <p:nvPr/>
        </p:nvSpPr>
        <p:spPr>
          <a:xfrm>
            <a:off x="3331972" y="1705757"/>
            <a:ext cx="2428892" cy="338554"/>
          </a:xfrm>
          <a:prstGeom prst="rect">
            <a:avLst/>
          </a:prstGeom>
          <a:noFill/>
        </p:spPr>
        <p:txBody>
          <a:bodyPr wrap="square" rtlCol="0">
            <a:spAutoFit/>
          </a:bodyPr>
          <a:lstStyle/>
          <a:p>
            <a:r>
              <a:rPr lang="en-US" sz="1600" b="0" dirty="0" err="1" smtClean="0">
                <a:latin typeface="Verdana" pitchFamily="34" charset="0"/>
                <a:ea typeface="Verdana" pitchFamily="34" charset="0"/>
                <a:cs typeface="Verdana" pitchFamily="34" charset="0"/>
                <a:sym typeface="Wingdings 2"/>
              </a:rPr>
              <a:t>Koord</a:t>
            </a:r>
            <a:r>
              <a:rPr lang="en-US" sz="1600" b="0" dirty="0" smtClean="0">
                <a:latin typeface="Verdana" pitchFamily="34" charset="0"/>
                <a:ea typeface="Verdana" pitchFamily="34" charset="0"/>
                <a:cs typeface="Verdana" pitchFamily="34" charset="0"/>
                <a:sym typeface="Wingdings 2"/>
              </a:rPr>
              <a:t>. - </a:t>
            </a:r>
            <a:r>
              <a:rPr lang="en-US" sz="1600" b="0" dirty="0" err="1" smtClean="0">
                <a:latin typeface="Verdana" pitchFamily="34" charset="0"/>
                <a:ea typeface="Verdana" pitchFamily="34" charset="0"/>
                <a:cs typeface="Verdana" pitchFamily="34" charset="0"/>
                <a:sym typeface="Wingdings 2"/>
              </a:rPr>
              <a:t>Sektoren</a:t>
            </a:r>
            <a:endParaRPr lang="en-US" sz="1600" b="0" dirty="0" smtClean="0">
              <a:latin typeface="Verdana" pitchFamily="34" charset="0"/>
              <a:ea typeface="Verdana" pitchFamily="34" charset="0"/>
              <a:cs typeface="Verdana" pitchFamily="34" charset="0"/>
              <a:sym typeface="Wingdings 2"/>
            </a:endParaRPr>
          </a:p>
        </p:txBody>
      </p:sp>
      <p:sp>
        <p:nvSpPr>
          <p:cNvPr id="23" name="Textfeld 22"/>
          <p:cNvSpPr txBox="1"/>
          <p:nvPr/>
        </p:nvSpPr>
        <p:spPr>
          <a:xfrm>
            <a:off x="4323554" y="1348567"/>
            <a:ext cx="4929222" cy="338554"/>
          </a:xfrm>
          <a:prstGeom prst="rect">
            <a:avLst/>
          </a:prstGeom>
          <a:noFill/>
        </p:spPr>
        <p:txBody>
          <a:bodyPr wrap="square" rtlCol="0">
            <a:spAutoFit/>
          </a:bodyPr>
          <a:lstStyle/>
          <a:p>
            <a:r>
              <a:rPr lang="en-US" sz="1600" b="0" dirty="0" err="1" smtClean="0">
                <a:latin typeface="Verdana" pitchFamily="34" charset="0"/>
                <a:ea typeface="Verdana" pitchFamily="34" charset="0"/>
                <a:cs typeface="Verdana" pitchFamily="34" charset="0"/>
                <a:sym typeface="Wingdings 2"/>
              </a:rPr>
              <a:t>Koordination</a:t>
            </a:r>
            <a:r>
              <a:rPr lang="en-US" sz="1600" b="0" dirty="0" smtClean="0">
                <a:latin typeface="Verdana" pitchFamily="34" charset="0"/>
                <a:ea typeface="Verdana" pitchFamily="34" charset="0"/>
                <a:cs typeface="Verdana" pitchFamily="34" charset="0"/>
                <a:sym typeface="Wingdings 2"/>
              </a:rPr>
              <a:t> –  </a:t>
            </a:r>
            <a:r>
              <a:rPr lang="en-US" sz="1600" b="0" dirty="0" err="1" smtClean="0">
                <a:latin typeface="Verdana" pitchFamily="34" charset="0"/>
                <a:ea typeface="Verdana" pitchFamily="34" charset="0"/>
                <a:cs typeface="Verdana" pitchFamily="34" charset="0"/>
                <a:sym typeface="Wingdings 2"/>
              </a:rPr>
              <a:t>Gesellschaftl</a:t>
            </a:r>
            <a:r>
              <a:rPr lang="en-US" sz="1600" b="0" dirty="0" smtClean="0">
                <a:latin typeface="Verdana" pitchFamily="34" charset="0"/>
                <a:ea typeface="Verdana" pitchFamily="34" charset="0"/>
                <a:cs typeface="Verdana" pitchFamily="34" charset="0"/>
                <a:sym typeface="Wingdings 2"/>
              </a:rPr>
              <a:t>.  </a:t>
            </a:r>
            <a:r>
              <a:rPr lang="en-US" sz="1600" b="0" dirty="0" err="1" smtClean="0">
                <a:latin typeface="Verdana" pitchFamily="34" charset="0"/>
                <a:ea typeface="Verdana" pitchFamily="34" charset="0"/>
                <a:cs typeface="Verdana" pitchFamily="34" charset="0"/>
                <a:sym typeface="Wingdings 2"/>
              </a:rPr>
              <a:t>Bereiche</a:t>
            </a:r>
            <a:endParaRPr lang="de-AT" dirty="0"/>
          </a:p>
        </p:txBody>
      </p:sp>
    </p:spTree>
    <p:extLst>
      <p:ext uri="{BB962C8B-B14F-4D97-AF65-F5344CB8AC3E}">
        <p14:creationId xmlns:p14="http://schemas.microsoft.com/office/powerpoint/2010/main" val="30518338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3" presetClass="entr" presetSubtype="1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85"/>
          <p:cNvGraphicFramePr>
            <a:graphicFrameLocks noGrp="1"/>
          </p:cNvGraphicFramePr>
          <p:nvPr>
            <p:extLst>
              <p:ext uri="{D42A27DB-BD31-4B8C-83A1-F6EECF244321}">
                <p14:modId xmlns:p14="http://schemas.microsoft.com/office/powerpoint/2010/main" val="3110990208"/>
              </p:ext>
            </p:extLst>
          </p:nvPr>
        </p:nvGraphicFramePr>
        <p:xfrm>
          <a:off x="432272" y="1260029"/>
          <a:ext cx="8568408" cy="3016642"/>
        </p:xfrm>
        <a:graphic>
          <a:graphicData uri="http://schemas.openxmlformats.org/drawingml/2006/table">
            <a:tbl>
              <a:tblPr/>
              <a:tblGrid>
                <a:gridCol w="2141487"/>
                <a:gridCol w="2141487"/>
                <a:gridCol w="2143950"/>
                <a:gridCol w="2141484"/>
              </a:tblGrid>
              <a:tr h="578242">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de-AT" sz="1600" b="1" i="0" u="none" strike="noStrike" kern="1200" cap="none" normalizeH="0" baseline="0" dirty="0" smtClean="0">
                          <a:ln>
                            <a:noFill/>
                          </a:ln>
                          <a:solidFill>
                            <a:srgbClr val="0073AF"/>
                          </a:solidFill>
                          <a:effectLst/>
                          <a:latin typeface="Arial Narrow" pitchFamily="34" charset="0"/>
                          <a:ea typeface="Times New Roman" pitchFamily="18" charset="0"/>
                          <a:cs typeface="Calibri" pitchFamily="34" charset="0"/>
                        </a:rPr>
                        <a:t>Vertikal: </a:t>
                      </a:r>
                    </a:p>
                    <a:p>
                      <a:pPr marL="0" marR="0" lvl="0" indent="0" algn="l" defTabSz="914400" rtl="0" eaLnBrk="1" fontAlgn="base" latinLnBrk="0" hangingPunct="1">
                        <a:lnSpc>
                          <a:spcPct val="100000"/>
                        </a:lnSpc>
                        <a:spcBef>
                          <a:spcPts val="0"/>
                        </a:spcBef>
                        <a:spcAft>
                          <a:spcPts val="0"/>
                        </a:spcAft>
                        <a:buClrTx/>
                        <a:buSzTx/>
                        <a:buFontTx/>
                        <a:buNone/>
                        <a:tabLst/>
                      </a:pPr>
                      <a:r>
                        <a:rPr kumimoji="0" lang="de-AT" sz="1600" b="1" i="0" u="none" strike="noStrike" kern="1200" cap="none" normalizeH="0" baseline="0" dirty="0" smtClean="0">
                          <a:ln>
                            <a:noFill/>
                          </a:ln>
                          <a:solidFill>
                            <a:srgbClr val="0073AF"/>
                          </a:solidFill>
                          <a:effectLst/>
                          <a:latin typeface="Arial Narrow" pitchFamily="34" charset="0"/>
                          <a:ea typeface="Times New Roman" pitchFamily="18" charset="0"/>
                          <a:cs typeface="Calibri" pitchFamily="34" charset="0"/>
                        </a:rPr>
                        <a:t>Politische Ebenen</a:t>
                      </a:r>
                      <a:endParaRPr kumimoji="0" lang="de-DE" sz="1600" b="1" i="0" u="none" strike="noStrike" kern="1200" cap="none" normalizeH="0" baseline="0" dirty="0" smtClean="0">
                        <a:ln>
                          <a:noFill/>
                        </a:ln>
                        <a:solidFill>
                          <a:srgbClr val="0073AF"/>
                        </a:solidFill>
                        <a:effectLst/>
                        <a:latin typeface="Arial Narrow" pitchFamily="34" charset="0"/>
                        <a:ea typeface="Times New Roman" pitchFamily="18" charset="0"/>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GB" sz="1600" b="1" i="0" u="none" strike="noStrike" cap="none" normalizeH="0" baseline="0" dirty="0" err="1" smtClean="0">
                          <a:ln>
                            <a:noFill/>
                          </a:ln>
                          <a:solidFill>
                            <a:srgbClr val="0073AF"/>
                          </a:solidFill>
                          <a:effectLst/>
                          <a:latin typeface="Arial Narrow" pitchFamily="34" charset="0"/>
                          <a:ea typeface="Times New Roman" pitchFamily="18" charset="0"/>
                          <a:cs typeface="Calibri" pitchFamily="34" charset="0"/>
                        </a:rPr>
                        <a:t>Gesellschaftliche</a:t>
                      </a:r>
                      <a:r>
                        <a:rPr kumimoji="0" lang="en-GB" sz="1600" b="1" i="0" u="none" strike="noStrike" cap="none" normalizeH="0" baseline="0" dirty="0" smtClean="0">
                          <a:ln>
                            <a:noFill/>
                          </a:ln>
                          <a:solidFill>
                            <a:srgbClr val="0073AF"/>
                          </a:solidFill>
                          <a:effectLst/>
                          <a:latin typeface="Arial Narrow" pitchFamily="34" charset="0"/>
                          <a:ea typeface="Times New Roman" pitchFamily="18" charset="0"/>
                          <a:cs typeface="Calibri" pitchFamily="34" charset="0"/>
                        </a:rPr>
                        <a:t> </a:t>
                      </a:r>
                      <a:r>
                        <a:rPr kumimoji="0" lang="en-GB" sz="1600" b="1" i="0" u="none" strike="noStrike" cap="none" normalizeH="0" baseline="0" dirty="0" err="1" smtClean="0">
                          <a:ln>
                            <a:noFill/>
                          </a:ln>
                          <a:solidFill>
                            <a:srgbClr val="0073AF"/>
                          </a:solidFill>
                          <a:effectLst/>
                          <a:latin typeface="Arial Narrow" pitchFamily="34" charset="0"/>
                          <a:ea typeface="Times New Roman" pitchFamily="18" charset="0"/>
                          <a:cs typeface="Calibri" pitchFamily="34" charset="0"/>
                        </a:rPr>
                        <a:t>Bereiche</a:t>
                      </a:r>
                      <a:endParaRPr kumimoji="0" lang="de-DE" sz="1600" b="0" i="0" u="none" strike="noStrike" cap="none" normalizeH="0" baseline="0" dirty="0" smtClean="0">
                        <a:ln>
                          <a:noFill/>
                        </a:ln>
                        <a:solidFill>
                          <a:srgbClr val="0073AF"/>
                        </a:solidFill>
                        <a:effectLst/>
                        <a:latin typeface="Arial Narrow" pitchFamily="34" charset="0"/>
                        <a:ea typeface="Times New Roman" pitchFamily="18" charset="0"/>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de-AT" sz="1600" b="1" i="0" u="none" strike="noStrike" cap="none" normalizeH="0" baseline="0" dirty="0" smtClean="0">
                          <a:ln>
                            <a:noFill/>
                          </a:ln>
                          <a:solidFill>
                            <a:srgbClr val="0073AF"/>
                          </a:solidFill>
                          <a:effectLst/>
                          <a:latin typeface="Arial Narrow" pitchFamily="34" charset="0"/>
                          <a:ea typeface="Times New Roman" pitchFamily="18" charset="0"/>
                          <a:cs typeface="Calibri" pitchFamily="34" charset="0"/>
                        </a:rPr>
                        <a:t>Horizontal: </a:t>
                      </a:r>
                    </a:p>
                    <a:p>
                      <a:pPr marL="0" marR="0" lvl="0" indent="0" algn="l" defTabSz="914400" rtl="0" eaLnBrk="1" fontAlgn="base" latinLnBrk="0" hangingPunct="1">
                        <a:lnSpc>
                          <a:spcPct val="100000"/>
                        </a:lnSpc>
                        <a:spcBef>
                          <a:spcPts val="0"/>
                        </a:spcBef>
                        <a:spcAft>
                          <a:spcPts val="0"/>
                        </a:spcAft>
                        <a:buClrTx/>
                        <a:buSzTx/>
                        <a:buFontTx/>
                        <a:buNone/>
                        <a:tabLst/>
                      </a:pPr>
                      <a:r>
                        <a:rPr kumimoji="0" lang="de-AT" sz="1600" b="1" i="0" u="none" strike="noStrike" cap="none" normalizeH="0" baseline="0" dirty="0" smtClean="0">
                          <a:ln>
                            <a:noFill/>
                          </a:ln>
                          <a:solidFill>
                            <a:srgbClr val="0073AF"/>
                          </a:solidFill>
                          <a:effectLst/>
                          <a:latin typeface="Arial Narrow" pitchFamily="34" charset="0"/>
                          <a:ea typeface="Times New Roman" pitchFamily="18" charset="0"/>
                          <a:cs typeface="Calibri" pitchFamily="34" charset="0"/>
                        </a:rPr>
                        <a:t>Sektoren</a:t>
                      </a:r>
                      <a:endParaRPr kumimoji="0" lang="de-DE" sz="1600" b="1" i="0" u="none" strike="noStrike" cap="none" normalizeH="0" baseline="0" dirty="0" smtClean="0">
                        <a:ln>
                          <a:noFill/>
                        </a:ln>
                        <a:solidFill>
                          <a:srgbClr val="0073AF"/>
                        </a:solidFill>
                        <a:effectLst/>
                        <a:latin typeface="Arial Narrow" pitchFamily="34" charset="0"/>
                        <a:ea typeface="Times New Roman" pitchFamily="18" charset="0"/>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de-AT" sz="1600" b="1" i="0" u="none" strike="noStrike" cap="none" normalizeH="0" baseline="0" dirty="0" smtClean="0">
                          <a:ln>
                            <a:noFill/>
                          </a:ln>
                          <a:solidFill>
                            <a:srgbClr val="0073AF"/>
                          </a:solidFill>
                          <a:effectLst/>
                          <a:latin typeface="Arial Narrow" pitchFamily="34" charset="0"/>
                          <a:ea typeface="Times New Roman" pitchFamily="18" charset="0"/>
                          <a:cs typeface="Calibri" pitchFamily="34" charset="0"/>
                        </a:rPr>
                        <a:t>Regionen</a:t>
                      </a:r>
                      <a:endParaRPr kumimoji="0" lang="de-DE" sz="1600" b="0" i="0" u="none" strike="noStrike" cap="none" normalizeH="0" baseline="0" dirty="0" smtClean="0">
                        <a:ln>
                          <a:noFill/>
                        </a:ln>
                        <a:solidFill>
                          <a:srgbClr val="0073AF"/>
                        </a:solidFill>
                        <a:effectLst/>
                        <a:latin typeface="Arial Narrow" pitchFamily="34" charset="0"/>
                        <a:ea typeface="Times New Roman" pitchFamily="18" charset="0"/>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00613">
                <a:tc>
                  <a:txBody>
                    <a:bodyPr/>
                    <a:lstStyle/>
                    <a:p>
                      <a:pPr marL="180975" lvl="1" indent="-180975" algn="l" defTabSz="914400" rtl="0" eaLnBrk="1" latinLnBrk="0" hangingPunct="1">
                        <a:buFont typeface="Arial" pitchFamily="34" charset="0"/>
                        <a:buChar char="•"/>
                        <a:tabLst>
                          <a:tab pos="90488" algn="l"/>
                        </a:tabLst>
                      </a:pPr>
                      <a:r>
                        <a:rPr lang="de-AT" sz="1600" i="0" kern="1200" dirty="0" smtClean="0">
                          <a:solidFill>
                            <a:schemeClr val="tx1"/>
                          </a:solidFill>
                          <a:latin typeface="+mn-lt"/>
                          <a:ea typeface="+mn-ea"/>
                          <a:cs typeface="+mn-cs"/>
                        </a:rPr>
                        <a:t>P. in Gremien auf nationaler Ebene</a:t>
                      </a:r>
                      <a:endParaRPr lang="de-AT" sz="1600" i="0" kern="1200" dirty="0" smtClean="0">
                        <a:solidFill>
                          <a:srgbClr val="FF8528"/>
                        </a:solidFill>
                        <a:latin typeface="+mn-lt"/>
                        <a:ea typeface="+mn-ea"/>
                        <a:cs typeface="+mn-cs"/>
                      </a:endParaRPr>
                    </a:p>
                    <a:p>
                      <a:pPr marL="180975" lvl="1" indent="-180975" algn="l" defTabSz="914400" rtl="0" eaLnBrk="1" latinLnBrk="0" hangingPunct="1">
                        <a:buFont typeface="Arial" pitchFamily="34" charset="0"/>
                        <a:buChar char="•"/>
                        <a:tabLst>
                          <a:tab pos="90488" algn="l"/>
                        </a:tabLst>
                      </a:pPr>
                      <a:r>
                        <a:rPr lang="de-AT" sz="1600" i="0" kern="1200" dirty="0" smtClean="0">
                          <a:solidFill>
                            <a:schemeClr val="tx1"/>
                          </a:solidFill>
                          <a:latin typeface="+mn-lt"/>
                          <a:ea typeface="+mn-ea"/>
                          <a:cs typeface="+mn-cs"/>
                        </a:rPr>
                        <a:t>Finanzierung</a:t>
                      </a:r>
                      <a:r>
                        <a:rPr lang="de-AT" sz="1600" i="0" kern="1200" baseline="0" dirty="0" smtClean="0">
                          <a:solidFill>
                            <a:schemeClr val="tx1"/>
                          </a:solidFill>
                          <a:latin typeface="+mn-lt"/>
                          <a:ea typeface="+mn-ea"/>
                          <a:cs typeface="+mn-cs"/>
                        </a:rPr>
                        <a:t> „multi-level“</a:t>
                      </a:r>
                      <a:r>
                        <a:rPr lang="de-AT" sz="1600" i="0" kern="1200" dirty="0" smtClean="0">
                          <a:solidFill>
                            <a:schemeClr val="tx1"/>
                          </a:solidFill>
                          <a:latin typeface="+mn-lt"/>
                          <a:ea typeface="+mn-ea"/>
                          <a:cs typeface="+mn-cs"/>
                        </a:rPr>
                        <a:t> </a:t>
                      </a:r>
                    </a:p>
                    <a:p>
                      <a:pPr marL="180975" lvl="1" indent="-180975" algn="l" defTabSz="914400" rtl="0" eaLnBrk="1" latinLnBrk="0" hangingPunct="1">
                        <a:buFont typeface="Arial" pitchFamily="34" charset="0"/>
                        <a:buChar char="•"/>
                        <a:tabLst>
                          <a:tab pos="90488" algn="l"/>
                        </a:tabLst>
                      </a:pPr>
                      <a:r>
                        <a:rPr lang="de-AT" sz="1600" i="0" kern="1200" dirty="0" smtClean="0">
                          <a:solidFill>
                            <a:schemeClr val="tx1"/>
                          </a:solidFill>
                          <a:latin typeface="+mn-lt"/>
                          <a:ea typeface="+mn-ea"/>
                          <a:cs typeface="+mn-cs"/>
                        </a:rPr>
                        <a:t>Nationale Akteure in </a:t>
                      </a:r>
                      <a:r>
                        <a:rPr lang="de-AT" sz="1600" i="0" kern="1200" dirty="0" err="1" smtClean="0">
                          <a:solidFill>
                            <a:schemeClr val="tx1"/>
                          </a:solidFill>
                          <a:latin typeface="+mn-lt"/>
                          <a:ea typeface="+mn-ea"/>
                          <a:cs typeface="+mn-cs"/>
                        </a:rPr>
                        <a:t>P‘s</a:t>
                      </a:r>
                      <a:endParaRPr kumimoji="0" lang="de-DE" sz="1600" b="0" i="1" u="none" strike="noStrike" cap="none" normalizeH="0" baseline="0" dirty="0" smtClean="0">
                        <a:ln>
                          <a:noFill/>
                        </a:ln>
                        <a:solidFill>
                          <a:srgbClr val="6E9137"/>
                        </a:solidFill>
                        <a:effectLst/>
                        <a:latin typeface="Arial Narrow" pitchFamily="34" charset="0"/>
                        <a:cs typeface="Times New Roman" pitchFamily="18" charset="0"/>
                      </a:endParaRPr>
                    </a:p>
                    <a:p>
                      <a:pPr marL="180975" marR="0" lvl="1" indent="-180975" algn="l" defTabSz="914400" rtl="0" eaLnBrk="1" fontAlgn="auto" latinLnBrk="0" hangingPunct="1">
                        <a:lnSpc>
                          <a:spcPct val="100000"/>
                        </a:lnSpc>
                        <a:spcBef>
                          <a:spcPts val="0"/>
                        </a:spcBef>
                        <a:spcAft>
                          <a:spcPts val="0"/>
                        </a:spcAft>
                        <a:buClrTx/>
                        <a:buSzTx/>
                        <a:buFont typeface="Arial" pitchFamily="34" charset="0"/>
                        <a:buChar char="•"/>
                        <a:tabLst>
                          <a:tab pos="90488" algn="l"/>
                        </a:tabLst>
                        <a:defRPr/>
                      </a:pPr>
                      <a:r>
                        <a:rPr lang="de-AT" sz="1600" i="0" kern="1200" baseline="0" dirty="0" smtClean="0">
                          <a:solidFill>
                            <a:schemeClr val="tx1"/>
                          </a:solidFill>
                          <a:latin typeface="+mn-lt"/>
                          <a:ea typeface="+mn-ea"/>
                          <a:cs typeface="+mn-cs"/>
                        </a:rPr>
                        <a:t>Regionale Akteure als Schlüsselakteure </a:t>
                      </a:r>
                    </a:p>
                    <a:p>
                      <a:pPr marL="180975" marR="0" lvl="1" indent="-180975" algn="l" defTabSz="914400" rtl="0" eaLnBrk="1" fontAlgn="auto" latinLnBrk="0" hangingPunct="1">
                        <a:lnSpc>
                          <a:spcPct val="100000"/>
                        </a:lnSpc>
                        <a:spcBef>
                          <a:spcPts val="0"/>
                        </a:spcBef>
                        <a:spcAft>
                          <a:spcPts val="0"/>
                        </a:spcAft>
                        <a:buClrTx/>
                        <a:buSzTx/>
                        <a:buFont typeface="Arial" pitchFamily="34" charset="0"/>
                        <a:buChar char="•"/>
                        <a:tabLst>
                          <a:tab pos="90488" algn="l"/>
                        </a:tabLst>
                        <a:defRPr/>
                      </a:pPr>
                      <a:r>
                        <a:rPr lang="de-AT" sz="1600" i="0" kern="1200" dirty="0" smtClean="0">
                          <a:solidFill>
                            <a:schemeClr val="tx1"/>
                          </a:solidFill>
                          <a:latin typeface="+mn-lt"/>
                          <a:ea typeface="+mn-ea"/>
                          <a:cs typeface="+mn-cs"/>
                        </a:rPr>
                        <a:t>Lokale Akteure als Partner &amp; Hauptadressaten</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74638" lvl="1" indent="-274638" algn="l" defTabSz="914400" rtl="0" eaLnBrk="1" latinLnBrk="0" hangingPunct="1">
                        <a:buFont typeface="Arial" pitchFamily="34" charset="0"/>
                        <a:buChar char="•"/>
                        <a:tabLst>
                          <a:tab pos="179388" algn="l"/>
                        </a:tabLst>
                      </a:pPr>
                      <a:r>
                        <a:rPr lang="de-AT" sz="1600" kern="1200" dirty="0" smtClean="0">
                          <a:solidFill>
                            <a:schemeClr val="tx1"/>
                          </a:solidFill>
                          <a:latin typeface="+mn-lt"/>
                          <a:ea typeface="+mn-ea"/>
                          <a:cs typeface="+mn-cs"/>
                        </a:rPr>
                        <a:t>Über Projekte, Veranstaltungen und Steuerungsgremien</a:t>
                      </a:r>
                    </a:p>
                    <a:p>
                      <a:pPr marL="274638" lvl="1" indent="-274638" algn="l" defTabSz="914400" rtl="0" eaLnBrk="1" latinLnBrk="0" hangingPunct="1">
                        <a:buFont typeface="Arial" pitchFamily="34" charset="0"/>
                        <a:buChar char="•"/>
                        <a:tabLst>
                          <a:tab pos="179388" algn="l"/>
                        </a:tabLst>
                      </a:pPr>
                      <a:r>
                        <a:rPr lang="de-AT" sz="1600" kern="1200" dirty="0" smtClean="0">
                          <a:solidFill>
                            <a:schemeClr val="tx1"/>
                          </a:solidFill>
                          <a:latin typeface="+mn-lt"/>
                          <a:ea typeface="+mn-ea"/>
                          <a:cs typeface="+mn-cs"/>
                        </a:rPr>
                        <a:t>CA:</a:t>
                      </a:r>
                      <a:r>
                        <a:rPr lang="de-AT" sz="1600" kern="1200" baseline="0" dirty="0" smtClean="0">
                          <a:solidFill>
                            <a:schemeClr val="tx1"/>
                          </a:solidFill>
                          <a:latin typeface="+mn-lt"/>
                          <a:ea typeface="+mn-ea"/>
                          <a:cs typeface="+mn-cs"/>
                        </a:rPr>
                        <a:t> hauptsächlich öffentlicher Sektor, privater Sektor konsultative Rolle</a:t>
                      </a:r>
                    </a:p>
                    <a:p>
                      <a:pPr marL="274638" lvl="1" indent="-274638" algn="l" defTabSz="914400" rtl="0" eaLnBrk="1" latinLnBrk="0" hangingPunct="1">
                        <a:buFont typeface="Arial" pitchFamily="34" charset="0"/>
                        <a:buChar char="•"/>
                        <a:tabLst>
                          <a:tab pos="179388" algn="l"/>
                        </a:tabLst>
                      </a:pPr>
                      <a:r>
                        <a:rPr lang="de-AT" sz="1600" kern="1200" baseline="0" dirty="0" smtClean="0">
                          <a:solidFill>
                            <a:schemeClr val="tx1"/>
                          </a:solidFill>
                          <a:latin typeface="+mn-lt"/>
                          <a:ea typeface="+mn-ea"/>
                          <a:cs typeface="+mn-cs"/>
                        </a:rPr>
                        <a:t>UK: wachsende Orientierung zum privaten Sektor</a:t>
                      </a:r>
                      <a:endParaRPr lang="de-AT" sz="1600" kern="1200" dirty="0" smtClean="0">
                        <a:solidFill>
                          <a:schemeClr val="tx1"/>
                        </a:solidFill>
                        <a:latin typeface="+mn-lt"/>
                        <a:ea typeface="+mn-ea"/>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74638" lvl="1" indent="-274638" algn="l" defTabSz="914400" rtl="0" eaLnBrk="1" latinLnBrk="0" hangingPunct="1">
                        <a:buFont typeface="Arial" pitchFamily="34" charset="0"/>
                        <a:buChar char="•"/>
                        <a:tabLst>
                          <a:tab pos="179388" algn="l"/>
                        </a:tabLst>
                      </a:pPr>
                      <a:r>
                        <a:rPr lang="de-AT" sz="1600" kern="1200" baseline="0" dirty="0" smtClean="0">
                          <a:solidFill>
                            <a:schemeClr val="tx1"/>
                          </a:solidFill>
                          <a:latin typeface="+mn-lt"/>
                          <a:ea typeface="+mn-ea"/>
                          <a:cs typeface="+mn-cs"/>
                        </a:rPr>
                        <a:t>Über Projekte, Veranstaltungen, Steuerungsgremien</a:t>
                      </a:r>
                    </a:p>
                    <a:p>
                      <a:pPr marL="274638" lvl="1" indent="-274638" algn="l" defTabSz="914400" rtl="0" eaLnBrk="1" latinLnBrk="0" hangingPunct="1">
                        <a:buFont typeface="Arial" pitchFamily="34" charset="0"/>
                        <a:buChar char="•"/>
                        <a:tabLst>
                          <a:tab pos="179388" algn="l"/>
                        </a:tabLst>
                      </a:pPr>
                      <a:r>
                        <a:rPr lang="de-AT" sz="1600" kern="1200" baseline="0" dirty="0" smtClean="0">
                          <a:solidFill>
                            <a:schemeClr val="tx1"/>
                          </a:solidFill>
                          <a:latin typeface="+mn-lt"/>
                          <a:ea typeface="+mn-ea"/>
                          <a:cs typeface="+mn-cs"/>
                        </a:rPr>
                        <a:t>CA: Fokus auf Wasser</a:t>
                      </a:r>
                    </a:p>
                    <a:p>
                      <a:pPr marL="274638" lvl="1" indent="-274638" algn="l" defTabSz="914400" rtl="0" eaLnBrk="1" latinLnBrk="0" hangingPunct="1">
                        <a:buFont typeface="Arial" pitchFamily="34" charset="0"/>
                        <a:buChar char="•"/>
                        <a:tabLst>
                          <a:tab pos="179388" algn="l"/>
                        </a:tabLst>
                      </a:pPr>
                      <a:r>
                        <a:rPr lang="de-AT" sz="1600" kern="1200" baseline="0" dirty="0" smtClean="0">
                          <a:solidFill>
                            <a:schemeClr val="tx1"/>
                          </a:solidFill>
                          <a:latin typeface="+mn-lt"/>
                          <a:ea typeface="+mn-ea"/>
                          <a:cs typeface="+mn-cs"/>
                        </a:rPr>
                        <a:t>UK: breiterer Fokus aber Aktivitäten oft sektoral organisiert</a:t>
                      </a:r>
                    </a:p>
                    <a:p>
                      <a:pPr marL="274638" lvl="1" indent="-274638" algn="l" defTabSz="914400" rtl="0" eaLnBrk="1" latinLnBrk="0" hangingPunct="1">
                        <a:buFont typeface="Arial" pitchFamily="34" charset="0"/>
                        <a:buChar char="•"/>
                        <a:tabLst>
                          <a:tab pos="179388" algn="l"/>
                        </a:tabLst>
                      </a:pPr>
                      <a:r>
                        <a:rPr lang="de-AT" sz="1600" kern="1200" baseline="0" dirty="0" smtClean="0">
                          <a:solidFill>
                            <a:schemeClr val="tx1"/>
                          </a:solidFill>
                          <a:latin typeface="+mn-lt"/>
                          <a:ea typeface="+mn-ea"/>
                          <a:cs typeface="+mn-cs"/>
                        </a:rPr>
                        <a:t>Eher </a:t>
                      </a:r>
                      <a:r>
                        <a:rPr lang="de-AT" sz="1600" kern="1200" baseline="0" dirty="0" err="1" smtClean="0">
                          <a:solidFill>
                            <a:schemeClr val="tx1"/>
                          </a:solidFill>
                          <a:latin typeface="+mn-lt"/>
                          <a:ea typeface="+mn-ea"/>
                          <a:cs typeface="+mn-cs"/>
                        </a:rPr>
                        <a:t>Mainstreaming</a:t>
                      </a:r>
                      <a:r>
                        <a:rPr lang="de-AT" sz="1600" kern="1200" baseline="0" dirty="0" smtClean="0">
                          <a:solidFill>
                            <a:schemeClr val="tx1"/>
                          </a:solidFill>
                          <a:latin typeface="+mn-lt"/>
                          <a:ea typeface="+mn-ea"/>
                          <a:cs typeface="+mn-cs"/>
                        </a:rPr>
                        <a:t> von Anpassung als Sektorkoordination</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74638" lvl="1" indent="-274638" algn="l" defTabSz="914400" rtl="0" eaLnBrk="1" latinLnBrk="0" hangingPunct="1">
                        <a:buFont typeface="Arial" pitchFamily="34" charset="0"/>
                        <a:buChar char="•"/>
                        <a:tabLst>
                          <a:tab pos="179388" algn="l"/>
                        </a:tabLst>
                      </a:pPr>
                      <a:r>
                        <a:rPr lang="de-AT" sz="1600" i="0" kern="1200" dirty="0" smtClean="0">
                          <a:solidFill>
                            <a:schemeClr val="tx1"/>
                          </a:solidFill>
                          <a:latin typeface="+mn-lt"/>
                          <a:ea typeface="+mn-ea"/>
                          <a:cs typeface="+mn-cs"/>
                        </a:rPr>
                        <a:t>Gemeinsame Gremien/ Organisation (</a:t>
                      </a:r>
                      <a:r>
                        <a:rPr lang="de-AT" sz="1600" i="0" kern="1200" dirty="0" err="1" smtClean="0">
                          <a:solidFill>
                            <a:srgbClr val="6E9137"/>
                          </a:solidFill>
                          <a:latin typeface="+mn-lt"/>
                          <a:ea typeface="+mn-ea"/>
                          <a:cs typeface="+mn-cs"/>
                        </a:rPr>
                        <a:t>ClimateUK</a:t>
                      </a:r>
                      <a:r>
                        <a:rPr lang="de-AT" sz="1600" i="0" kern="1200" dirty="0" smtClean="0">
                          <a:solidFill>
                            <a:srgbClr val="6E9137"/>
                          </a:solidFill>
                          <a:latin typeface="+mn-lt"/>
                          <a:ea typeface="+mn-ea"/>
                          <a:cs typeface="+mn-cs"/>
                        </a:rPr>
                        <a:t> , </a:t>
                      </a:r>
                      <a:r>
                        <a:rPr lang="de-AT" sz="1600" i="0" kern="1200" dirty="0" smtClean="0">
                          <a:solidFill>
                            <a:srgbClr val="FF8528"/>
                          </a:solidFill>
                          <a:latin typeface="+mn-lt"/>
                          <a:ea typeface="+mn-ea"/>
                          <a:cs typeface="+mn-cs"/>
                        </a:rPr>
                        <a:t>National </a:t>
                      </a:r>
                      <a:r>
                        <a:rPr lang="de-AT" sz="1600" i="0" kern="1200" dirty="0" err="1" smtClean="0">
                          <a:solidFill>
                            <a:srgbClr val="FF8528"/>
                          </a:solidFill>
                          <a:latin typeface="+mn-lt"/>
                          <a:ea typeface="+mn-ea"/>
                          <a:cs typeface="+mn-cs"/>
                        </a:rPr>
                        <a:t>coordination</a:t>
                      </a:r>
                      <a:r>
                        <a:rPr lang="de-AT" sz="1600" i="0" kern="1200" dirty="0" smtClean="0">
                          <a:solidFill>
                            <a:srgbClr val="FF8528"/>
                          </a:solidFill>
                          <a:latin typeface="+mn-lt"/>
                          <a:ea typeface="+mn-ea"/>
                          <a:cs typeface="+mn-cs"/>
                        </a:rPr>
                        <a:t> </a:t>
                      </a:r>
                      <a:r>
                        <a:rPr lang="de-AT" sz="1600" i="0" kern="1200" dirty="0" err="1" smtClean="0">
                          <a:solidFill>
                            <a:srgbClr val="FF8528"/>
                          </a:solidFill>
                          <a:latin typeface="+mn-lt"/>
                          <a:ea typeface="+mn-ea"/>
                          <a:cs typeface="+mn-cs"/>
                        </a:rPr>
                        <a:t>group</a:t>
                      </a:r>
                      <a:r>
                        <a:rPr lang="de-AT" sz="1600" i="0" kern="1200" dirty="0" smtClean="0">
                          <a:solidFill>
                            <a:srgbClr val="FF8528"/>
                          </a:solidFill>
                          <a:latin typeface="+mn-lt"/>
                          <a:ea typeface="+mn-ea"/>
                          <a:cs typeface="+mn-cs"/>
                        </a:rPr>
                        <a:t>)</a:t>
                      </a:r>
                    </a:p>
                    <a:p>
                      <a:pPr marL="274638" lvl="1" indent="-274638" algn="l" defTabSz="914400" rtl="0" eaLnBrk="1" latinLnBrk="0" hangingPunct="1">
                        <a:buFont typeface="Arial" pitchFamily="34" charset="0"/>
                        <a:buChar char="•"/>
                        <a:tabLst>
                          <a:tab pos="179388" algn="l"/>
                        </a:tabLst>
                      </a:pPr>
                      <a:r>
                        <a:rPr lang="de-AT" sz="1600" i="0" kern="1200" dirty="0" smtClean="0">
                          <a:solidFill>
                            <a:schemeClr val="tx1"/>
                          </a:solidFill>
                          <a:latin typeface="+mn-lt"/>
                          <a:ea typeface="+mn-ea"/>
                          <a:cs typeface="+mn-cs"/>
                        </a:rPr>
                        <a:t>Gemeinsame Projekte (UK)</a:t>
                      </a:r>
                    </a:p>
                    <a:p>
                      <a:pPr marL="274638" lvl="1" indent="-274638" algn="l" defTabSz="914400" rtl="0" eaLnBrk="1" latinLnBrk="0" hangingPunct="1">
                        <a:buFont typeface="Arial" pitchFamily="34" charset="0"/>
                        <a:buChar char="•"/>
                        <a:tabLst>
                          <a:tab pos="179388" algn="l"/>
                        </a:tabLst>
                      </a:pPr>
                      <a:r>
                        <a:rPr lang="de-AT" sz="1600" i="0" kern="1200" dirty="0" smtClean="0">
                          <a:solidFill>
                            <a:schemeClr val="tx1"/>
                          </a:solidFill>
                          <a:latin typeface="+mn-lt"/>
                          <a:ea typeface="+mn-ea"/>
                          <a:cs typeface="+mn-cs"/>
                        </a:rPr>
                        <a:t>CA: initiiert von nationaler Ebene,</a:t>
                      </a:r>
                      <a:r>
                        <a:rPr lang="de-AT" sz="1600" i="0" kern="1200" baseline="0" dirty="0" smtClean="0">
                          <a:solidFill>
                            <a:schemeClr val="tx1"/>
                          </a:solidFill>
                          <a:latin typeface="+mn-lt"/>
                          <a:ea typeface="+mn-ea"/>
                          <a:cs typeface="+mn-cs"/>
                        </a:rPr>
                        <a:t> UK eigenständig</a:t>
                      </a:r>
                      <a:endParaRPr lang="de-AT" sz="1600" i="0" kern="1200" dirty="0" smtClean="0">
                        <a:solidFill>
                          <a:srgbClr val="6E9137"/>
                        </a:solidFill>
                        <a:latin typeface="+mn-lt"/>
                        <a:ea typeface="+mn-ea"/>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7" name="Group 85"/>
          <p:cNvGraphicFramePr>
            <a:graphicFrameLocks noGrp="1"/>
          </p:cNvGraphicFramePr>
          <p:nvPr/>
        </p:nvGraphicFramePr>
        <p:xfrm>
          <a:off x="432272" y="4737195"/>
          <a:ext cx="8568408" cy="1503936"/>
        </p:xfrm>
        <a:graphic>
          <a:graphicData uri="http://schemas.openxmlformats.org/drawingml/2006/table">
            <a:tbl>
              <a:tblPr/>
              <a:tblGrid>
                <a:gridCol w="2141487"/>
                <a:gridCol w="2141487"/>
                <a:gridCol w="2143950"/>
                <a:gridCol w="2141484"/>
              </a:tblGrid>
              <a:tr h="29456">
                <a:tc gridSpan="4">
                  <a:txBody>
                    <a:bodyPr/>
                    <a:lstStyle/>
                    <a:p>
                      <a:pPr algn="ctr">
                        <a:buFont typeface="Arial" pitchFamily="34" charset="0"/>
                        <a:buNone/>
                      </a:pPr>
                      <a:r>
                        <a:rPr lang="de-AT" sz="1600" b="1" dirty="0" smtClean="0"/>
                        <a:t>Koordinationsmodi</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algn="ctr">
                        <a:buFont typeface="Arial" pitchFamily="34" charset="0"/>
                        <a:buNone/>
                      </a:pPr>
                      <a:endParaRPr lang="de-AT" sz="1600" b="1" dirty="0" smtClean="0"/>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a:buFont typeface="Arial" pitchFamily="34" charset="0"/>
                        <a:buChar char="•"/>
                      </a:pPr>
                      <a:endParaRPr lang="de-AT" sz="1600" dirty="0" smtClean="0"/>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lvl="2" indent="0">
                        <a:buFont typeface="Arial" pitchFamily="34" charset="0"/>
                        <a:buNone/>
                      </a:pPr>
                      <a:endParaRPr kumimoji="0" lang="de-DE" sz="1400" b="0" i="1" u="none" strike="noStrike" cap="none" normalizeH="0" baseline="0" dirty="0" smtClean="0">
                        <a:ln>
                          <a:noFill/>
                        </a:ln>
                        <a:solidFill>
                          <a:srgbClr val="6E9137"/>
                        </a:solidFill>
                        <a:effectLst/>
                        <a:latin typeface="Arial Narrow"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4736">
                <a:tc gridSpan="4">
                  <a:txBody>
                    <a:bodyPr/>
                    <a:lstStyle/>
                    <a:p>
                      <a:pPr marL="0" marR="0" lvl="1" indent="0" algn="ctr" defTabSz="914400" rtl="0" eaLnBrk="1" fontAlgn="auto" latinLnBrk="0" hangingPunct="1">
                        <a:lnSpc>
                          <a:spcPct val="100000"/>
                        </a:lnSpc>
                        <a:spcBef>
                          <a:spcPts val="0"/>
                        </a:spcBef>
                        <a:spcAft>
                          <a:spcPts val="0"/>
                        </a:spcAft>
                        <a:buClrTx/>
                        <a:buSzTx/>
                        <a:buFont typeface="Arial" pitchFamily="34" charset="0"/>
                        <a:buNone/>
                        <a:tabLst/>
                        <a:defRPr/>
                      </a:pPr>
                      <a:r>
                        <a:rPr lang="de-DE" sz="1600" dirty="0" smtClean="0"/>
                        <a:t>Netzwerk – </a:t>
                      </a:r>
                      <a:r>
                        <a:rPr lang="de-DE" sz="1600" dirty="0" err="1" smtClean="0"/>
                        <a:t>Governance</a:t>
                      </a:r>
                      <a:r>
                        <a:rPr lang="de-DE" sz="1600" dirty="0" smtClean="0"/>
                        <a:t>: horizontal, Freiwilligkeit, Vertrauen, Argumentation, Konsens, Identifikation</a:t>
                      </a:r>
                      <a:endParaRPr lang="de-AT" sz="1600" b="1" dirty="0" smtClean="0"/>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1"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de-AT" sz="1600" b="1" dirty="0" smtClean="0"/>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c hMerge="1">
                  <a:txBody>
                    <a:bodyPr/>
                    <a:lstStyle/>
                    <a:p>
                      <a:endParaRPr lang="de-DE"/>
                    </a:p>
                  </a:txBody>
                  <a:tcPr/>
                </a:tc>
              </a:tr>
              <a:tr h="580454">
                <a:tc>
                  <a:txBody>
                    <a:bodyPr/>
                    <a:lstStyle/>
                    <a:p>
                      <a:pPr marL="274638" marR="0" lvl="1" indent="-274638" algn="l" defTabSz="914400" rtl="0" eaLnBrk="1" fontAlgn="auto" latinLnBrk="0" hangingPunct="1">
                        <a:lnSpc>
                          <a:spcPct val="100000"/>
                        </a:lnSpc>
                        <a:spcBef>
                          <a:spcPts val="0"/>
                        </a:spcBef>
                        <a:spcAft>
                          <a:spcPts val="0"/>
                        </a:spcAft>
                        <a:buClrTx/>
                        <a:buSzTx/>
                        <a:buFont typeface="Arial" pitchFamily="34" charset="0"/>
                        <a:buChar char="•"/>
                        <a:tabLst>
                          <a:tab pos="179388" algn="l"/>
                        </a:tabLst>
                        <a:defRPr/>
                      </a:pPr>
                      <a:r>
                        <a:rPr lang="de-AT" sz="1600" kern="1200" dirty="0" smtClean="0">
                          <a:solidFill>
                            <a:schemeClr val="tx1"/>
                          </a:solidFill>
                          <a:latin typeface="+mn-lt"/>
                          <a:ea typeface="+mn-ea"/>
                          <a:cs typeface="+mn-cs"/>
                        </a:rPr>
                        <a:t>In CA: </a:t>
                      </a:r>
                      <a:r>
                        <a:rPr lang="de-AT" sz="1600" kern="1200" dirty="0" err="1" smtClean="0">
                          <a:solidFill>
                            <a:schemeClr val="tx1"/>
                          </a:solidFill>
                          <a:latin typeface="+mn-lt"/>
                          <a:ea typeface="+mn-ea"/>
                          <a:cs typeface="+mn-cs"/>
                        </a:rPr>
                        <a:t>Top-down</a:t>
                      </a:r>
                      <a:r>
                        <a:rPr lang="de-AT" sz="1600" kern="1200" dirty="0" smtClean="0">
                          <a:solidFill>
                            <a:schemeClr val="tx1"/>
                          </a:solidFill>
                          <a:latin typeface="+mn-lt"/>
                          <a:ea typeface="+mn-ea"/>
                          <a:cs typeface="+mn-cs"/>
                        </a:rPr>
                        <a:t> Steuerung – National-regional</a:t>
                      </a:r>
                      <a:endParaRPr lang="de-DE" sz="1600" kern="1200" dirty="0" smtClean="0">
                        <a:solidFill>
                          <a:schemeClr val="tx1"/>
                        </a:solidFill>
                        <a:latin typeface="+mn-lt"/>
                        <a:ea typeface="+mn-ea"/>
                        <a:cs typeface="+mn-cs"/>
                      </a:endParaRPr>
                    </a:p>
                    <a:p>
                      <a:pPr marL="274638" marR="0" lvl="1" indent="-274638" algn="l" defTabSz="914400" rtl="0" eaLnBrk="1" fontAlgn="auto" latinLnBrk="0" hangingPunct="1">
                        <a:lnSpc>
                          <a:spcPct val="100000"/>
                        </a:lnSpc>
                        <a:spcBef>
                          <a:spcPts val="0"/>
                        </a:spcBef>
                        <a:spcAft>
                          <a:spcPts val="0"/>
                        </a:spcAft>
                        <a:buClrTx/>
                        <a:buSzTx/>
                        <a:buFont typeface="Arial" pitchFamily="34" charset="0"/>
                        <a:buNone/>
                        <a:tabLst>
                          <a:tab pos="179388" algn="l"/>
                        </a:tabLst>
                        <a:defRPr/>
                      </a:pPr>
                      <a:endParaRPr lang="de-DE" sz="1600" kern="1200" dirty="0" smtClean="0">
                        <a:solidFill>
                          <a:schemeClr val="tx1"/>
                        </a:solidFill>
                        <a:latin typeface="+mn-lt"/>
                        <a:ea typeface="+mn-ea"/>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74638" marR="0" lvl="1" indent="-274638" algn="l" defTabSz="914400" rtl="0" eaLnBrk="1" fontAlgn="auto" latinLnBrk="0" hangingPunct="1">
                        <a:lnSpc>
                          <a:spcPct val="100000"/>
                        </a:lnSpc>
                        <a:spcBef>
                          <a:spcPts val="0"/>
                        </a:spcBef>
                        <a:spcAft>
                          <a:spcPts val="0"/>
                        </a:spcAft>
                        <a:buClrTx/>
                        <a:buSzTx/>
                        <a:buFont typeface="Arial" pitchFamily="34" charset="0"/>
                        <a:buChar char="•"/>
                        <a:tabLst>
                          <a:tab pos="179388" algn="l"/>
                        </a:tabLst>
                        <a:defRPr/>
                      </a:pPr>
                      <a:r>
                        <a:rPr lang="de-AT" sz="1600" kern="1200" dirty="0" smtClean="0">
                          <a:solidFill>
                            <a:schemeClr val="tx1"/>
                          </a:solidFill>
                          <a:latin typeface="+mn-lt"/>
                          <a:ea typeface="+mn-ea"/>
                          <a:cs typeface="+mn-cs"/>
                        </a:rPr>
                        <a:t>Gering: Wettbewerb</a:t>
                      </a:r>
                      <a:endParaRPr lang="de-DE" sz="1600" kern="1200" dirty="0" smtClean="0">
                        <a:solidFill>
                          <a:schemeClr val="tx1"/>
                        </a:solidFill>
                        <a:latin typeface="+mn-lt"/>
                        <a:ea typeface="+mn-ea"/>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1000"/>
                        </a:spcBef>
                        <a:spcAft>
                          <a:spcPct val="0"/>
                        </a:spcAft>
                        <a:buClrTx/>
                        <a:buSzTx/>
                        <a:buFontTx/>
                        <a:buNone/>
                        <a:tabLst/>
                        <a:defRPr/>
                      </a:pPr>
                      <a:endParaRPr lang="de-DE" sz="1600" dirty="0" smtClean="0"/>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74638" lvl="1" indent="-274638" algn="l" defTabSz="914400" rtl="0" eaLnBrk="1" latinLnBrk="0" hangingPunct="1">
                        <a:buFont typeface="Arial" pitchFamily="34" charset="0"/>
                        <a:buChar char="•"/>
                        <a:tabLst>
                          <a:tab pos="179388" algn="l"/>
                        </a:tabLst>
                      </a:pPr>
                      <a:endParaRPr lang="de-DE" sz="1600" kern="1200" dirty="0" smtClean="0">
                        <a:solidFill>
                          <a:schemeClr val="tx1"/>
                        </a:solidFill>
                        <a:latin typeface="+mn-lt"/>
                        <a:ea typeface="+mn-ea"/>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 name="Titel 1"/>
          <p:cNvSpPr>
            <a:spLocks noGrp="1"/>
          </p:cNvSpPr>
          <p:nvPr>
            <p:ph type="title"/>
          </p:nvPr>
        </p:nvSpPr>
        <p:spPr>
          <a:xfrm>
            <a:off x="468313" y="385515"/>
            <a:ext cx="8424862" cy="658490"/>
          </a:xfrm>
        </p:spPr>
        <p:txBody>
          <a:bodyPr/>
          <a:lstStyle/>
          <a:p>
            <a:r>
              <a:rPr lang="de-AT" dirty="0" smtClean="0">
                <a:solidFill>
                  <a:srgbClr val="0073AF"/>
                </a:solidFill>
                <a:effectLst>
                  <a:outerShdw blurRad="38100" dist="38100" dir="2700000" algn="tl">
                    <a:srgbClr val="C0C0C0"/>
                  </a:outerShdw>
                </a:effectLst>
              </a:rPr>
              <a:t>Koordinationsmuster</a:t>
            </a:r>
            <a:r>
              <a:rPr lang="de-AT" dirty="0" smtClean="0"/>
              <a:t/>
            </a:r>
            <a:br>
              <a:rPr lang="de-AT" dirty="0" smtClean="0"/>
            </a:br>
            <a:endParaRPr lang="de-DE" dirty="0">
              <a:solidFill>
                <a:srgbClr val="0073AF"/>
              </a:solidFill>
              <a:effectLst>
                <a:outerShdw blurRad="38100" dist="38100" dir="2700000" algn="tl">
                  <a:srgbClr val="C0C0C0"/>
                </a:outerShdw>
              </a:effectLst>
            </a:endParaRPr>
          </a:p>
        </p:txBody>
      </p:sp>
    </p:spTree>
    <p:extLst>
      <p:ext uri="{BB962C8B-B14F-4D97-AF65-F5344CB8AC3E}">
        <p14:creationId xmlns:p14="http://schemas.microsoft.com/office/powerpoint/2010/main" val="33430861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solidFill>
                  <a:srgbClr val="0073AF"/>
                </a:solidFill>
                <a:effectLst>
                  <a:outerShdw blurRad="38100" dist="38100" dir="2700000" algn="tl">
                    <a:srgbClr val="C0C0C0"/>
                  </a:outerShdw>
                </a:effectLst>
              </a:rPr>
              <a:t>Beitrag zur Anpassung</a:t>
            </a:r>
            <a:endParaRPr lang="de-DE" dirty="0">
              <a:solidFill>
                <a:srgbClr val="0073AF"/>
              </a:solidFill>
              <a:effectLst>
                <a:outerShdw blurRad="38100" dist="38100" dir="2700000" algn="tl">
                  <a:srgbClr val="C0C0C0"/>
                </a:outerShdw>
              </a:effectLst>
            </a:endParaRPr>
          </a:p>
        </p:txBody>
      </p:sp>
      <p:sp>
        <p:nvSpPr>
          <p:cNvPr id="5" name="Textplatzhalter 4"/>
          <p:cNvSpPr>
            <a:spLocks noGrp="1"/>
          </p:cNvSpPr>
          <p:nvPr>
            <p:ph type="body" idx="1"/>
          </p:nvPr>
        </p:nvSpPr>
        <p:spPr/>
        <p:txBody>
          <a:bodyPr/>
          <a:lstStyle/>
          <a:p>
            <a:r>
              <a:rPr lang="de-AT" dirty="0" smtClean="0"/>
              <a:t>Kapazitätsaufbau</a:t>
            </a:r>
            <a:endParaRPr lang="de-DE" dirty="0"/>
          </a:p>
        </p:txBody>
      </p:sp>
      <p:sp>
        <p:nvSpPr>
          <p:cNvPr id="6" name="Inhaltsplatzhalter 5"/>
          <p:cNvSpPr>
            <a:spLocks noGrp="1"/>
          </p:cNvSpPr>
          <p:nvPr>
            <p:ph sz="half" idx="2"/>
          </p:nvPr>
        </p:nvSpPr>
        <p:spPr>
          <a:xfrm>
            <a:off x="468313" y="2340149"/>
            <a:ext cx="4135437" cy="3770139"/>
          </a:xfrm>
        </p:spPr>
        <p:txBody>
          <a:bodyPr/>
          <a:lstStyle/>
          <a:p>
            <a:pPr>
              <a:buClr>
                <a:srgbClr val="0073AF"/>
              </a:buClr>
            </a:pPr>
            <a:r>
              <a:rPr lang="de-AT" sz="1800" b="1" dirty="0" smtClean="0">
                <a:solidFill>
                  <a:srgbClr val="0073AF"/>
                </a:solidFill>
              </a:rPr>
              <a:t>Aufbau der Wissensbasis: </a:t>
            </a:r>
            <a:r>
              <a:rPr lang="de-AT" sz="1800" dirty="0" smtClean="0"/>
              <a:t>lokale, regionale und sektorale </a:t>
            </a:r>
            <a:r>
              <a:rPr lang="de-AT" sz="1800" dirty="0" err="1" smtClean="0"/>
              <a:t>Assessments</a:t>
            </a:r>
            <a:r>
              <a:rPr lang="de-AT" sz="1800" dirty="0" smtClean="0"/>
              <a:t>, Fallstudien, Szenarien</a:t>
            </a:r>
          </a:p>
          <a:p>
            <a:pPr>
              <a:buClr>
                <a:srgbClr val="0073AF"/>
              </a:buClr>
            </a:pPr>
            <a:r>
              <a:rPr lang="de-AT" sz="1800" dirty="0" smtClean="0"/>
              <a:t>Bereitstellung von </a:t>
            </a:r>
            <a:r>
              <a:rPr lang="de-AT" sz="1800" b="1" dirty="0" smtClean="0">
                <a:solidFill>
                  <a:srgbClr val="0073AF"/>
                </a:solidFill>
              </a:rPr>
              <a:t>Entscheidungsunterstützung und „</a:t>
            </a:r>
            <a:r>
              <a:rPr lang="de-AT" sz="1800" b="1" dirty="0" err="1" smtClean="0">
                <a:solidFill>
                  <a:srgbClr val="0073AF"/>
                </a:solidFill>
              </a:rPr>
              <a:t>Guidance</a:t>
            </a:r>
            <a:r>
              <a:rPr lang="de-AT" sz="1800" dirty="0" smtClean="0"/>
              <a:t>“: Assessment-Instrumente, Handbücher, Trainings, etc.</a:t>
            </a:r>
          </a:p>
          <a:p>
            <a:pPr>
              <a:buClr>
                <a:srgbClr val="0073AF"/>
              </a:buClr>
            </a:pPr>
            <a:r>
              <a:rPr lang="de-AT" sz="1800" b="1" dirty="0" smtClean="0">
                <a:solidFill>
                  <a:srgbClr val="0073AF"/>
                </a:solidFill>
              </a:rPr>
              <a:t>Bewusstseinsbildung </a:t>
            </a:r>
            <a:r>
              <a:rPr lang="de-AT" sz="1800" dirty="0" smtClean="0"/>
              <a:t>und Förderung der </a:t>
            </a:r>
            <a:r>
              <a:rPr lang="de-AT" sz="1800" b="1" dirty="0" smtClean="0">
                <a:solidFill>
                  <a:srgbClr val="0073AF"/>
                </a:solidFill>
              </a:rPr>
              <a:t>Vernetzung</a:t>
            </a:r>
            <a:r>
              <a:rPr lang="de-AT" sz="1800" dirty="0" smtClean="0"/>
              <a:t>: Konferenzen, </a:t>
            </a:r>
            <a:r>
              <a:rPr lang="de-AT" sz="1800" dirty="0" err="1" smtClean="0"/>
              <a:t>Stakeholderforen</a:t>
            </a:r>
            <a:r>
              <a:rPr lang="de-AT" sz="1800" dirty="0" smtClean="0"/>
              <a:t>, Öffentlichkeitsarbeit</a:t>
            </a:r>
          </a:p>
          <a:p>
            <a:endParaRPr lang="de-DE" dirty="0"/>
          </a:p>
        </p:txBody>
      </p:sp>
      <p:sp>
        <p:nvSpPr>
          <p:cNvPr id="7" name="Textplatzhalter 6"/>
          <p:cNvSpPr>
            <a:spLocks noGrp="1"/>
          </p:cNvSpPr>
          <p:nvPr>
            <p:ph type="body" sz="quarter" idx="3"/>
          </p:nvPr>
        </p:nvSpPr>
        <p:spPr/>
        <p:txBody>
          <a:bodyPr/>
          <a:lstStyle/>
          <a:p>
            <a:r>
              <a:rPr lang="de-AT" dirty="0" smtClean="0"/>
              <a:t>Politiken / Maßnahmen</a:t>
            </a:r>
            <a:endParaRPr lang="de-DE" dirty="0"/>
          </a:p>
        </p:txBody>
      </p:sp>
      <p:sp>
        <p:nvSpPr>
          <p:cNvPr id="8" name="Inhaltsplatzhalter 7"/>
          <p:cNvSpPr>
            <a:spLocks noGrp="1"/>
          </p:cNvSpPr>
          <p:nvPr>
            <p:ph sz="quarter" idx="4"/>
          </p:nvPr>
        </p:nvSpPr>
        <p:spPr>
          <a:xfrm>
            <a:off x="4756150" y="2268141"/>
            <a:ext cx="4137025" cy="3842147"/>
          </a:xfrm>
        </p:spPr>
        <p:txBody>
          <a:bodyPr/>
          <a:lstStyle/>
          <a:p>
            <a:pPr>
              <a:buClr>
                <a:srgbClr val="0073AF"/>
              </a:buClr>
            </a:pPr>
            <a:r>
              <a:rPr lang="de-AT" sz="1800" b="1" dirty="0" smtClean="0">
                <a:solidFill>
                  <a:srgbClr val="0073AF"/>
                </a:solidFill>
              </a:rPr>
              <a:t>Lokale Politik und Planung</a:t>
            </a:r>
            <a:r>
              <a:rPr lang="de-AT" sz="1800" dirty="0" smtClean="0"/>
              <a:t>: versch. Sektoren, involviert in Planungsprozesse (z.B. als Fallstudien)</a:t>
            </a:r>
          </a:p>
          <a:p>
            <a:pPr>
              <a:buClr>
                <a:srgbClr val="0073AF"/>
              </a:buClr>
            </a:pPr>
            <a:r>
              <a:rPr lang="de-AT" sz="1800" b="1" dirty="0" smtClean="0">
                <a:solidFill>
                  <a:srgbClr val="0073AF"/>
                </a:solidFill>
              </a:rPr>
              <a:t>Regionale Politiken</a:t>
            </a:r>
            <a:r>
              <a:rPr lang="de-AT" sz="1800" dirty="0" smtClean="0"/>
              <a:t>: Strategien (Anpassung und sektorale Strategien, z.B. Wassermanagement)</a:t>
            </a:r>
          </a:p>
          <a:p>
            <a:pPr>
              <a:buClr>
                <a:srgbClr val="0073AF"/>
              </a:buClr>
            </a:pPr>
            <a:r>
              <a:rPr lang="de-AT" sz="1800" b="1" dirty="0" smtClean="0">
                <a:solidFill>
                  <a:srgbClr val="0073AF"/>
                </a:solidFill>
              </a:rPr>
              <a:t>Nationale Politik</a:t>
            </a:r>
            <a:r>
              <a:rPr lang="de-AT" sz="1800" dirty="0" smtClean="0"/>
              <a:t>: regionale und lokale Perspektiven zur Politikformulierung (Anpassung), Implementierungshilfe für nationale Anpassungspolitik</a:t>
            </a:r>
          </a:p>
          <a:p>
            <a:pPr>
              <a:buClr>
                <a:srgbClr val="0073AF"/>
              </a:buClr>
            </a:pPr>
            <a:r>
              <a:rPr lang="de-AT" sz="1800" b="1" dirty="0" smtClean="0">
                <a:solidFill>
                  <a:srgbClr val="0073AF"/>
                </a:solidFill>
              </a:rPr>
              <a:t>Anpassung im privaten Sektor</a:t>
            </a:r>
            <a:r>
              <a:rPr lang="de-AT" sz="1800" dirty="0" smtClean="0"/>
              <a:t>: insb. UK Projekte zur Umsetzung</a:t>
            </a:r>
          </a:p>
          <a:p>
            <a:pPr algn="ctr">
              <a:buNone/>
            </a:pPr>
            <a:endParaRPr lang="de-AT" dirty="0" smtClean="0"/>
          </a:p>
          <a:p>
            <a:pPr algn="ctr">
              <a:buNone/>
            </a:pPr>
            <a:endParaRPr lang="de-AT" dirty="0" smtClean="0"/>
          </a:p>
          <a:p>
            <a:endParaRPr lang="de-DE" dirty="0"/>
          </a:p>
        </p:txBody>
      </p:sp>
    </p:spTree>
    <p:extLst>
      <p:ext uri="{BB962C8B-B14F-4D97-AF65-F5344CB8AC3E}">
        <p14:creationId xmlns:p14="http://schemas.microsoft.com/office/powerpoint/2010/main" val="38976703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linds(horizontal)">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blinds(horizontal)">
                                      <p:cBhvr>
                                        <p:cTn id="37" dur="500"/>
                                        <p:tgtEl>
                                          <p:spTgt spid="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blinds(horizontal)">
                                      <p:cBhvr>
                                        <p:cTn id="42" dur="500"/>
                                        <p:tgtEl>
                                          <p:spTgt spid="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Effect transition="in" filter="blinds(horizontal)">
                                      <p:cBhvr>
                                        <p:cTn id="4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272" y="683965"/>
            <a:ext cx="8424862" cy="1139825"/>
          </a:xfrm>
        </p:spPr>
        <p:txBody>
          <a:bodyPr/>
          <a:lstStyle/>
          <a:p>
            <a:r>
              <a:rPr lang="de-AT" dirty="0" smtClean="0">
                <a:solidFill>
                  <a:srgbClr val="0073AF"/>
                </a:solidFill>
                <a:effectLst>
                  <a:outerShdw blurRad="38100" dist="38100" dir="2700000" algn="tl">
                    <a:srgbClr val="C0C0C0"/>
                  </a:outerShdw>
                </a:effectLst>
              </a:rPr>
              <a:t>Stärken &amp; Herausforderungen</a:t>
            </a:r>
            <a:endParaRPr lang="de-DE" dirty="0">
              <a:solidFill>
                <a:srgbClr val="0073AF"/>
              </a:solidFill>
              <a:effectLst>
                <a:outerShdw blurRad="38100" dist="38100" dir="2700000" algn="tl">
                  <a:srgbClr val="C0C0C0"/>
                </a:outerShdw>
              </a:effectLst>
            </a:endParaRPr>
          </a:p>
        </p:txBody>
      </p:sp>
      <p:sp>
        <p:nvSpPr>
          <p:cNvPr id="7" name="Textplatzhalter 6"/>
          <p:cNvSpPr>
            <a:spLocks noGrp="1"/>
          </p:cNvSpPr>
          <p:nvPr>
            <p:ph type="body" idx="1"/>
          </p:nvPr>
        </p:nvSpPr>
        <p:spPr/>
        <p:txBody>
          <a:bodyPr/>
          <a:lstStyle/>
          <a:p>
            <a:r>
              <a:rPr lang="de-AT" dirty="0" smtClean="0"/>
              <a:t>Stärken</a:t>
            </a:r>
            <a:endParaRPr lang="de-DE" dirty="0"/>
          </a:p>
        </p:txBody>
      </p:sp>
      <p:sp>
        <p:nvSpPr>
          <p:cNvPr id="5" name="Inhaltsplatzhalter 4"/>
          <p:cNvSpPr>
            <a:spLocks noGrp="1"/>
          </p:cNvSpPr>
          <p:nvPr>
            <p:ph sz="half" idx="2"/>
          </p:nvPr>
        </p:nvSpPr>
        <p:spPr/>
        <p:txBody>
          <a:bodyPr/>
          <a:lstStyle/>
          <a:p>
            <a:pPr>
              <a:buClr>
                <a:srgbClr val="0073AF"/>
              </a:buClr>
            </a:pPr>
            <a:r>
              <a:rPr lang="de-AT" sz="2000" dirty="0" smtClean="0"/>
              <a:t>Adressiert horizontale und vertikale Fragmentierung der Kompetenzen</a:t>
            </a:r>
          </a:p>
          <a:p>
            <a:pPr>
              <a:buClr>
                <a:srgbClr val="0073AF"/>
              </a:buClr>
            </a:pPr>
            <a:r>
              <a:rPr lang="de-AT" sz="2000" dirty="0" smtClean="0"/>
              <a:t>Vielzahl von Akteuren</a:t>
            </a:r>
          </a:p>
          <a:p>
            <a:pPr>
              <a:buClr>
                <a:srgbClr val="0073AF"/>
              </a:buClr>
            </a:pPr>
            <a:r>
              <a:rPr lang="de-AT" sz="2000" dirty="0" smtClean="0"/>
              <a:t>Flexibilität</a:t>
            </a:r>
          </a:p>
          <a:p>
            <a:pPr>
              <a:buClr>
                <a:srgbClr val="0073AF"/>
              </a:buClr>
            </a:pPr>
            <a:r>
              <a:rPr lang="de-AT" sz="2000" dirty="0" smtClean="0"/>
              <a:t>Reagiert auf lokale Bedürfnisse</a:t>
            </a:r>
          </a:p>
          <a:p>
            <a:pPr>
              <a:buClr>
                <a:srgbClr val="0073AF"/>
              </a:buClr>
            </a:pPr>
            <a:r>
              <a:rPr lang="de-AT" sz="2000" dirty="0" smtClean="0"/>
              <a:t>Strategisch auf regionaler/nationaler Ebene</a:t>
            </a:r>
          </a:p>
          <a:p>
            <a:pPr>
              <a:buClr>
                <a:srgbClr val="0073AF"/>
              </a:buClr>
            </a:pPr>
            <a:r>
              <a:rPr lang="de-AT" sz="2000" dirty="0" smtClean="0"/>
              <a:t>Freiwilligkeit</a:t>
            </a:r>
          </a:p>
          <a:p>
            <a:pPr>
              <a:buClr>
                <a:srgbClr val="0073AF"/>
              </a:buClr>
            </a:pPr>
            <a:r>
              <a:rPr lang="de-AT" sz="2000" dirty="0" smtClean="0"/>
              <a:t>Vertrauen zwischen den Hauptakteuren</a:t>
            </a:r>
          </a:p>
          <a:p>
            <a:pPr>
              <a:buNone/>
            </a:pPr>
            <a:endParaRPr lang="de-DE" dirty="0"/>
          </a:p>
        </p:txBody>
      </p:sp>
      <p:sp>
        <p:nvSpPr>
          <p:cNvPr id="8" name="Textplatzhalter 7"/>
          <p:cNvSpPr>
            <a:spLocks noGrp="1"/>
          </p:cNvSpPr>
          <p:nvPr>
            <p:ph type="body" sz="quarter" idx="3"/>
          </p:nvPr>
        </p:nvSpPr>
        <p:spPr/>
        <p:txBody>
          <a:bodyPr/>
          <a:lstStyle/>
          <a:p>
            <a:r>
              <a:rPr lang="de-AT" dirty="0" smtClean="0"/>
              <a:t>Herausforderungen</a:t>
            </a:r>
            <a:endParaRPr lang="de-DE" dirty="0"/>
          </a:p>
        </p:txBody>
      </p:sp>
      <p:sp>
        <p:nvSpPr>
          <p:cNvPr id="6" name="Inhaltsplatzhalter 5"/>
          <p:cNvSpPr>
            <a:spLocks noGrp="1"/>
          </p:cNvSpPr>
          <p:nvPr>
            <p:ph sz="quarter" idx="4"/>
          </p:nvPr>
        </p:nvSpPr>
        <p:spPr/>
        <p:txBody>
          <a:bodyPr/>
          <a:lstStyle/>
          <a:p>
            <a:pPr>
              <a:buClr>
                <a:srgbClr val="0073AF"/>
              </a:buClr>
            </a:pPr>
            <a:r>
              <a:rPr lang="de-AT" sz="2000" dirty="0" smtClean="0"/>
              <a:t>Einbeziehung der „Desinteressierten“ </a:t>
            </a:r>
          </a:p>
          <a:p>
            <a:pPr>
              <a:buClr>
                <a:srgbClr val="0073AF"/>
              </a:buClr>
            </a:pPr>
            <a:r>
              <a:rPr lang="de-AT" sz="2000" dirty="0" smtClean="0"/>
              <a:t>Langfristiges Engagement</a:t>
            </a:r>
          </a:p>
          <a:p>
            <a:pPr>
              <a:buClr>
                <a:srgbClr val="0073AF"/>
              </a:buClr>
            </a:pPr>
            <a:r>
              <a:rPr lang="de-AT" sz="2000" dirty="0" smtClean="0"/>
              <a:t>Beziehung zur nationalen Ebene</a:t>
            </a:r>
          </a:p>
          <a:p>
            <a:pPr>
              <a:buClr>
                <a:srgbClr val="0073AF"/>
              </a:buClr>
            </a:pPr>
            <a:r>
              <a:rPr lang="de-AT" sz="2000" dirty="0" smtClean="0"/>
              <a:t>Unterschiedliche Hintergründe der Partner </a:t>
            </a:r>
            <a:r>
              <a:rPr lang="de-AT" sz="2000" dirty="0" err="1" smtClean="0"/>
              <a:t>bzgl</a:t>
            </a:r>
            <a:r>
              <a:rPr lang="de-AT" sz="2000" dirty="0" smtClean="0"/>
              <a:t> Wissen, Ressourcen, Interessen und Aktivitäten</a:t>
            </a:r>
          </a:p>
          <a:p>
            <a:pPr>
              <a:buClr>
                <a:srgbClr val="0073AF"/>
              </a:buClr>
            </a:pPr>
            <a:r>
              <a:rPr lang="de-AT" sz="2000" dirty="0" smtClean="0"/>
              <a:t>Fehlendes Bewusstsein für Anpassung</a:t>
            </a:r>
          </a:p>
          <a:p>
            <a:pPr>
              <a:buClr>
                <a:srgbClr val="0073AF"/>
              </a:buClr>
            </a:pPr>
            <a:r>
              <a:rPr lang="de-AT" sz="2000" dirty="0" smtClean="0"/>
              <a:t>Finanzierung</a:t>
            </a:r>
            <a:endParaRPr lang="de-DE" sz="2000" dirty="0" smtClean="0"/>
          </a:p>
          <a:p>
            <a:pPr>
              <a:buNone/>
            </a:pPr>
            <a:endParaRPr lang="de-DE" dirty="0"/>
          </a:p>
        </p:txBody>
      </p:sp>
    </p:spTree>
    <p:extLst>
      <p:ext uri="{BB962C8B-B14F-4D97-AF65-F5344CB8AC3E}">
        <p14:creationId xmlns:p14="http://schemas.microsoft.com/office/powerpoint/2010/main" val="17374842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linds(horizontal)">
                                      <p:cBhvr>
                                        <p:cTn id="10" dur="500"/>
                                        <p:tgtEl>
                                          <p:spTgt spid="5">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blinds(horizontal)">
                                      <p:cBhvr>
                                        <p:cTn id="13" dur="500"/>
                                        <p:tgtEl>
                                          <p:spTgt spid="5">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blinds(horizontal)">
                                      <p:cBhvr>
                                        <p:cTn id="16" dur="500"/>
                                        <p:tgtEl>
                                          <p:spTgt spid="5">
                                            <p:txEl>
                                              <p:pRg st="2" end="2"/>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blinds(horizontal)">
                                      <p:cBhvr>
                                        <p:cTn id="19" dur="500"/>
                                        <p:tgtEl>
                                          <p:spTgt spid="5">
                                            <p:txEl>
                                              <p:pRg st="3" end="3"/>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blinds(horizontal)">
                                      <p:cBhvr>
                                        <p:cTn id="25" dur="500"/>
                                        <p:tgtEl>
                                          <p:spTgt spid="5">
                                            <p:txEl>
                                              <p:pRg st="5" end="5"/>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blinds(horizontal)">
                                      <p:cBhvr>
                                        <p:cTn id="28" dur="500"/>
                                        <p:tgtEl>
                                          <p:spTgt spid="5">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blinds(horizontal)">
                                      <p:cBhvr>
                                        <p:cTn id="33" dur="500"/>
                                        <p:tgtEl>
                                          <p:spTgt spid="8">
                                            <p:txEl>
                                              <p:pRg st="0" end="0"/>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blinds(horizontal)">
                                      <p:cBhvr>
                                        <p:cTn id="36" dur="500"/>
                                        <p:tgtEl>
                                          <p:spTgt spid="6">
                                            <p:txEl>
                                              <p:pRg st="0" end="0"/>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blinds(horizontal)">
                                      <p:cBhvr>
                                        <p:cTn id="39" dur="500"/>
                                        <p:tgtEl>
                                          <p:spTgt spid="6">
                                            <p:txEl>
                                              <p:pRg st="1" end="1"/>
                                            </p:tx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blinds(horizontal)">
                                      <p:cBhvr>
                                        <p:cTn id="42" dur="500"/>
                                        <p:tgtEl>
                                          <p:spTgt spid="6">
                                            <p:txEl>
                                              <p:pRg st="2" end="2"/>
                                            </p:txEl>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Effect transition="in" filter="blinds(horizontal)">
                                      <p:cBhvr>
                                        <p:cTn id="45" dur="500"/>
                                        <p:tgtEl>
                                          <p:spTgt spid="6">
                                            <p:txEl>
                                              <p:pRg st="3" end="3"/>
                                            </p:txEl>
                                          </p:spTgt>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animEffect transition="in" filter="blinds(horizontal)">
                                      <p:cBhvr>
                                        <p:cTn id="48" dur="500"/>
                                        <p:tgtEl>
                                          <p:spTgt spid="6">
                                            <p:txEl>
                                              <p:pRg st="4" end="4"/>
                                            </p:txEl>
                                          </p:spTgt>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blinds(horizontal)">
                                      <p:cBhvr>
                                        <p:cTn id="5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build="p"/>
      <p:bldP spid="8" grpId="0" build="p"/>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5902" y="705625"/>
            <a:ext cx="8424862" cy="946150"/>
          </a:xfrm>
        </p:spPr>
        <p:txBody>
          <a:bodyPr/>
          <a:lstStyle/>
          <a:p>
            <a:r>
              <a:rPr lang="de-AT" dirty="0" smtClean="0">
                <a:solidFill>
                  <a:srgbClr val="0073AF"/>
                </a:solidFill>
                <a:effectLst>
                  <a:outerShdw blurRad="38100" dist="38100" dir="2700000" algn="tl">
                    <a:srgbClr val="C0C0C0"/>
                  </a:outerShdw>
                </a:effectLst>
              </a:rPr>
              <a:t>Schlussfolgerungen</a:t>
            </a:r>
            <a:endParaRPr lang="de-DE" dirty="0">
              <a:solidFill>
                <a:srgbClr val="0073AF"/>
              </a:solidFill>
              <a:effectLst>
                <a:outerShdw blurRad="38100" dist="38100" dir="2700000" algn="tl">
                  <a:srgbClr val="C0C0C0"/>
                </a:outerShdw>
              </a:effectLst>
            </a:endParaRPr>
          </a:p>
        </p:txBody>
      </p:sp>
      <p:sp>
        <p:nvSpPr>
          <p:cNvPr id="3" name="Inhaltsplatzhalter 2"/>
          <p:cNvSpPr>
            <a:spLocks noGrp="1"/>
          </p:cNvSpPr>
          <p:nvPr>
            <p:ph idx="1"/>
          </p:nvPr>
        </p:nvSpPr>
        <p:spPr/>
        <p:txBody>
          <a:bodyPr/>
          <a:lstStyle/>
          <a:p>
            <a:pPr>
              <a:buClr>
                <a:srgbClr val="0073AF"/>
              </a:buClr>
            </a:pPr>
            <a:r>
              <a:rPr lang="de-AT" sz="2000" dirty="0" smtClean="0"/>
              <a:t>Regionale Partnerschaften als wichtige Koordinationsmechanismus für Akteure innerhalb und zwischen versch. Ebenen</a:t>
            </a:r>
          </a:p>
          <a:p>
            <a:pPr>
              <a:buClr>
                <a:srgbClr val="0073AF"/>
              </a:buClr>
            </a:pPr>
            <a:r>
              <a:rPr lang="de-AT" sz="2000" dirty="0" smtClean="0"/>
              <a:t>Regionale Partnerschaften befördern Innovation und Diffusion von Anpassungspolitiken und –maßnahmen</a:t>
            </a:r>
          </a:p>
          <a:p>
            <a:endParaRPr lang="de-AT" sz="2000" i="1" dirty="0" smtClean="0"/>
          </a:p>
          <a:p>
            <a:pPr>
              <a:buClr>
                <a:srgbClr val="0073AF"/>
              </a:buClr>
            </a:pPr>
            <a:r>
              <a:rPr lang="de-AT" sz="2000" b="1" i="1" dirty="0" smtClean="0">
                <a:solidFill>
                  <a:srgbClr val="0073AF"/>
                </a:solidFill>
              </a:rPr>
              <a:t>Übertragbarkeit ?</a:t>
            </a:r>
          </a:p>
          <a:p>
            <a:pPr lvl="1">
              <a:buClr>
                <a:srgbClr val="0073AF"/>
              </a:buClr>
            </a:pPr>
            <a:r>
              <a:rPr lang="de-AT" dirty="0" smtClean="0"/>
              <a:t>Partnerschaftlicher Ansatz weit verbreitet in CA und UK, Teil der politischen Kultur!</a:t>
            </a:r>
          </a:p>
          <a:p>
            <a:pPr lvl="1">
              <a:buClr>
                <a:srgbClr val="0073AF"/>
              </a:buClr>
            </a:pPr>
            <a:r>
              <a:rPr lang="de-AT" dirty="0" smtClean="0"/>
              <a:t>Bedeutung einer intermediären Ebene (Regionen, Länder) für Anpassungspolitik</a:t>
            </a:r>
          </a:p>
          <a:p>
            <a:pPr lvl="1">
              <a:buClr>
                <a:srgbClr val="0073AF"/>
              </a:buClr>
            </a:pPr>
            <a:r>
              <a:rPr lang="de-AT" dirty="0" smtClean="0"/>
              <a:t>Sicherung von Kommunikation und Koordination in beide Richtungen der Vertikale! </a:t>
            </a:r>
          </a:p>
          <a:p>
            <a:pPr lvl="1">
              <a:buClr>
                <a:srgbClr val="0073AF"/>
              </a:buClr>
            </a:pPr>
            <a:r>
              <a:rPr lang="de-AT" dirty="0" smtClean="0"/>
              <a:t>Verknüpfung mit anderen Politiken oder Aktivitäten </a:t>
            </a:r>
          </a:p>
          <a:p>
            <a:pPr lvl="1">
              <a:buClr>
                <a:srgbClr val="0073AF"/>
              </a:buClr>
            </a:pPr>
            <a:endParaRPr lang="de-DE" sz="1800" dirty="0"/>
          </a:p>
        </p:txBody>
      </p:sp>
    </p:spTree>
    <p:extLst>
      <p:ext uri="{BB962C8B-B14F-4D97-AF65-F5344CB8AC3E}">
        <p14:creationId xmlns:p14="http://schemas.microsoft.com/office/powerpoint/2010/main" val="8517702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linds(horizontal)">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4" descr="Sozialwissenschaft"/>
          <p:cNvPicPr>
            <a:picLocks noChangeAspect="1" noChangeArrowheads="1"/>
          </p:cNvPicPr>
          <p:nvPr/>
        </p:nvPicPr>
        <p:blipFill>
          <a:blip r:embed="rId3" cstate="print"/>
          <a:srcRect/>
          <a:stretch>
            <a:fillRect/>
          </a:stretch>
        </p:blipFill>
        <p:spPr bwMode="auto">
          <a:xfrm>
            <a:off x="0" y="3057525"/>
            <a:ext cx="9361488" cy="3783013"/>
          </a:xfrm>
          <a:prstGeom prst="rect">
            <a:avLst/>
          </a:prstGeom>
          <a:noFill/>
          <a:ln w="9525">
            <a:noFill/>
            <a:miter lim="800000"/>
            <a:headEnd/>
            <a:tailEnd/>
          </a:ln>
        </p:spPr>
      </p:pic>
      <p:sp>
        <p:nvSpPr>
          <p:cNvPr id="1026" name="Rectangle 2"/>
          <p:cNvSpPr>
            <a:spLocks noGrp="1" noChangeArrowheads="1"/>
          </p:cNvSpPr>
          <p:nvPr>
            <p:ph type="ctrTitle" idx="4294967295"/>
          </p:nvPr>
        </p:nvSpPr>
        <p:spPr>
          <a:xfrm>
            <a:off x="647700" y="684213"/>
            <a:ext cx="8569325" cy="5400675"/>
          </a:xfrm>
        </p:spPr>
        <p:txBody>
          <a:bodyPr/>
          <a:lstStyle/>
          <a:p>
            <a:pPr eaLnBrk="1" hangingPunct="1">
              <a:spcBef>
                <a:spcPct val="40000"/>
              </a:spcBef>
              <a:defRPr/>
            </a:pPr>
            <a:r>
              <a:rPr lang="en-US" sz="2800" dirty="0" smtClean="0">
                <a:solidFill>
                  <a:srgbClr val="0073AF"/>
                </a:solidFill>
                <a:effectLst>
                  <a:outerShdw blurRad="38100" dist="38100" dir="2700000" algn="tl">
                    <a:srgbClr val="C0C0C0"/>
                  </a:outerShdw>
                </a:effectLst>
              </a:rPr>
              <a:t/>
            </a:r>
            <a:br>
              <a:rPr lang="en-US" sz="2800" dirty="0" smtClean="0">
                <a:solidFill>
                  <a:srgbClr val="0073AF"/>
                </a:solidFill>
                <a:effectLst>
                  <a:outerShdw blurRad="38100" dist="38100" dir="2700000" algn="tl">
                    <a:srgbClr val="C0C0C0"/>
                  </a:outerShdw>
                </a:effectLst>
              </a:rPr>
            </a:br>
            <a:r>
              <a:rPr lang="en-US" sz="2800" dirty="0" err="1" smtClean="0">
                <a:solidFill>
                  <a:srgbClr val="0073AF"/>
                </a:solidFill>
                <a:effectLst>
                  <a:outerShdw blurRad="38100" dist="38100" dir="2700000" algn="tl">
                    <a:srgbClr val="C0C0C0"/>
                  </a:outerShdw>
                </a:effectLst>
              </a:rPr>
              <a:t>Integrierte</a:t>
            </a:r>
            <a:r>
              <a:rPr lang="en-US" sz="2800" dirty="0" smtClean="0">
                <a:solidFill>
                  <a:srgbClr val="0073AF"/>
                </a:solidFill>
                <a:effectLst>
                  <a:outerShdw blurRad="38100" dist="38100" dir="2700000" algn="tl">
                    <a:srgbClr val="C0C0C0"/>
                  </a:outerShdw>
                </a:effectLst>
              </a:rPr>
              <a:t> </a:t>
            </a:r>
            <a:r>
              <a:rPr lang="en-US" sz="2800" dirty="0" err="1" smtClean="0">
                <a:solidFill>
                  <a:srgbClr val="0073AF"/>
                </a:solidFill>
                <a:effectLst>
                  <a:outerShdw blurRad="38100" dist="38100" dir="2700000" algn="tl">
                    <a:srgbClr val="C0C0C0"/>
                  </a:outerShdw>
                </a:effectLst>
              </a:rPr>
              <a:t>Strategien</a:t>
            </a:r>
            <a:r>
              <a:rPr lang="en-US" sz="2800" dirty="0" smtClean="0">
                <a:solidFill>
                  <a:srgbClr val="0073AF"/>
                </a:solidFill>
                <a:effectLst>
                  <a:outerShdw blurRad="38100" dist="38100" dir="2700000" algn="tl">
                    <a:srgbClr val="C0C0C0"/>
                  </a:outerShdw>
                </a:effectLst>
              </a:rPr>
              <a:t>: </a:t>
            </a:r>
            <a:br>
              <a:rPr lang="en-US" sz="2800" dirty="0" smtClean="0">
                <a:solidFill>
                  <a:srgbClr val="0073AF"/>
                </a:solidFill>
                <a:effectLst>
                  <a:outerShdw blurRad="38100" dist="38100" dir="2700000" algn="tl">
                    <a:srgbClr val="C0C0C0"/>
                  </a:outerShdw>
                </a:effectLst>
              </a:rPr>
            </a:br>
            <a:r>
              <a:rPr lang="en-US" sz="2800" dirty="0" err="1" smtClean="0">
                <a:solidFill>
                  <a:srgbClr val="0073AF"/>
                </a:solidFill>
                <a:effectLst>
                  <a:outerShdw blurRad="38100" dist="38100" dir="2700000" algn="tl">
                    <a:srgbClr val="C0C0C0"/>
                  </a:outerShdw>
                </a:effectLst>
              </a:rPr>
              <a:t>Nachhaltigkeit</a:t>
            </a:r>
            <a:r>
              <a:rPr lang="en-US" sz="2800" dirty="0" smtClean="0">
                <a:solidFill>
                  <a:srgbClr val="0073AF"/>
                </a:solidFill>
                <a:effectLst>
                  <a:outerShdw blurRad="38100" dist="38100" dir="2700000" algn="tl">
                    <a:srgbClr val="C0C0C0"/>
                  </a:outerShdw>
                </a:effectLst>
              </a:rPr>
              <a:t>, </a:t>
            </a:r>
            <a:r>
              <a:rPr lang="en-US" sz="2800" dirty="0" err="1" smtClean="0">
                <a:solidFill>
                  <a:srgbClr val="0073AF"/>
                </a:solidFill>
                <a:effectLst>
                  <a:outerShdw blurRad="38100" dist="38100" dir="2700000" algn="tl">
                    <a:srgbClr val="C0C0C0"/>
                  </a:outerShdw>
                </a:effectLst>
              </a:rPr>
              <a:t>Klimaschutz</a:t>
            </a:r>
            <a:r>
              <a:rPr lang="en-US" sz="2800" dirty="0" smtClean="0">
                <a:solidFill>
                  <a:srgbClr val="0073AF"/>
                </a:solidFill>
                <a:effectLst>
                  <a:outerShdw blurRad="38100" dist="38100" dir="2700000" algn="tl">
                    <a:srgbClr val="C0C0C0"/>
                  </a:outerShdw>
                </a:effectLst>
              </a:rPr>
              <a:t> und </a:t>
            </a:r>
            <a:r>
              <a:rPr lang="en-US" sz="2800" dirty="0" err="1" smtClean="0">
                <a:solidFill>
                  <a:srgbClr val="0073AF"/>
                </a:solidFill>
                <a:effectLst>
                  <a:outerShdw blurRad="38100" dist="38100" dir="2700000" algn="tl">
                    <a:srgbClr val="C0C0C0"/>
                  </a:outerShdw>
                </a:effectLst>
              </a:rPr>
              <a:t>Anpassung</a:t>
            </a:r>
            <a:r>
              <a:rPr lang="de-DE" sz="2400" dirty="0" smtClean="0"/>
              <a:t/>
            </a:r>
            <a:br>
              <a:rPr lang="de-DE" sz="2400" dirty="0" smtClean="0"/>
            </a:br>
            <a:r>
              <a:rPr lang="en-US" sz="1200" b="0" dirty="0" smtClean="0">
                <a:solidFill>
                  <a:schemeClr val="tx1"/>
                </a:solidFill>
              </a:rPr>
              <a:t/>
            </a:r>
            <a:br>
              <a:rPr lang="en-US" sz="1200" b="0" dirty="0" smtClean="0">
                <a:solidFill>
                  <a:schemeClr val="tx1"/>
                </a:solidFill>
              </a:rPr>
            </a:br>
            <a:r>
              <a:rPr lang="en-US" sz="1200" b="0" dirty="0" smtClean="0">
                <a:solidFill>
                  <a:schemeClr val="tx1"/>
                </a:solidFill>
              </a:rPr>
              <a:t/>
            </a:r>
            <a:br>
              <a:rPr lang="en-US" sz="1200" b="0" dirty="0" smtClean="0">
                <a:solidFill>
                  <a:schemeClr val="tx1"/>
                </a:solidFill>
              </a:rPr>
            </a:br>
            <a:r>
              <a:rPr lang="en-US" sz="2400" dirty="0" err="1" smtClean="0">
                <a:solidFill>
                  <a:srgbClr val="0073AF"/>
                </a:solidFill>
                <a:effectLst>
                  <a:outerShdw blurRad="38100" dist="38100" dir="2700000" algn="tl">
                    <a:srgbClr val="C0C0C0"/>
                  </a:outerShdw>
                </a:effectLst>
              </a:rPr>
              <a:t>Abschlussworkshop</a:t>
            </a:r>
            <a:r>
              <a:rPr lang="en-US" sz="2400" dirty="0" smtClean="0">
                <a:solidFill>
                  <a:srgbClr val="0073AF"/>
                </a:solidFill>
                <a:effectLst>
                  <a:outerShdw blurRad="38100" dist="38100" dir="2700000" algn="tl">
                    <a:srgbClr val="C0C0C0"/>
                  </a:outerShdw>
                </a:effectLst>
              </a:rPr>
              <a:t> des </a:t>
            </a:r>
            <a:r>
              <a:rPr lang="en-US" sz="2400" dirty="0" err="1" smtClean="0">
                <a:solidFill>
                  <a:srgbClr val="0073AF"/>
                </a:solidFill>
                <a:effectLst>
                  <a:outerShdw blurRad="38100" dist="38100" dir="2700000" algn="tl">
                    <a:srgbClr val="C0C0C0"/>
                  </a:outerShdw>
                </a:effectLst>
              </a:rPr>
              <a:t>Projekts</a:t>
            </a:r>
            <a:r>
              <a:rPr lang="en-US" sz="2400" dirty="0" smtClean="0">
                <a:solidFill>
                  <a:srgbClr val="0073AF"/>
                </a:solidFill>
                <a:effectLst>
                  <a:outerShdw blurRad="38100" dist="38100" dir="2700000" algn="tl">
                    <a:srgbClr val="C0C0C0"/>
                  </a:outerShdw>
                </a:effectLst>
              </a:rPr>
              <a:t> GO-ADAPT</a:t>
            </a:r>
            <a:br>
              <a:rPr lang="en-US" sz="2400" dirty="0" smtClean="0">
                <a:solidFill>
                  <a:srgbClr val="0073AF"/>
                </a:solidFill>
                <a:effectLst>
                  <a:outerShdw blurRad="38100" dist="38100" dir="2700000" algn="tl">
                    <a:srgbClr val="C0C0C0"/>
                  </a:outerShdw>
                </a:effectLst>
              </a:rPr>
            </a:br>
            <a:r>
              <a:rPr lang="en-US" sz="2400" dirty="0" smtClean="0">
                <a:solidFill>
                  <a:srgbClr val="0073AF"/>
                </a:solidFill>
                <a:effectLst>
                  <a:outerShdw blurRad="38100" dist="38100" dir="2700000" algn="tl">
                    <a:srgbClr val="C0C0C0"/>
                  </a:outerShdw>
                </a:effectLst>
              </a:rPr>
              <a:t>Wien, </a:t>
            </a:r>
            <a:r>
              <a:rPr lang="en-US" sz="2400" dirty="0" smtClean="0">
                <a:solidFill>
                  <a:srgbClr val="0073AF"/>
                </a:solidFill>
                <a:effectLst>
                  <a:outerShdw blurRad="38100" dist="38100" dir="2700000" algn="tl">
                    <a:srgbClr val="C0C0C0"/>
                  </a:outerShdw>
                </a:effectLst>
              </a:rPr>
              <a:t>13. </a:t>
            </a:r>
            <a:r>
              <a:rPr lang="en-US" sz="2400" dirty="0" err="1" smtClean="0">
                <a:solidFill>
                  <a:srgbClr val="0073AF"/>
                </a:solidFill>
                <a:effectLst>
                  <a:outerShdw blurRad="38100" dist="38100" dir="2700000" algn="tl">
                    <a:srgbClr val="C0C0C0"/>
                  </a:outerShdw>
                </a:effectLst>
              </a:rPr>
              <a:t>Dez</a:t>
            </a:r>
            <a:r>
              <a:rPr lang="en-US" sz="2400" dirty="0" smtClean="0">
                <a:solidFill>
                  <a:srgbClr val="0073AF"/>
                </a:solidFill>
                <a:effectLst>
                  <a:outerShdw blurRad="38100" dist="38100" dir="2700000" algn="tl">
                    <a:srgbClr val="C0C0C0"/>
                  </a:outerShdw>
                </a:effectLst>
              </a:rPr>
              <a:t>. 2012</a:t>
            </a:r>
            <a:r>
              <a:rPr lang="en-US" sz="1200" b="0" dirty="0" smtClean="0">
                <a:solidFill>
                  <a:schemeClr val="tx1"/>
                </a:solidFill>
              </a:rPr>
              <a:t/>
            </a:r>
            <a:br>
              <a:rPr lang="en-US" sz="1200" b="0" dirty="0" smtClean="0">
                <a:solidFill>
                  <a:schemeClr val="tx1"/>
                </a:solidFill>
              </a:rPr>
            </a:br>
            <a:r>
              <a:rPr lang="en-US" sz="1200" b="0" dirty="0" smtClean="0">
                <a:solidFill>
                  <a:schemeClr val="tx1"/>
                </a:solidFill>
              </a:rPr>
              <a:t/>
            </a:r>
            <a:br>
              <a:rPr lang="en-US" sz="1200" b="0" dirty="0" smtClean="0">
                <a:solidFill>
                  <a:schemeClr val="tx1"/>
                </a:solidFill>
              </a:rPr>
            </a:br>
            <a:r>
              <a:rPr lang="en-US" sz="1200" b="0" dirty="0" smtClean="0">
                <a:solidFill>
                  <a:schemeClr val="tx1"/>
                </a:solidFill>
              </a:rPr>
              <a:t/>
            </a:r>
            <a:br>
              <a:rPr lang="en-US" sz="1200" b="0" dirty="0" smtClean="0">
                <a:solidFill>
                  <a:schemeClr val="tx1"/>
                </a:solidFill>
              </a:rPr>
            </a:br>
            <a:r>
              <a:rPr lang="en-US" sz="2000" b="0" dirty="0" smtClean="0">
                <a:solidFill>
                  <a:schemeClr val="tx1"/>
                </a:solidFill>
              </a:rPr>
              <a:t>Juan Casado-Asensio, Ralf </a:t>
            </a:r>
            <a:r>
              <a:rPr lang="en-US" sz="2000" b="0" dirty="0" err="1" smtClean="0">
                <a:solidFill>
                  <a:schemeClr val="tx1"/>
                </a:solidFill>
              </a:rPr>
              <a:t>Nordbeck</a:t>
            </a:r>
            <a:r>
              <a:rPr lang="en-US" sz="2000" b="0" dirty="0" smtClean="0">
                <a:solidFill>
                  <a:schemeClr val="tx1"/>
                </a:solidFill>
              </a:rPr>
              <a:t>, </a:t>
            </a:r>
            <a:r>
              <a:rPr lang="en-US" sz="2000" b="0" dirty="0" err="1" smtClean="0">
                <a:solidFill>
                  <a:schemeClr val="tx1"/>
                </a:solidFill>
              </a:rPr>
              <a:t>Reinhard</a:t>
            </a:r>
            <a:r>
              <a:rPr lang="en-US" sz="2000" b="0" dirty="0" smtClean="0">
                <a:solidFill>
                  <a:schemeClr val="tx1"/>
                </a:solidFill>
              </a:rPr>
              <a:t> Steurer</a:t>
            </a:r>
            <a:br>
              <a:rPr lang="en-US" sz="2000" b="0" dirty="0" smtClean="0">
                <a:solidFill>
                  <a:schemeClr val="tx1"/>
                </a:solidFill>
              </a:rPr>
            </a:br>
            <a:r>
              <a:rPr lang="en-US" sz="2000" b="0" dirty="0" smtClean="0">
                <a:solidFill>
                  <a:schemeClr val="tx1"/>
                </a:solidFill>
              </a:rPr>
              <a:t/>
            </a:r>
            <a:br>
              <a:rPr lang="en-US" sz="2000" b="0" dirty="0" smtClean="0">
                <a:solidFill>
                  <a:schemeClr val="tx1"/>
                </a:solidFill>
              </a:rPr>
            </a:br>
            <a:r>
              <a:rPr lang="en-US" sz="2000" b="0" dirty="0" smtClean="0">
                <a:solidFill>
                  <a:schemeClr val="tx1"/>
                </a:solidFill>
              </a:rPr>
              <a:t/>
            </a:r>
            <a:br>
              <a:rPr lang="en-US" sz="2000" b="0" dirty="0" smtClean="0">
                <a:solidFill>
                  <a:schemeClr val="tx1"/>
                </a:solidFill>
              </a:rPr>
            </a:br>
            <a:r>
              <a:rPr lang="en-US" sz="2000" b="0" dirty="0">
                <a:solidFill>
                  <a:schemeClr val="tx1"/>
                </a:solidFill>
              </a:rPr>
              <a:t/>
            </a:r>
            <a:br>
              <a:rPr lang="en-US" sz="2000" b="0" dirty="0">
                <a:solidFill>
                  <a:schemeClr val="tx1"/>
                </a:solidFill>
              </a:rPr>
            </a:br>
            <a:r>
              <a:rPr lang="en-US" sz="2000" b="0" dirty="0" smtClean="0">
                <a:solidFill>
                  <a:schemeClr val="tx1"/>
                </a:solidFill>
              </a:rPr>
              <a:t/>
            </a:r>
            <a:br>
              <a:rPr lang="en-US" sz="2000" b="0" dirty="0" smtClean="0">
                <a:solidFill>
                  <a:schemeClr val="tx1"/>
                </a:solidFill>
              </a:rPr>
            </a:br>
            <a:r>
              <a:rPr lang="en-US" sz="2000" b="0" dirty="0">
                <a:solidFill>
                  <a:schemeClr val="tx1"/>
                </a:solidFill>
              </a:rPr>
              <a:t/>
            </a:r>
            <a:br>
              <a:rPr lang="en-US" sz="2000" b="0" dirty="0">
                <a:solidFill>
                  <a:schemeClr val="tx1"/>
                </a:solidFill>
              </a:rPr>
            </a:br>
            <a:r>
              <a:rPr lang="en-US" sz="2000" b="0" dirty="0" smtClean="0">
                <a:solidFill>
                  <a:schemeClr val="tx1"/>
                </a:solidFill>
              </a:rPr>
              <a:t/>
            </a:r>
            <a:br>
              <a:rPr lang="en-US" sz="2000" b="0" dirty="0" smtClean="0">
                <a:solidFill>
                  <a:schemeClr val="tx1"/>
                </a:solidFill>
              </a:rPr>
            </a:br>
            <a:r>
              <a:rPr lang="en-US" sz="2000" b="0" dirty="0">
                <a:solidFill>
                  <a:schemeClr val="tx1"/>
                </a:solidFill>
              </a:rPr>
              <a:t/>
            </a:r>
            <a:br>
              <a:rPr lang="en-US" sz="2000" b="0" dirty="0">
                <a:solidFill>
                  <a:schemeClr val="tx1"/>
                </a:solidFill>
              </a:rPr>
            </a:br>
            <a:r>
              <a:rPr lang="en-US" sz="2000" b="0" dirty="0" smtClean="0">
                <a:solidFill>
                  <a:schemeClr val="tx1"/>
                </a:solidFill>
              </a:rPr>
              <a:t/>
            </a:r>
            <a:br>
              <a:rPr lang="en-US" sz="2000" b="0" dirty="0" smtClean="0">
                <a:solidFill>
                  <a:schemeClr val="tx1"/>
                </a:solidFill>
              </a:rPr>
            </a:br>
            <a:r>
              <a:rPr lang="en-US" sz="2000" b="0" dirty="0" smtClean="0">
                <a:solidFill>
                  <a:schemeClr val="tx1"/>
                </a:solidFill>
              </a:rPr>
              <a:t/>
            </a:r>
            <a:br>
              <a:rPr lang="en-US" sz="2000" b="0" dirty="0" smtClean="0">
                <a:solidFill>
                  <a:schemeClr val="tx1"/>
                </a:solidFill>
              </a:rPr>
            </a:br>
            <a:endParaRPr lang="en-US" sz="2000" b="0" dirty="0" smtClean="0">
              <a:solidFill>
                <a:schemeClr val="tx1"/>
              </a:solidFill>
            </a:endParaRPr>
          </a:p>
        </p:txBody>
      </p:sp>
      <p:pic>
        <p:nvPicPr>
          <p:cNvPr id="16387" name="Picture 4" descr="WEODCNBCAGMK"/>
          <p:cNvPicPr>
            <a:picLocks noChangeAspect="1" noChangeArrowheads="1"/>
          </p:cNvPicPr>
          <p:nvPr/>
        </p:nvPicPr>
        <p:blipFill>
          <a:blip r:embed="rId4" cstate="print"/>
          <a:srcRect/>
          <a:stretch>
            <a:fillRect/>
          </a:stretch>
        </p:blipFill>
        <p:spPr bwMode="auto">
          <a:xfrm>
            <a:off x="733358" y="3900425"/>
            <a:ext cx="5461000" cy="390525"/>
          </a:xfrm>
          <a:prstGeom prst="rect">
            <a:avLst/>
          </a:prstGeom>
          <a:noFill/>
          <a:ln w="9525">
            <a:noFill/>
            <a:miter lim="800000"/>
            <a:headEnd/>
            <a:tailEnd/>
          </a:ln>
        </p:spPr>
      </p:pic>
      <p:sp>
        <p:nvSpPr>
          <p:cNvPr id="16388" name="Rectangle 5"/>
          <p:cNvSpPr>
            <a:spLocks noChangeArrowheads="1"/>
          </p:cNvSpPr>
          <p:nvPr/>
        </p:nvSpPr>
        <p:spPr bwMode="auto">
          <a:xfrm>
            <a:off x="695877" y="4356373"/>
            <a:ext cx="4076437" cy="400110"/>
          </a:xfrm>
          <a:prstGeom prst="rect">
            <a:avLst/>
          </a:prstGeom>
          <a:noFill/>
          <a:ln w="9525">
            <a:noFill/>
            <a:miter lim="800000"/>
            <a:headEnd/>
            <a:tailEnd/>
          </a:ln>
        </p:spPr>
        <p:txBody>
          <a:bodyPr wrap="none">
            <a:spAutoFit/>
          </a:bodyPr>
          <a:lstStyle/>
          <a:p>
            <a:r>
              <a:rPr lang="en-GB" sz="2000" b="0" dirty="0" smtClean="0"/>
              <a:t>BOKU </a:t>
            </a:r>
            <a:r>
              <a:rPr lang="en-GB" sz="2000" b="0" dirty="0" smtClean="0"/>
              <a:t>– </a:t>
            </a:r>
            <a:r>
              <a:rPr lang="en-GB" sz="2000" b="0" dirty="0" err="1" smtClean="0"/>
              <a:t>Universität</a:t>
            </a:r>
            <a:r>
              <a:rPr lang="en-GB" sz="2000" b="0" dirty="0" smtClean="0"/>
              <a:t> </a:t>
            </a:r>
            <a:r>
              <a:rPr lang="en-GB" sz="2000" b="0" dirty="0" err="1" smtClean="0"/>
              <a:t>für</a:t>
            </a:r>
            <a:r>
              <a:rPr lang="en-GB" sz="2000" b="0" dirty="0" smtClean="0"/>
              <a:t> </a:t>
            </a:r>
            <a:r>
              <a:rPr lang="en-GB" sz="2000" b="0" dirty="0" err="1" smtClean="0"/>
              <a:t>Bodenkultur</a:t>
            </a:r>
            <a:r>
              <a:rPr lang="en-GB" sz="2000" b="0" dirty="0" smtClean="0"/>
              <a:t>, Wien</a:t>
            </a:r>
            <a:endParaRPr lang="en-GB" sz="2000" b="0" dirty="0"/>
          </a:p>
        </p:txBody>
      </p:sp>
    </p:spTree>
    <p:extLst>
      <p:ext uri="{BB962C8B-B14F-4D97-AF65-F5344CB8AC3E}">
        <p14:creationId xmlns:p14="http://schemas.microsoft.com/office/powerpoint/2010/main" val="2403309799"/>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Titel 1"/>
          <p:cNvSpPr>
            <a:spLocks noGrp="1"/>
          </p:cNvSpPr>
          <p:nvPr>
            <p:ph type="title" idx="4294967295"/>
          </p:nvPr>
        </p:nvSpPr>
        <p:spPr>
          <a:xfrm>
            <a:off x="360363" y="395288"/>
            <a:ext cx="8424862" cy="946150"/>
          </a:xfrm>
        </p:spPr>
        <p:txBody>
          <a:bodyPr anchor="ctr"/>
          <a:lstStyle/>
          <a:p>
            <a:pPr>
              <a:defRPr/>
            </a:pPr>
            <a:r>
              <a:rPr lang="de-AT" dirty="0" smtClean="0">
                <a:solidFill>
                  <a:srgbClr val="0073AF"/>
                </a:solidFill>
                <a:effectLst>
                  <a:outerShdw blurRad="38100" dist="38100" dir="2700000" algn="tl">
                    <a:srgbClr val="C0C0C0"/>
                  </a:outerShdw>
                </a:effectLst>
              </a:rPr>
              <a:t>Tagesordnung</a:t>
            </a:r>
            <a:endParaRPr lang="de-DE" dirty="0" smtClean="0">
              <a:solidFill>
                <a:srgbClr val="0073AF"/>
              </a:solidFill>
              <a:effectLst>
                <a:outerShdw blurRad="38100" dist="38100" dir="2700000" algn="tl">
                  <a:srgbClr val="C0C0C0"/>
                </a:outerShdw>
              </a:effectLst>
            </a:endParaRPr>
          </a:p>
        </p:txBody>
      </p:sp>
      <p:sp>
        <p:nvSpPr>
          <p:cNvPr id="3" name="Inhaltsplatzhalter 2"/>
          <p:cNvSpPr>
            <a:spLocks noGrp="1"/>
          </p:cNvSpPr>
          <p:nvPr>
            <p:ph idx="4294967295"/>
          </p:nvPr>
        </p:nvSpPr>
        <p:spPr>
          <a:xfrm>
            <a:off x="431800" y="1205691"/>
            <a:ext cx="8461375" cy="5239559"/>
          </a:xfrm>
        </p:spPr>
        <p:txBody>
          <a:bodyPr/>
          <a:lstStyle/>
          <a:p>
            <a:pPr marL="179388" indent="-179388">
              <a:lnSpc>
                <a:spcPct val="200000"/>
              </a:lnSpc>
              <a:tabLst>
                <a:tab pos="179388" algn="l"/>
              </a:tabLst>
            </a:pPr>
            <a:r>
              <a:rPr lang="de-AT" b="1" dirty="0" smtClean="0"/>
              <a:t>Einführung </a:t>
            </a:r>
            <a:r>
              <a:rPr lang="de-AT" b="1" dirty="0"/>
              <a:t>zu </a:t>
            </a:r>
            <a:r>
              <a:rPr lang="de-AT" b="1" dirty="0" smtClean="0"/>
              <a:t>Workshop und Projekt</a:t>
            </a:r>
          </a:p>
          <a:p>
            <a:pPr marL="179388" indent="-179388">
              <a:lnSpc>
                <a:spcPct val="200000"/>
              </a:lnSpc>
              <a:tabLst>
                <a:tab pos="179388" algn="l"/>
              </a:tabLst>
            </a:pPr>
            <a:r>
              <a:rPr lang="de-AT" b="1" dirty="0" smtClean="0"/>
              <a:t>Die </a:t>
            </a:r>
            <a:r>
              <a:rPr lang="de-AT" b="1" dirty="0" err="1" smtClean="0"/>
              <a:t>Governance</a:t>
            </a:r>
            <a:r>
              <a:rPr lang="de-AT" b="1" dirty="0" smtClean="0"/>
              <a:t> der Anpassung</a:t>
            </a:r>
          </a:p>
          <a:p>
            <a:pPr marL="623888" lvl="1" indent="-179388">
              <a:tabLst>
                <a:tab pos="179388" algn="l"/>
              </a:tabLst>
            </a:pPr>
            <a:r>
              <a:rPr lang="de-AT" sz="2200" dirty="0" err="1" smtClean="0"/>
              <a:t>Governance</a:t>
            </a:r>
            <a:r>
              <a:rPr lang="de-AT" sz="2200" dirty="0" smtClean="0"/>
              <a:t>-Ansätze in 10 OECD–Ländern</a:t>
            </a:r>
          </a:p>
          <a:p>
            <a:pPr marL="623888" lvl="1" indent="-179388">
              <a:tabLst>
                <a:tab pos="179388" algn="l"/>
              </a:tabLst>
            </a:pPr>
            <a:r>
              <a:rPr lang="de-AT" sz="2200" dirty="0" smtClean="0"/>
              <a:t>Partnerschaften als neuer </a:t>
            </a:r>
            <a:r>
              <a:rPr lang="de-AT" sz="2200" dirty="0" err="1" smtClean="0"/>
              <a:t>Governance</a:t>
            </a:r>
            <a:r>
              <a:rPr lang="de-AT" sz="2200" dirty="0" smtClean="0"/>
              <a:t>-Ansatz</a:t>
            </a:r>
          </a:p>
          <a:p>
            <a:pPr marL="179388" indent="-179388">
              <a:lnSpc>
                <a:spcPct val="200000"/>
              </a:lnSpc>
              <a:tabLst>
                <a:tab pos="179388" algn="l"/>
              </a:tabLst>
            </a:pPr>
            <a:r>
              <a:rPr lang="de-AT" b="1" dirty="0" smtClean="0"/>
              <a:t>Integrierte Strategien: Nachhaltigkeit, Klimaschutz und Anpassung</a:t>
            </a:r>
          </a:p>
          <a:p>
            <a:pPr marL="179388" indent="-179388">
              <a:lnSpc>
                <a:spcPct val="200000"/>
              </a:lnSpc>
              <a:tabLst>
                <a:tab pos="179388" algn="l"/>
              </a:tabLst>
            </a:pPr>
            <a:r>
              <a:rPr lang="de-AT" b="1" dirty="0" err="1"/>
              <a:t>Governance</a:t>
            </a:r>
            <a:r>
              <a:rPr lang="de-AT" b="1" dirty="0"/>
              <a:t> von Anpassung in Österreich: Diskussion</a:t>
            </a:r>
          </a:p>
          <a:p>
            <a:pPr marL="179388" indent="-179388">
              <a:tabLst>
                <a:tab pos="179388" algn="l"/>
              </a:tabLst>
            </a:pPr>
            <a:endParaRPr lang="de-DE" sz="1800"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264" y="395933"/>
            <a:ext cx="8424862" cy="946150"/>
          </a:xfrm>
        </p:spPr>
        <p:txBody>
          <a:bodyPr>
            <a:normAutofit/>
          </a:bodyPr>
          <a:lstStyle/>
          <a:p>
            <a:r>
              <a:rPr lang="de-AT" sz="2400" dirty="0">
                <a:solidFill>
                  <a:srgbClr val="0073AF"/>
                </a:solidFill>
                <a:effectLst>
                  <a:outerShdw blurRad="38100" dist="38100" dir="2700000" algn="tl">
                    <a:srgbClr val="C0C0C0"/>
                  </a:outerShdw>
                </a:effectLst>
              </a:rPr>
              <a:t>Merkmale Integrierter Strategien</a:t>
            </a:r>
            <a:endParaRPr lang="en-GB" sz="2400" dirty="0">
              <a:solidFill>
                <a:srgbClr val="0073AF"/>
              </a:solidFill>
              <a:effectLst>
                <a:outerShdw blurRad="38100" dist="38100" dir="2700000" algn="tl">
                  <a:srgbClr val="C0C0C0"/>
                </a:outerShdw>
              </a:effectLst>
            </a:endParaRPr>
          </a:p>
        </p:txBody>
      </p:sp>
      <p:sp>
        <p:nvSpPr>
          <p:cNvPr id="3" name="Inhaltsplatzhalter 2"/>
          <p:cNvSpPr>
            <a:spLocks noGrp="1"/>
          </p:cNvSpPr>
          <p:nvPr>
            <p:ph idx="1"/>
          </p:nvPr>
        </p:nvSpPr>
        <p:spPr>
          <a:xfrm>
            <a:off x="468313" y="1188021"/>
            <a:ext cx="8424862" cy="5184576"/>
          </a:xfrm>
        </p:spPr>
        <p:txBody>
          <a:bodyPr>
            <a:normAutofit fontScale="70000" lnSpcReduction="20000"/>
          </a:bodyPr>
          <a:lstStyle/>
          <a:p>
            <a:pPr>
              <a:buClr>
                <a:srgbClr val="0073AF"/>
              </a:buClr>
            </a:pPr>
            <a:r>
              <a:rPr lang="de-AT" sz="2700" b="1" dirty="0"/>
              <a:t>Idee:</a:t>
            </a:r>
            <a:r>
              <a:rPr lang="de-AT" sz="2700" dirty="0"/>
              <a:t> Relativ neuer Politikansatz um komplexe Probleme zu regeln, die mehrere Politikfelder und Politikebenen berühren   </a:t>
            </a:r>
          </a:p>
          <a:p>
            <a:pPr>
              <a:buClr>
                <a:srgbClr val="0073AF"/>
              </a:buClr>
            </a:pPr>
            <a:endParaRPr lang="de-AT" sz="2700" dirty="0" smtClean="0"/>
          </a:p>
          <a:p>
            <a:pPr>
              <a:buClr>
                <a:srgbClr val="0073AF"/>
              </a:buClr>
            </a:pPr>
            <a:r>
              <a:rPr lang="de-AT" sz="2700" b="1" dirty="0" smtClean="0"/>
              <a:t>Ziel:</a:t>
            </a:r>
            <a:r>
              <a:rPr lang="de-AT" sz="2700" dirty="0" smtClean="0"/>
              <a:t> horizontale (zwischen Sektoren) und vertikale Koordination (zwischen politischen Ebenen) von Politiken zu fördern um </a:t>
            </a:r>
            <a:r>
              <a:rPr lang="de-AT" sz="2700" dirty="0" smtClean="0">
                <a:ea typeface="+mn-ea"/>
                <a:cs typeface="+mn-cs"/>
              </a:rPr>
              <a:t>Zielkonflikte zu minimieren und Synergien zwischen Sektoren, politischen Ebenen  zu maximieren</a:t>
            </a:r>
          </a:p>
          <a:p>
            <a:pPr marL="0" lvl="1" indent="0">
              <a:buClr>
                <a:srgbClr val="0073AF"/>
              </a:buClr>
              <a:buNone/>
            </a:pPr>
            <a:endParaRPr lang="de-AT" sz="2700" dirty="0">
              <a:ea typeface="+mn-ea"/>
              <a:cs typeface="+mn-cs"/>
            </a:endParaRPr>
          </a:p>
          <a:p>
            <a:pPr>
              <a:buClr>
                <a:srgbClr val="0073AF"/>
              </a:buClr>
            </a:pPr>
            <a:r>
              <a:rPr lang="de-AT" sz="2700" b="1" dirty="0" smtClean="0"/>
              <a:t>Anwendungsfelder:</a:t>
            </a:r>
            <a:r>
              <a:rPr lang="de-AT" sz="2700" dirty="0" smtClean="0"/>
              <a:t> Seit Mitte der 1990er Jahre </a:t>
            </a:r>
            <a:r>
              <a:rPr lang="de-AT" sz="2700" dirty="0"/>
              <a:t>für Raumnutzung, Ressourcen, </a:t>
            </a:r>
            <a:r>
              <a:rPr lang="de-AT" sz="2700" dirty="0" smtClean="0"/>
              <a:t>Nachhaltige </a:t>
            </a:r>
            <a:r>
              <a:rPr lang="de-AT" sz="2700" dirty="0"/>
              <a:t>Entwicklung, </a:t>
            </a:r>
            <a:r>
              <a:rPr lang="de-AT" sz="2700" dirty="0" err="1" smtClean="0"/>
              <a:t>Biodiversität</a:t>
            </a:r>
            <a:r>
              <a:rPr lang="de-AT" sz="2700" dirty="0" smtClean="0"/>
              <a:t>, Klimaschutz </a:t>
            </a:r>
            <a:r>
              <a:rPr lang="de-AT" sz="2700" dirty="0"/>
              <a:t>und Anpassung zum </a:t>
            </a:r>
            <a:r>
              <a:rPr lang="de-AT" sz="2700" dirty="0" smtClean="0"/>
              <a:t>Klimawandel</a:t>
            </a:r>
          </a:p>
          <a:p>
            <a:pPr marL="0" indent="0">
              <a:buClr>
                <a:srgbClr val="0073AF"/>
              </a:buClr>
              <a:buNone/>
            </a:pPr>
            <a:endParaRPr lang="de-AT" sz="2700" dirty="0" smtClean="0"/>
          </a:p>
          <a:p>
            <a:pPr>
              <a:buClr>
                <a:srgbClr val="0073AF"/>
              </a:buClr>
            </a:pPr>
            <a:r>
              <a:rPr lang="de-AT" sz="2700" b="1" dirty="0" smtClean="0"/>
              <a:t>Funktionen von integrierten Strategien</a:t>
            </a:r>
            <a:r>
              <a:rPr lang="de-AT" sz="2700" dirty="0" smtClean="0"/>
              <a:t>:</a:t>
            </a:r>
            <a:endParaRPr lang="de-AT" sz="2700" dirty="0"/>
          </a:p>
          <a:p>
            <a:pPr marL="627063" lvl="2" indent="-274638">
              <a:buClr>
                <a:srgbClr val="0073AF"/>
              </a:buClr>
            </a:pPr>
            <a:r>
              <a:rPr lang="de-AT" sz="2700" b="1" dirty="0">
                <a:ea typeface="+mn-ea"/>
                <a:cs typeface="+mn-cs"/>
              </a:rPr>
              <a:t>Inhalt: </a:t>
            </a:r>
            <a:r>
              <a:rPr lang="de-AT" sz="2700" dirty="0">
                <a:ea typeface="+mn-ea"/>
                <a:cs typeface="+mn-cs"/>
              </a:rPr>
              <a:t>Prinzipien, </a:t>
            </a:r>
            <a:r>
              <a:rPr lang="de-DE" sz="2700" dirty="0">
                <a:ea typeface="+mn-ea"/>
                <a:cs typeface="+mn-cs"/>
              </a:rPr>
              <a:t>Ziele, Instrumente und Umsetzungs-mechanismen einer Strategie, die in verschiedenen Dokumenten formuliert werden (Strategiedokument, Arbeitsprogramme, Fortschrittsberichte, usw.)</a:t>
            </a:r>
            <a:endParaRPr lang="de-AT" sz="2700" dirty="0">
              <a:ea typeface="+mn-ea"/>
              <a:cs typeface="+mn-cs"/>
            </a:endParaRPr>
          </a:p>
          <a:p>
            <a:pPr marL="627063" lvl="2" indent="-274638">
              <a:buClr>
                <a:srgbClr val="0073AF"/>
              </a:buClr>
            </a:pPr>
            <a:r>
              <a:rPr lang="de-AT" sz="2700" b="1" dirty="0" err="1">
                <a:ea typeface="+mn-ea"/>
                <a:cs typeface="+mn-cs"/>
              </a:rPr>
              <a:t>Governance</a:t>
            </a:r>
            <a:r>
              <a:rPr lang="de-AT" sz="2700" b="1" dirty="0">
                <a:ea typeface="+mn-ea"/>
                <a:cs typeface="+mn-cs"/>
              </a:rPr>
              <a:t>-Prozess: </a:t>
            </a:r>
            <a:r>
              <a:rPr lang="de-DE" sz="2700" dirty="0">
                <a:ea typeface="+mn-ea"/>
                <a:cs typeface="+mn-cs"/>
              </a:rPr>
              <a:t>gemeinsames und koordiniertes Handeln von staatlichen und nicht-staatlichen Akteuren, dessen Ergebnisse fortlaufend beobachtet und bewertet werden</a:t>
            </a:r>
            <a:r>
              <a:rPr lang="de-AT" sz="2700" dirty="0">
                <a:ea typeface="+mn-ea"/>
                <a:cs typeface="+mn-cs"/>
              </a:rPr>
              <a:t>.</a:t>
            </a:r>
          </a:p>
          <a:p>
            <a:pPr marL="627063" lvl="2" indent="-274638">
              <a:buClr>
                <a:srgbClr val="0073AF"/>
              </a:buClr>
            </a:pPr>
            <a:r>
              <a:rPr lang="de-AT" sz="2700" b="1" dirty="0">
                <a:ea typeface="+mn-ea"/>
                <a:cs typeface="+mn-cs"/>
              </a:rPr>
              <a:t>Strategische Kapazität</a:t>
            </a:r>
            <a:r>
              <a:rPr lang="de-AT" sz="2700" dirty="0">
                <a:ea typeface="+mn-ea"/>
                <a:cs typeface="+mn-cs"/>
              </a:rPr>
              <a:t> </a:t>
            </a:r>
            <a:r>
              <a:rPr lang="de-AT" sz="2700" b="1" dirty="0">
                <a:ea typeface="+mn-ea"/>
                <a:cs typeface="+mn-cs"/>
              </a:rPr>
              <a:t>(</a:t>
            </a:r>
            <a:r>
              <a:rPr lang="de-AT" sz="2700" b="1" dirty="0" err="1" smtClean="0">
                <a:ea typeface="+mn-ea"/>
                <a:cs typeface="+mn-cs"/>
              </a:rPr>
              <a:t>Capacity</a:t>
            </a:r>
            <a:r>
              <a:rPr lang="de-AT" sz="2700" b="1" dirty="0" smtClean="0">
                <a:ea typeface="+mn-ea"/>
                <a:cs typeface="+mn-cs"/>
              </a:rPr>
              <a:t> </a:t>
            </a:r>
            <a:r>
              <a:rPr lang="de-AT" sz="2700" b="1" dirty="0" err="1" smtClean="0">
                <a:ea typeface="+mn-ea"/>
                <a:cs typeface="+mn-cs"/>
              </a:rPr>
              <a:t>building</a:t>
            </a:r>
            <a:r>
              <a:rPr lang="de-AT" sz="2700" b="1" dirty="0">
                <a:ea typeface="+mn-ea"/>
                <a:cs typeface="+mn-cs"/>
              </a:rPr>
              <a:t>)</a:t>
            </a:r>
            <a:r>
              <a:rPr lang="de-AT" sz="2700" dirty="0">
                <a:ea typeface="+mn-ea"/>
                <a:cs typeface="+mn-cs"/>
              </a:rPr>
              <a:t>, durch </a:t>
            </a:r>
            <a:r>
              <a:rPr lang="de-AT" sz="2700" dirty="0" smtClean="0">
                <a:ea typeface="+mn-ea"/>
                <a:cs typeface="+mn-cs"/>
              </a:rPr>
              <a:t>Aufbau der Wissensbasis, Bewusstseinsbildung, </a:t>
            </a:r>
            <a:r>
              <a:rPr lang="de-AT" sz="2700" dirty="0">
                <a:ea typeface="+mn-ea"/>
                <a:cs typeface="+mn-cs"/>
              </a:rPr>
              <a:t>Kommunikation</a:t>
            </a:r>
            <a:r>
              <a:rPr lang="de-AT" sz="2700" dirty="0" smtClean="0">
                <a:ea typeface="+mn-ea"/>
                <a:cs typeface="+mn-cs"/>
              </a:rPr>
              <a:t>, Aufbau von </a:t>
            </a:r>
            <a:r>
              <a:rPr lang="de-AT" sz="2700" dirty="0" err="1" smtClean="0">
                <a:ea typeface="+mn-ea"/>
                <a:cs typeface="+mn-cs"/>
              </a:rPr>
              <a:t>Policy</a:t>
            </a:r>
            <a:r>
              <a:rPr lang="de-AT" sz="2700" dirty="0" smtClean="0">
                <a:ea typeface="+mn-ea"/>
                <a:cs typeface="+mn-cs"/>
              </a:rPr>
              <a:t>-Netzwerken</a:t>
            </a:r>
            <a:endParaRPr lang="de-AT" sz="2700" dirty="0">
              <a:ea typeface="+mn-ea"/>
              <a:cs typeface="+mn-cs"/>
            </a:endParaRPr>
          </a:p>
          <a:p>
            <a:pPr>
              <a:buClr>
                <a:srgbClr val="0073AF"/>
              </a:buClr>
            </a:pPr>
            <a:endParaRPr lang="de-AT" sz="2000" dirty="0"/>
          </a:p>
        </p:txBody>
      </p:sp>
    </p:spTree>
    <p:extLst>
      <p:ext uri="{BB962C8B-B14F-4D97-AF65-F5344CB8AC3E}">
        <p14:creationId xmlns:p14="http://schemas.microsoft.com/office/powerpoint/2010/main" val="13391112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4534" y="164679"/>
            <a:ext cx="8053156" cy="879789"/>
          </a:xfrm>
        </p:spPr>
        <p:txBody>
          <a:bodyPr>
            <a:normAutofit/>
          </a:bodyPr>
          <a:lstStyle/>
          <a:p>
            <a:r>
              <a:rPr lang="de-AT" sz="2400" dirty="0">
                <a:solidFill>
                  <a:srgbClr val="0073AF"/>
                </a:solidFill>
                <a:effectLst>
                  <a:outerShdw blurRad="38100" dist="38100" dir="2700000" algn="tl">
                    <a:srgbClr val="C0C0C0"/>
                  </a:outerShdw>
                </a:effectLst>
              </a:rPr>
              <a:t>Nachhaltigkeitsstrategien</a:t>
            </a:r>
            <a:br>
              <a:rPr lang="de-AT" sz="2400" dirty="0">
                <a:solidFill>
                  <a:srgbClr val="0073AF"/>
                </a:solidFill>
                <a:effectLst>
                  <a:outerShdw blurRad="38100" dist="38100" dir="2700000" algn="tl">
                    <a:srgbClr val="C0C0C0"/>
                  </a:outerShdw>
                </a:effectLst>
              </a:rPr>
            </a:br>
            <a:r>
              <a:rPr lang="de-AT" sz="2400" dirty="0">
                <a:solidFill>
                  <a:srgbClr val="0073AF"/>
                </a:solidFill>
                <a:effectLst>
                  <a:outerShdw blurRad="38100" dist="38100" dir="2700000" algn="tl">
                    <a:srgbClr val="C0C0C0"/>
                  </a:outerShdw>
                </a:effectLst>
              </a:rPr>
              <a:t>Ursprung und Verbreitung</a:t>
            </a:r>
            <a:endParaRPr lang="en-GB" sz="2400" dirty="0">
              <a:solidFill>
                <a:srgbClr val="0073AF"/>
              </a:solidFill>
              <a:effectLst>
                <a:outerShdw blurRad="38100" dist="38100" dir="2700000" algn="tl">
                  <a:srgbClr val="C0C0C0"/>
                </a:outerShdw>
              </a:effectLst>
            </a:endParaRPr>
          </a:p>
        </p:txBody>
      </p:sp>
      <p:sp>
        <p:nvSpPr>
          <p:cNvPr id="3" name="Inhaltsplatzhalter 2"/>
          <p:cNvSpPr>
            <a:spLocks noGrp="1"/>
          </p:cNvSpPr>
          <p:nvPr>
            <p:ph idx="1"/>
          </p:nvPr>
        </p:nvSpPr>
        <p:spPr>
          <a:xfrm>
            <a:off x="432272" y="1188021"/>
            <a:ext cx="8424862" cy="5256584"/>
          </a:xfrm>
        </p:spPr>
        <p:txBody>
          <a:bodyPr>
            <a:noAutofit/>
          </a:bodyPr>
          <a:lstStyle/>
          <a:p>
            <a:pPr>
              <a:buClr>
                <a:srgbClr val="0073AF"/>
              </a:buClr>
            </a:pPr>
            <a:r>
              <a:rPr lang="de-AT" sz="1800" b="1" dirty="0" smtClean="0">
                <a:latin typeface="+mj-lt"/>
              </a:rPr>
              <a:t>Impulse:</a:t>
            </a:r>
          </a:p>
          <a:p>
            <a:pPr lvl="1">
              <a:buClr>
                <a:srgbClr val="0073AF"/>
              </a:buClr>
            </a:pPr>
            <a:r>
              <a:rPr lang="de-AT" sz="1800" dirty="0" smtClean="0">
                <a:latin typeface="+mj-lt"/>
              </a:rPr>
              <a:t>1992: Ursprung in der Agenda 21, Rio </a:t>
            </a:r>
          </a:p>
          <a:p>
            <a:pPr lvl="1">
              <a:buClr>
                <a:srgbClr val="0073AF"/>
              </a:buClr>
            </a:pPr>
            <a:r>
              <a:rPr lang="de-AT" sz="1800" dirty="0" smtClean="0">
                <a:latin typeface="+mj-lt"/>
              </a:rPr>
              <a:t>1997: Rio+5 empfiehlt Entwicklung von NH-Strategien bis 2002</a:t>
            </a:r>
          </a:p>
          <a:p>
            <a:pPr lvl="1">
              <a:buClr>
                <a:srgbClr val="0073AF"/>
              </a:buClr>
            </a:pPr>
            <a:r>
              <a:rPr lang="de-AT" sz="1800" dirty="0" smtClean="0">
                <a:latin typeface="+mj-lt"/>
              </a:rPr>
              <a:t>2001: EU-Rat fordert Mitgliedsstaaten auf, NH-Strategien bis 2002 (Rio+10-Konferenz) vorzulegen </a:t>
            </a:r>
          </a:p>
          <a:p>
            <a:pPr lvl="1">
              <a:buClr>
                <a:srgbClr val="0073AF"/>
              </a:buClr>
            </a:pPr>
            <a:r>
              <a:rPr lang="de-AT" sz="1800" dirty="0" smtClean="0">
                <a:latin typeface="+mj-lt"/>
              </a:rPr>
              <a:t>2006: die EU beauftragt Mitgliedsstaaten ihre Strategien zu überarbeiten</a:t>
            </a:r>
          </a:p>
          <a:p>
            <a:pPr>
              <a:buClr>
                <a:srgbClr val="0073AF"/>
              </a:buClr>
            </a:pPr>
            <a:endParaRPr lang="de-AT" sz="1800" dirty="0" smtClean="0">
              <a:latin typeface="+mj-lt"/>
            </a:endParaRPr>
          </a:p>
          <a:p>
            <a:pPr>
              <a:buClr>
                <a:srgbClr val="0073AF"/>
              </a:buClr>
            </a:pPr>
            <a:r>
              <a:rPr lang="de-AT" sz="1800" b="1" dirty="0" smtClean="0">
                <a:latin typeface="+mj-lt"/>
              </a:rPr>
              <a:t>Orientierung:</a:t>
            </a:r>
          </a:p>
          <a:p>
            <a:pPr lvl="1">
              <a:buClr>
                <a:srgbClr val="0073AF"/>
              </a:buClr>
            </a:pPr>
            <a:r>
              <a:rPr lang="de-AT" sz="1800" dirty="0" smtClean="0">
                <a:latin typeface="+mj-lt"/>
              </a:rPr>
              <a:t>Richtlinien von UNDP und OECD </a:t>
            </a:r>
          </a:p>
          <a:p>
            <a:pPr>
              <a:buClr>
                <a:srgbClr val="0073AF"/>
              </a:buClr>
            </a:pPr>
            <a:endParaRPr lang="de-AT" sz="1800" dirty="0" smtClean="0">
              <a:latin typeface="+mj-lt"/>
            </a:endParaRPr>
          </a:p>
          <a:p>
            <a:pPr>
              <a:buClr>
                <a:srgbClr val="0073AF"/>
              </a:buClr>
            </a:pPr>
            <a:r>
              <a:rPr lang="de-AT" sz="1800" b="1" dirty="0" smtClean="0">
                <a:latin typeface="+mj-lt"/>
              </a:rPr>
              <a:t>Verbreitung:</a:t>
            </a:r>
          </a:p>
          <a:p>
            <a:pPr lvl="1">
              <a:buClr>
                <a:srgbClr val="0073AF"/>
              </a:buClr>
            </a:pPr>
            <a:r>
              <a:rPr lang="de-AT" sz="1800" dirty="0" smtClean="0">
                <a:latin typeface="+mj-lt"/>
              </a:rPr>
              <a:t>Erste Generation in den 90ern (FI, IE, UK) </a:t>
            </a:r>
          </a:p>
          <a:p>
            <a:pPr lvl="1">
              <a:buClr>
                <a:srgbClr val="0073AF"/>
              </a:buClr>
            </a:pPr>
            <a:r>
              <a:rPr lang="de-AT" sz="1800" dirty="0" smtClean="0">
                <a:latin typeface="+mj-lt"/>
              </a:rPr>
              <a:t>starke Diffusion zwischen 2001-2003 (rund um Weltgipfel in Johannesburg)</a:t>
            </a:r>
          </a:p>
          <a:p>
            <a:pPr lvl="1">
              <a:buClr>
                <a:srgbClr val="0073AF"/>
              </a:buClr>
            </a:pPr>
            <a:r>
              <a:rPr lang="de-AT" sz="1800" dirty="0" smtClean="0">
                <a:latin typeface="+mj-lt"/>
              </a:rPr>
              <a:t>Mehrheit der EU-Staaten hat ihre NH-Strategie mind. einmal aktualisiert; Schweiz und UK sind bei der 4. Version</a:t>
            </a:r>
          </a:p>
          <a:p>
            <a:pPr lvl="1">
              <a:buClr>
                <a:srgbClr val="0073AF"/>
              </a:buClr>
            </a:pPr>
            <a:r>
              <a:rPr lang="de-AT" sz="1800" dirty="0" smtClean="0">
                <a:latin typeface="+mj-lt"/>
              </a:rPr>
              <a:t>Südeuropäische Länder (GR, IT, PT, ES) haben ihre erste Strategie nicht überarbeitet</a:t>
            </a:r>
          </a:p>
          <a:p>
            <a:pPr>
              <a:buClr>
                <a:srgbClr val="0073AF"/>
              </a:buClr>
            </a:pPr>
            <a:endParaRPr lang="de-AT" sz="1800" dirty="0" smtClean="0">
              <a:latin typeface="+mj-lt"/>
            </a:endParaRPr>
          </a:p>
        </p:txBody>
      </p:sp>
    </p:spTree>
    <p:extLst>
      <p:ext uri="{BB962C8B-B14F-4D97-AF65-F5344CB8AC3E}">
        <p14:creationId xmlns:p14="http://schemas.microsoft.com/office/powerpoint/2010/main" val="8011172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4534" y="164679"/>
            <a:ext cx="8053156" cy="1166651"/>
          </a:xfrm>
        </p:spPr>
        <p:txBody>
          <a:bodyPr/>
          <a:lstStyle/>
          <a:p>
            <a:r>
              <a:rPr lang="de-DE" sz="2400" dirty="0">
                <a:solidFill>
                  <a:srgbClr val="0073AF"/>
                </a:solidFill>
                <a:effectLst>
                  <a:outerShdw blurRad="38100" dist="38100" dir="2700000" algn="tl">
                    <a:srgbClr val="C0C0C0"/>
                  </a:outerShdw>
                </a:effectLst>
              </a:rPr>
              <a:t>Nachhaltigkeitsstrategien </a:t>
            </a:r>
            <a:br>
              <a:rPr lang="de-DE" sz="2400" dirty="0">
                <a:solidFill>
                  <a:srgbClr val="0073AF"/>
                </a:solidFill>
                <a:effectLst>
                  <a:outerShdw blurRad="38100" dist="38100" dir="2700000" algn="tl">
                    <a:srgbClr val="C0C0C0"/>
                  </a:outerShdw>
                </a:effectLst>
              </a:rPr>
            </a:br>
            <a:r>
              <a:rPr lang="de-DE" sz="2400" dirty="0">
                <a:solidFill>
                  <a:srgbClr val="0073AF"/>
                </a:solidFill>
                <a:effectLst>
                  <a:outerShdw blurRad="38100" dist="38100" dir="2700000" algn="tl">
                    <a:srgbClr val="C0C0C0"/>
                  </a:outerShdw>
                </a:effectLst>
              </a:rPr>
              <a:t>Operative Konzepte von Nachhaltigkeit</a:t>
            </a:r>
          </a:p>
        </p:txBody>
      </p:sp>
      <p:graphicFrame>
        <p:nvGraphicFramePr>
          <p:cNvPr id="4" name="Inhaltsplatzhalter 3"/>
          <p:cNvGraphicFramePr>
            <a:graphicFrameLocks noGrp="1"/>
          </p:cNvGraphicFramePr>
          <p:nvPr>
            <p:ph idx="1"/>
          </p:nvPr>
        </p:nvGraphicFramePr>
        <p:xfrm>
          <a:off x="332182" y="1501182"/>
          <a:ext cx="8704674" cy="4224374"/>
        </p:xfrm>
        <a:graphic>
          <a:graphicData uri="http://schemas.openxmlformats.org/drawingml/2006/table">
            <a:tbl>
              <a:tblPr firstRow="1" bandRow="1">
                <a:tableStyleId>{5C22544A-7EE6-4342-B048-85BDC9FD1C3A}</a:tableStyleId>
              </a:tblPr>
              <a:tblGrid>
                <a:gridCol w="1612258"/>
                <a:gridCol w="2088232"/>
                <a:gridCol w="1656184"/>
                <a:gridCol w="1708868"/>
                <a:gridCol w="1639132"/>
              </a:tblGrid>
              <a:tr h="898037">
                <a:tc>
                  <a:txBody>
                    <a:bodyPr/>
                    <a:lstStyle/>
                    <a:p>
                      <a:r>
                        <a:rPr lang="de-DE" sz="1600" dirty="0" smtClean="0"/>
                        <a:t>Nachhaltiges Wachstum</a:t>
                      </a:r>
                      <a:endParaRPr lang="de-DE" sz="1600" dirty="0"/>
                    </a:p>
                  </a:txBody>
                  <a:tcPr marL="93615" marR="93615" marT="45604" marB="45604"/>
                </a:tc>
                <a:tc>
                  <a:txBody>
                    <a:bodyPr/>
                    <a:lstStyle/>
                    <a:p>
                      <a:r>
                        <a:rPr lang="de-DE" sz="1600" dirty="0" smtClean="0"/>
                        <a:t>Drei-Säulen-Ansatz</a:t>
                      </a:r>
                      <a:endParaRPr lang="de-DE" sz="1600" dirty="0"/>
                    </a:p>
                  </a:txBody>
                  <a:tcPr marL="93615" marR="93615" marT="45604" marB="45604"/>
                </a:tc>
                <a:tc>
                  <a:txBody>
                    <a:bodyPr/>
                    <a:lstStyle/>
                    <a:p>
                      <a:r>
                        <a:rPr lang="de-DE" sz="1600" dirty="0" smtClean="0"/>
                        <a:t>Lebensqualitäts-</a:t>
                      </a:r>
                      <a:r>
                        <a:rPr lang="de-DE" sz="1600" dirty="0" err="1" smtClean="0"/>
                        <a:t>konzept</a:t>
                      </a:r>
                      <a:endParaRPr lang="de-DE" sz="1600" dirty="0"/>
                    </a:p>
                  </a:txBody>
                  <a:tcPr marL="93615" marR="93615" marT="45604" marB="45604"/>
                </a:tc>
                <a:tc>
                  <a:txBody>
                    <a:bodyPr/>
                    <a:lstStyle/>
                    <a:p>
                      <a:r>
                        <a:rPr lang="de-DE" sz="1600" dirty="0" smtClean="0"/>
                        <a:t>Ökologische u. soziale Nachhaltigkeit </a:t>
                      </a:r>
                      <a:endParaRPr lang="de-DE" sz="1600" dirty="0"/>
                    </a:p>
                  </a:txBody>
                  <a:tcPr marL="93615" marR="93615" marT="45604" marB="45604"/>
                </a:tc>
                <a:tc>
                  <a:txBody>
                    <a:bodyPr/>
                    <a:lstStyle/>
                    <a:p>
                      <a:r>
                        <a:rPr lang="de-DE" sz="1600" dirty="0" smtClean="0"/>
                        <a:t>Ökologische Nachhaltigkeit </a:t>
                      </a:r>
                      <a:endParaRPr lang="de-DE" sz="1600" dirty="0"/>
                    </a:p>
                  </a:txBody>
                  <a:tcPr marL="93615" marR="93615" marT="45604" marB="45604"/>
                </a:tc>
              </a:tr>
              <a:tr h="3326337">
                <a:tc>
                  <a:txBody>
                    <a:bodyPr/>
                    <a:lstStyle/>
                    <a:p>
                      <a:r>
                        <a:rPr lang="de-DE" sz="1600" kern="1200" dirty="0" smtClean="0">
                          <a:solidFill>
                            <a:schemeClr val="dk1"/>
                          </a:solidFill>
                          <a:latin typeface="+mn-lt"/>
                          <a:ea typeface="+mn-ea"/>
                          <a:cs typeface="+mn-cs"/>
                        </a:rPr>
                        <a:t>Slowenien (1997) </a:t>
                      </a:r>
                    </a:p>
                  </a:txBody>
                  <a:tcPr marL="93615" marR="93615" marT="45604" marB="45604"/>
                </a:tc>
                <a:tc>
                  <a:txBody>
                    <a:bodyPr/>
                    <a:lstStyle/>
                    <a:p>
                      <a:r>
                        <a:rPr lang="en-US" sz="1600" kern="1200" dirty="0" smtClean="0">
                          <a:solidFill>
                            <a:schemeClr val="dk1"/>
                          </a:solidFill>
                          <a:latin typeface="+mn-lt"/>
                          <a:ea typeface="+mn-ea"/>
                          <a:cs typeface="+mn-cs"/>
                        </a:rPr>
                        <a:t>Belgium (2004)</a:t>
                      </a:r>
                      <a:endParaRPr lang="de-DE" sz="1600" kern="1200" dirty="0" smtClean="0">
                        <a:solidFill>
                          <a:schemeClr val="dk1"/>
                        </a:solidFill>
                        <a:latin typeface="+mn-lt"/>
                        <a:ea typeface="+mn-ea"/>
                        <a:cs typeface="+mn-cs"/>
                      </a:endParaRPr>
                    </a:p>
                    <a:p>
                      <a:r>
                        <a:rPr lang="en-US" sz="1600" kern="1200" dirty="0" smtClean="0">
                          <a:solidFill>
                            <a:schemeClr val="dk1"/>
                          </a:solidFill>
                          <a:latin typeface="+mn-lt"/>
                          <a:ea typeface="+mn-ea"/>
                          <a:cs typeface="+mn-cs"/>
                        </a:rPr>
                        <a:t>Czech Republic (2010)</a:t>
                      </a:r>
                      <a:endParaRPr lang="de-DE" sz="1600" kern="1200" dirty="0" smtClean="0">
                        <a:solidFill>
                          <a:schemeClr val="dk1"/>
                        </a:solidFill>
                        <a:latin typeface="+mn-lt"/>
                        <a:ea typeface="+mn-ea"/>
                        <a:cs typeface="+mn-cs"/>
                      </a:endParaRPr>
                    </a:p>
                    <a:p>
                      <a:r>
                        <a:rPr lang="en-US" sz="1600" kern="1200" dirty="0" smtClean="0">
                          <a:solidFill>
                            <a:schemeClr val="dk1"/>
                          </a:solidFill>
                          <a:latin typeface="+mn-lt"/>
                          <a:ea typeface="+mn-ea"/>
                          <a:cs typeface="+mn-cs"/>
                        </a:rPr>
                        <a:t>Estonia (2005)</a:t>
                      </a:r>
                      <a:endParaRPr lang="de-DE" sz="1600" kern="1200" dirty="0" smtClean="0">
                        <a:solidFill>
                          <a:schemeClr val="dk1"/>
                        </a:solidFill>
                        <a:latin typeface="+mn-lt"/>
                        <a:ea typeface="+mn-ea"/>
                        <a:cs typeface="+mn-cs"/>
                      </a:endParaRPr>
                    </a:p>
                    <a:p>
                      <a:r>
                        <a:rPr lang="en-US" sz="1600" kern="1200" dirty="0" smtClean="0">
                          <a:solidFill>
                            <a:schemeClr val="dk1"/>
                          </a:solidFill>
                          <a:latin typeface="+mn-lt"/>
                          <a:ea typeface="+mn-ea"/>
                          <a:cs typeface="+mn-cs"/>
                        </a:rPr>
                        <a:t>France (2003)</a:t>
                      </a:r>
                      <a:endParaRPr lang="de-DE" sz="1600" kern="1200" dirty="0" smtClean="0">
                        <a:solidFill>
                          <a:schemeClr val="dk1"/>
                        </a:solidFill>
                        <a:latin typeface="+mn-lt"/>
                        <a:ea typeface="+mn-ea"/>
                        <a:cs typeface="+mn-cs"/>
                      </a:endParaRPr>
                    </a:p>
                    <a:p>
                      <a:r>
                        <a:rPr lang="en-US" sz="1600" kern="1200" dirty="0" smtClean="0">
                          <a:solidFill>
                            <a:schemeClr val="dk1"/>
                          </a:solidFill>
                          <a:latin typeface="+mn-lt"/>
                          <a:ea typeface="+mn-ea"/>
                          <a:cs typeface="+mn-cs"/>
                        </a:rPr>
                        <a:t>Greece (2002)</a:t>
                      </a:r>
                      <a:endParaRPr lang="de-DE" sz="1600" kern="1200" dirty="0" smtClean="0">
                        <a:solidFill>
                          <a:schemeClr val="dk1"/>
                        </a:solidFill>
                        <a:latin typeface="+mn-lt"/>
                        <a:ea typeface="+mn-ea"/>
                        <a:cs typeface="+mn-cs"/>
                      </a:endParaRPr>
                    </a:p>
                    <a:p>
                      <a:r>
                        <a:rPr lang="en-US" sz="1600" kern="1200" dirty="0" smtClean="0">
                          <a:solidFill>
                            <a:schemeClr val="dk1"/>
                          </a:solidFill>
                          <a:latin typeface="+mn-lt"/>
                          <a:ea typeface="+mn-ea"/>
                          <a:cs typeface="+mn-cs"/>
                        </a:rPr>
                        <a:t>Ireland (2012)</a:t>
                      </a:r>
                      <a:endParaRPr lang="de-DE" sz="1600" kern="1200" dirty="0" smtClean="0">
                        <a:solidFill>
                          <a:schemeClr val="dk1"/>
                        </a:solidFill>
                        <a:latin typeface="+mn-lt"/>
                        <a:ea typeface="+mn-ea"/>
                        <a:cs typeface="+mn-cs"/>
                      </a:endParaRPr>
                    </a:p>
                    <a:p>
                      <a:r>
                        <a:rPr lang="en-US" sz="1600" kern="1200" dirty="0" smtClean="0">
                          <a:solidFill>
                            <a:schemeClr val="dk1"/>
                          </a:solidFill>
                          <a:latin typeface="+mn-lt"/>
                          <a:ea typeface="+mn-ea"/>
                          <a:cs typeface="+mn-cs"/>
                        </a:rPr>
                        <a:t>Lithuania (2003)</a:t>
                      </a:r>
                      <a:endParaRPr lang="de-DE" sz="1600" kern="1200" dirty="0" smtClean="0">
                        <a:solidFill>
                          <a:schemeClr val="dk1"/>
                        </a:solidFill>
                        <a:latin typeface="+mn-lt"/>
                        <a:ea typeface="+mn-ea"/>
                        <a:cs typeface="+mn-cs"/>
                      </a:endParaRPr>
                    </a:p>
                    <a:p>
                      <a:r>
                        <a:rPr lang="en-US" sz="1600" kern="1200" dirty="0" smtClean="0">
                          <a:solidFill>
                            <a:schemeClr val="dk1"/>
                          </a:solidFill>
                          <a:latin typeface="+mn-lt"/>
                          <a:ea typeface="+mn-ea"/>
                          <a:cs typeface="+mn-cs"/>
                        </a:rPr>
                        <a:t>Portugal (2005)</a:t>
                      </a:r>
                      <a:endParaRPr lang="de-DE" sz="1600" kern="1200" dirty="0" smtClean="0">
                        <a:solidFill>
                          <a:schemeClr val="dk1"/>
                        </a:solidFill>
                        <a:latin typeface="+mn-lt"/>
                        <a:ea typeface="+mn-ea"/>
                        <a:cs typeface="+mn-cs"/>
                      </a:endParaRPr>
                    </a:p>
                    <a:p>
                      <a:r>
                        <a:rPr lang="en-US" sz="1600" kern="1200" dirty="0" smtClean="0">
                          <a:solidFill>
                            <a:schemeClr val="dk1"/>
                          </a:solidFill>
                          <a:latin typeface="+mn-lt"/>
                          <a:ea typeface="+mn-ea"/>
                          <a:cs typeface="+mn-cs"/>
                        </a:rPr>
                        <a:t>Romania (2008)</a:t>
                      </a:r>
                      <a:endParaRPr lang="de-DE" sz="1600" kern="1200" dirty="0" smtClean="0">
                        <a:solidFill>
                          <a:schemeClr val="dk1"/>
                        </a:solidFill>
                        <a:latin typeface="+mn-lt"/>
                        <a:ea typeface="+mn-ea"/>
                        <a:cs typeface="+mn-cs"/>
                      </a:endParaRPr>
                    </a:p>
                    <a:p>
                      <a:r>
                        <a:rPr lang="en-US" sz="1600" kern="1200" dirty="0" smtClean="0">
                          <a:solidFill>
                            <a:schemeClr val="dk1"/>
                          </a:solidFill>
                          <a:latin typeface="+mn-lt"/>
                          <a:ea typeface="+mn-ea"/>
                          <a:cs typeface="+mn-cs"/>
                        </a:rPr>
                        <a:t>Slovakia (2001)</a:t>
                      </a:r>
                      <a:endParaRPr lang="de-DE" sz="1600" kern="1200" dirty="0" smtClean="0">
                        <a:solidFill>
                          <a:schemeClr val="dk1"/>
                        </a:solidFill>
                        <a:latin typeface="+mn-lt"/>
                        <a:ea typeface="+mn-ea"/>
                        <a:cs typeface="+mn-cs"/>
                      </a:endParaRPr>
                    </a:p>
                    <a:p>
                      <a:r>
                        <a:rPr lang="en-US" sz="1600" kern="1200" dirty="0" smtClean="0">
                          <a:solidFill>
                            <a:schemeClr val="dk1"/>
                          </a:solidFill>
                          <a:latin typeface="+mn-lt"/>
                          <a:ea typeface="+mn-ea"/>
                          <a:cs typeface="+mn-cs"/>
                        </a:rPr>
                        <a:t>Sweden (2002)</a:t>
                      </a:r>
                      <a:endParaRPr lang="de-DE" sz="1600" kern="1200" dirty="0" smtClean="0">
                        <a:solidFill>
                          <a:schemeClr val="dk1"/>
                        </a:solidFill>
                        <a:latin typeface="+mn-lt"/>
                        <a:ea typeface="+mn-ea"/>
                        <a:cs typeface="+mn-cs"/>
                      </a:endParaRPr>
                    </a:p>
                    <a:p>
                      <a:r>
                        <a:rPr lang="en-US" sz="1600" kern="1200" dirty="0" smtClean="0">
                          <a:solidFill>
                            <a:schemeClr val="dk1"/>
                          </a:solidFill>
                          <a:latin typeface="+mn-lt"/>
                          <a:ea typeface="+mn-ea"/>
                          <a:cs typeface="+mn-cs"/>
                        </a:rPr>
                        <a:t>UK (2005)</a:t>
                      </a:r>
                      <a:endParaRPr lang="de-DE" sz="1600" kern="1200" dirty="0" smtClean="0">
                        <a:solidFill>
                          <a:schemeClr val="dk1"/>
                        </a:solidFill>
                        <a:latin typeface="+mn-lt"/>
                        <a:ea typeface="+mn-ea"/>
                        <a:cs typeface="+mn-cs"/>
                      </a:endParaRPr>
                    </a:p>
                  </a:txBody>
                  <a:tcPr marL="93615" marR="93615" marT="45604" marB="45604"/>
                </a:tc>
                <a:tc>
                  <a:txBody>
                    <a:bodyPr/>
                    <a:lstStyle/>
                    <a:p>
                      <a:r>
                        <a:rPr lang="en-US" sz="1600" kern="1200" dirty="0" smtClean="0">
                          <a:solidFill>
                            <a:schemeClr val="dk1"/>
                          </a:solidFill>
                          <a:latin typeface="+mn-lt"/>
                          <a:ea typeface="+mn-ea"/>
                          <a:cs typeface="+mn-cs"/>
                        </a:rPr>
                        <a:t>Austria (2002)</a:t>
                      </a:r>
                      <a:endParaRPr lang="de-DE" sz="1600" kern="1200" dirty="0" smtClean="0">
                        <a:solidFill>
                          <a:schemeClr val="dk1"/>
                        </a:solidFill>
                        <a:latin typeface="+mn-lt"/>
                        <a:ea typeface="+mn-ea"/>
                        <a:cs typeface="+mn-cs"/>
                      </a:endParaRPr>
                    </a:p>
                    <a:p>
                      <a:r>
                        <a:rPr lang="en-US" sz="1600" kern="1200" dirty="0" smtClean="0">
                          <a:solidFill>
                            <a:schemeClr val="dk1"/>
                          </a:solidFill>
                          <a:latin typeface="+mn-lt"/>
                          <a:ea typeface="+mn-ea"/>
                          <a:cs typeface="+mn-cs"/>
                        </a:rPr>
                        <a:t>Finland (2006)</a:t>
                      </a:r>
                      <a:endParaRPr lang="de-DE" sz="1600" kern="1200" dirty="0" smtClean="0">
                        <a:solidFill>
                          <a:schemeClr val="dk1"/>
                        </a:solidFill>
                        <a:latin typeface="+mn-lt"/>
                        <a:ea typeface="+mn-ea"/>
                        <a:cs typeface="+mn-cs"/>
                      </a:endParaRPr>
                    </a:p>
                    <a:p>
                      <a:r>
                        <a:rPr lang="en-US" sz="1600" kern="1200" dirty="0" smtClean="0">
                          <a:solidFill>
                            <a:schemeClr val="dk1"/>
                          </a:solidFill>
                          <a:latin typeface="+mn-lt"/>
                          <a:ea typeface="+mn-ea"/>
                          <a:cs typeface="+mn-cs"/>
                        </a:rPr>
                        <a:t>Germany (2002)</a:t>
                      </a:r>
                    </a:p>
                    <a:p>
                      <a:r>
                        <a:rPr lang="en-US" sz="1600" kern="1200" dirty="0" smtClean="0">
                          <a:solidFill>
                            <a:schemeClr val="dk1"/>
                          </a:solidFill>
                          <a:latin typeface="+mn-lt"/>
                          <a:ea typeface="+mn-ea"/>
                          <a:cs typeface="+mn-cs"/>
                        </a:rPr>
                        <a:t>UK (1999)</a:t>
                      </a:r>
                      <a:endParaRPr lang="de-DE" sz="1600" kern="1200" dirty="0" smtClean="0">
                        <a:solidFill>
                          <a:schemeClr val="dk1"/>
                        </a:solidFill>
                        <a:latin typeface="+mn-lt"/>
                        <a:ea typeface="+mn-ea"/>
                        <a:cs typeface="+mn-cs"/>
                      </a:endParaRPr>
                    </a:p>
                    <a:p>
                      <a:endParaRPr lang="de-DE" sz="1600" kern="1200" dirty="0" smtClean="0">
                        <a:solidFill>
                          <a:schemeClr val="dk1"/>
                        </a:solidFill>
                        <a:latin typeface="+mn-lt"/>
                        <a:ea typeface="+mn-ea"/>
                        <a:cs typeface="+mn-cs"/>
                      </a:endParaRPr>
                    </a:p>
                  </a:txBody>
                  <a:tcPr marL="93615" marR="93615" marT="45604" marB="45604"/>
                </a:tc>
                <a:tc>
                  <a:txBody>
                    <a:bodyPr/>
                    <a:lstStyle/>
                    <a:p>
                      <a:r>
                        <a:rPr lang="de-DE" sz="1600" kern="1200" dirty="0" smtClean="0">
                          <a:solidFill>
                            <a:schemeClr val="dk1"/>
                          </a:solidFill>
                          <a:latin typeface="+mn-lt"/>
                          <a:ea typeface="+mn-ea"/>
                          <a:cs typeface="+mn-cs"/>
                        </a:rPr>
                        <a:t>Spain (2007)</a:t>
                      </a:r>
                    </a:p>
                  </a:txBody>
                  <a:tcPr marL="93615" marR="93615" marT="45604" marB="45604"/>
                </a:tc>
                <a:tc>
                  <a:txBody>
                    <a:bodyPr/>
                    <a:lstStyle/>
                    <a:p>
                      <a:r>
                        <a:rPr lang="en-US" sz="1600" kern="1200" dirty="0" smtClean="0">
                          <a:solidFill>
                            <a:schemeClr val="dk1"/>
                          </a:solidFill>
                          <a:latin typeface="+mn-lt"/>
                          <a:ea typeface="+mn-ea"/>
                          <a:cs typeface="+mn-cs"/>
                        </a:rPr>
                        <a:t>Ireland (1997)</a:t>
                      </a:r>
                      <a:endParaRPr lang="de-DE" sz="1600" kern="1200" dirty="0" smtClean="0">
                        <a:solidFill>
                          <a:schemeClr val="dk1"/>
                        </a:solidFill>
                        <a:latin typeface="+mn-lt"/>
                        <a:ea typeface="+mn-ea"/>
                        <a:cs typeface="+mn-cs"/>
                      </a:endParaRPr>
                    </a:p>
                    <a:p>
                      <a:r>
                        <a:rPr lang="en-US" sz="1600" kern="1200" dirty="0" smtClean="0">
                          <a:solidFill>
                            <a:schemeClr val="dk1"/>
                          </a:solidFill>
                          <a:latin typeface="+mn-lt"/>
                          <a:ea typeface="+mn-ea"/>
                          <a:cs typeface="+mn-cs"/>
                        </a:rPr>
                        <a:t>Italy(2002)</a:t>
                      </a:r>
                      <a:endParaRPr lang="de-DE" sz="1600" kern="1200" dirty="0" smtClean="0">
                        <a:solidFill>
                          <a:schemeClr val="dk1"/>
                        </a:solidFill>
                        <a:latin typeface="+mn-lt"/>
                        <a:ea typeface="+mn-ea"/>
                        <a:cs typeface="+mn-cs"/>
                      </a:endParaRPr>
                    </a:p>
                    <a:p>
                      <a:r>
                        <a:rPr lang="en-US" sz="1600" kern="1200" dirty="0" smtClean="0">
                          <a:solidFill>
                            <a:schemeClr val="dk1"/>
                          </a:solidFill>
                          <a:latin typeface="+mn-lt"/>
                          <a:ea typeface="+mn-ea"/>
                          <a:cs typeface="+mn-cs"/>
                        </a:rPr>
                        <a:t>Denmark (2002)</a:t>
                      </a:r>
                      <a:endParaRPr lang="de-DE" sz="1600" kern="1200" dirty="0" smtClean="0">
                        <a:solidFill>
                          <a:schemeClr val="dk1"/>
                        </a:solidFill>
                        <a:latin typeface="+mn-lt"/>
                        <a:ea typeface="+mn-ea"/>
                        <a:cs typeface="+mn-cs"/>
                      </a:endParaRPr>
                    </a:p>
                    <a:p>
                      <a:r>
                        <a:rPr lang="en-US" sz="1600" kern="1200" dirty="0" smtClean="0">
                          <a:solidFill>
                            <a:schemeClr val="dk1"/>
                          </a:solidFill>
                          <a:latin typeface="+mn-lt"/>
                          <a:ea typeface="+mn-ea"/>
                          <a:cs typeface="+mn-cs"/>
                        </a:rPr>
                        <a:t>Netherlands (2003)</a:t>
                      </a:r>
                      <a:endParaRPr lang="de-DE" sz="1600" kern="1200" dirty="0" smtClean="0">
                        <a:solidFill>
                          <a:schemeClr val="dk1"/>
                        </a:solidFill>
                        <a:latin typeface="+mn-lt"/>
                        <a:ea typeface="+mn-ea"/>
                        <a:cs typeface="+mn-cs"/>
                      </a:endParaRPr>
                    </a:p>
                  </a:txBody>
                  <a:tcPr marL="93615" marR="93615" marT="45604" marB="45604"/>
                </a:tc>
              </a:tr>
            </a:tbl>
          </a:graphicData>
        </a:graphic>
      </p:graphicFrame>
    </p:spTree>
    <p:extLst>
      <p:ext uri="{BB962C8B-B14F-4D97-AF65-F5344CB8AC3E}">
        <p14:creationId xmlns:p14="http://schemas.microsoft.com/office/powerpoint/2010/main" val="734926276"/>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4534" y="164680"/>
            <a:ext cx="8053156" cy="982765"/>
          </a:xfrm>
        </p:spPr>
        <p:txBody>
          <a:bodyPr>
            <a:normAutofit/>
          </a:bodyPr>
          <a:lstStyle/>
          <a:p>
            <a:r>
              <a:rPr lang="de-AT" sz="2400" dirty="0">
                <a:solidFill>
                  <a:srgbClr val="0073AF"/>
                </a:solidFill>
                <a:effectLst>
                  <a:outerShdw blurRad="38100" dist="38100" dir="2700000" algn="tl">
                    <a:srgbClr val="C0C0C0"/>
                  </a:outerShdw>
                </a:effectLst>
              </a:rPr>
              <a:t>Nachhaltigkeitsstrategien</a:t>
            </a:r>
            <a:br>
              <a:rPr lang="de-AT" sz="2400" dirty="0">
                <a:solidFill>
                  <a:srgbClr val="0073AF"/>
                </a:solidFill>
                <a:effectLst>
                  <a:outerShdw blurRad="38100" dist="38100" dir="2700000" algn="tl">
                    <a:srgbClr val="C0C0C0"/>
                  </a:outerShdw>
                </a:effectLst>
              </a:rPr>
            </a:br>
            <a:r>
              <a:rPr lang="de-AT" sz="2400" dirty="0">
                <a:solidFill>
                  <a:srgbClr val="0073AF"/>
                </a:solidFill>
                <a:effectLst>
                  <a:outerShdw blurRad="38100" dist="38100" dir="2700000" algn="tl">
                    <a:srgbClr val="C0C0C0"/>
                  </a:outerShdw>
                </a:effectLst>
              </a:rPr>
              <a:t>Zielorientierte Steuerung? </a:t>
            </a:r>
            <a:endParaRPr lang="en-GB" sz="2400" dirty="0">
              <a:solidFill>
                <a:srgbClr val="0073AF"/>
              </a:solidFill>
              <a:effectLst>
                <a:outerShdw blurRad="38100" dist="38100" dir="2700000" algn="tl">
                  <a:srgbClr val="C0C0C0"/>
                </a:outerShdw>
              </a:effectLst>
            </a:endParaRPr>
          </a:p>
        </p:txBody>
      </p:sp>
      <p:sp>
        <p:nvSpPr>
          <p:cNvPr id="3" name="Inhaltsplatzhalter 2"/>
          <p:cNvSpPr>
            <a:spLocks noGrp="1"/>
          </p:cNvSpPr>
          <p:nvPr>
            <p:ph idx="1"/>
          </p:nvPr>
        </p:nvSpPr>
        <p:spPr/>
        <p:txBody>
          <a:bodyPr>
            <a:noAutofit/>
          </a:bodyPr>
          <a:lstStyle/>
          <a:p>
            <a:pPr>
              <a:lnSpc>
                <a:spcPct val="80000"/>
              </a:lnSpc>
              <a:buClr>
                <a:srgbClr val="0073AF"/>
              </a:buClr>
              <a:tabLst>
                <a:tab pos="0" algn="l"/>
              </a:tabLst>
            </a:pPr>
            <a:r>
              <a:rPr lang="de-AT" sz="2000" dirty="0">
                <a:latin typeface="+mj-lt"/>
              </a:rPr>
              <a:t>Klare Vision von NH auf wenigen Seiten vs. </a:t>
            </a:r>
            <a:r>
              <a:rPr lang="de-AT" sz="2000" dirty="0" smtClean="0">
                <a:latin typeface="+mj-lt"/>
              </a:rPr>
              <a:t>Absichtserklärungen </a:t>
            </a:r>
            <a:r>
              <a:rPr lang="de-AT" sz="2000" dirty="0">
                <a:latin typeface="+mj-lt"/>
              </a:rPr>
              <a:t>auf über 200 </a:t>
            </a:r>
            <a:r>
              <a:rPr lang="de-AT" sz="2000" dirty="0" smtClean="0">
                <a:latin typeface="+mj-lt"/>
              </a:rPr>
              <a:t>Seiten</a:t>
            </a:r>
          </a:p>
          <a:p>
            <a:pPr marL="0" indent="0">
              <a:lnSpc>
                <a:spcPct val="80000"/>
              </a:lnSpc>
              <a:buClr>
                <a:srgbClr val="0073AF"/>
              </a:buClr>
              <a:buNone/>
              <a:tabLst>
                <a:tab pos="0" algn="l"/>
              </a:tabLst>
            </a:pPr>
            <a:r>
              <a:rPr lang="de-AT" sz="2000" dirty="0" smtClean="0">
                <a:latin typeface="+mj-lt"/>
              </a:rPr>
              <a:t> </a:t>
            </a:r>
            <a:endParaRPr lang="de-AT" sz="2000" dirty="0">
              <a:latin typeface="+mj-lt"/>
            </a:endParaRPr>
          </a:p>
          <a:p>
            <a:pPr>
              <a:lnSpc>
                <a:spcPct val="80000"/>
              </a:lnSpc>
              <a:buClr>
                <a:srgbClr val="0073AF"/>
              </a:buClr>
            </a:pPr>
            <a:r>
              <a:rPr lang="de-AT" sz="2000" dirty="0">
                <a:latin typeface="+mj-lt"/>
              </a:rPr>
              <a:t>Zahl der Ziele: von 32 (Estland) bis 610 (Litauen</a:t>
            </a:r>
            <a:r>
              <a:rPr lang="de-AT" sz="2000" dirty="0" smtClean="0">
                <a:latin typeface="+mj-lt"/>
              </a:rPr>
              <a:t>)</a:t>
            </a:r>
          </a:p>
          <a:p>
            <a:pPr marL="0" indent="0">
              <a:lnSpc>
                <a:spcPct val="80000"/>
              </a:lnSpc>
              <a:buClr>
                <a:srgbClr val="0073AF"/>
              </a:buClr>
              <a:buNone/>
            </a:pPr>
            <a:endParaRPr lang="de-AT" sz="2000" dirty="0">
              <a:latin typeface="+mj-lt"/>
            </a:endParaRPr>
          </a:p>
          <a:p>
            <a:pPr>
              <a:lnSpc>
                <a:spcPct val="80000"/>
              </a:lnSpc>
              <a:buClr>
                <a:srgbClr val="0073AF"/>
              </a:buClr>
            </a:pPr>
            <a:r>
              <a:rPr lang="de-AT" sz="2000" dirty="0">
                <a:latin typeface="+mj-lt"/>
              </a:rPr>
              <a:t>Überwiegende Mehrheit der Ziele ist vage formuliert, wenige quantitative </a:t>
            </a:r>
            <a:r>
              <a:rPr lang="de-AT" sz="2000" dirty="0" smtClean="0">
                <a:latin typeface="+mj-lt"/>
              </a:rPr>
              <a:t>Ziele</a:t>
            </a:r>
          </a:p>
          <a:p>
            <a:pPr marL="0" indent="0">
              <a:lnSpc>
                <a:spcPct val="80000"/>
              </a:lnSpc>
              <a:buClr>
                <a:srgbClr val="0073AF"/>
              </a:buClr>
              <a:buNone/>
            </a:pPr>
            <a:endParaRPr lang="de-AT" sz="2000" dirty="0">
              <a:latin typeface="+mj-lt"/>
            </a:endParaRPr>
          </a:p>
          <a:p>
            <a:pPr>
              <a:lnSpc>
                <a:spcPct val="80000"/>
              </a:lnSpc>
              <a:buClr>
                <a:srgbClr val="0073AF"/>
              </a:buClr>
            </a:pPr>
            <a:r>
              <a:rPr lang="de-AT" sz="2000" dirty="0">
                <a:latin typeface="+mj-lt"/>
              </a:rPr>
              <a:t>Fehlende Prioritätensetzung bei den Zielen als generelles Merkmal langer Strategiedokumente </a:t>
            </a:r>
            <a:endParaRPr lang="de-AT" sz="2000" dirty="0" smtClean="0">
              <a:latin typeface="+mj-lt"/>
            </a:endParaRPr>
          </a:p>
          <a:p>
            <a:pPr marL="0" indent="0">
              <a:lnSpc>
                <a:spcPct val="80000"/>
              </a:lnSpc>
              <a:buClr>
                <a:srgbClr val="0073AF"/>
              </a:buClr>
              <a:buNone/>
            </a:pPr>
            <a:endParaRPr lang="de-AT" sz="2000" dirty="0">
              <a:latin typeface="+mj-lt"/>
            </a:endParaRPr>
          </a:p>
          <a:p>
            <a:pPr>
              <a:lnSpc>
                <a:spcPct val="80000"/>
              </a:lnSpc>
              <a:buClr>
                <a:srgbClr val="0073AF"/>
              </a:buClr>
            </a:pPr>
            <a:r>
              <a:rPr lang="de-AT" sz="2000" dirty="0">
                <a:latin typeface="+mj-lt"/>
              </a:rPr>
              <a:t>Zielsetzungen finden mit Blick auf den eigenen Sektor (bzw. Säule) statt, kaum Diskussion </a:t>
            </a:r>
            <a:r>
              <a:rPr lang="de-AT" sz="2000" dirty="0" smtClean="0">
                <a:latin typeface="+mj-lt"/>
              </a:rPr>
              <a:t>von Konflikten („Trade-offs“)</a:t>
            </a:r>
          </a:p>
          <a:p>
            <a:pPr marL="0" indent="0">
              <a:lnSpc>
                <a:spcPct val="80000"/>
              </a:lnSpc>
              <a:buClr>
                <a:srgbClr val="0073AF"/>
              </a:buClr>
              <a:buNone/>
            </a:pPr>
            <a:endParaRPr lang="de-AT" sz="2000" dirty="0">
              <a:latin typeface="+mj-lt"/>
            </a:endParaRPr>
          </a:p>
          <a:p>
            <a:pPr>
              <a:lnSpc>
                <a:spcPct val="80000"/>
              </a:lnSpc>
              <a:buClr>
                <a:srgbClr val="0073AF"/>
              </a:buClr>
            </a:pPr>
            <a:r>
              <a:rPr lang="de-AT" sz="2000" dirty="0">
                <a:latin typeface="+mj-lt"/>
              </a:rPr>
              <a:t>Fehlende Orientierungsfunktion durch Strategie – „</a:t>
            </a:r>
            <a:r>
              <a:rPr lang="de-AT" sz="2000" dirty="0" err="1">
                <a:latin typeface="+mj-lt"/>
              </a:rPr>
              <a:t>everything</a:t>
            </a:r>
            <a:r>
              <a:rPr lang="de-AT" sz="2000" dirty="0">
                <a:latin typeface="+mj-lt"/>
              </a:rPr>
              <a:t> </a:t>
            </a:r>
            <a:r>
              <a:rPr lang="de-AT" sz="2000" dirty="0" err="1">
                <a:latin typeface="+mj-lt"/>
              </a:rPr>
              <a:t>is</a:t>
            </a:r>
            <a:r>
              <a:rPr lang="de-AT" sz="2000" dirty="0">
                <a:latin typeface="+mj-lt"/>
              </a:rPr>
              <a:t> </a:t>
            </a:r>
            <a:r>
              <a:rPr lang="de-AT" sz="2000" dirty="0" err="1">
                <a:latin typeface="+mj-lt"/>
              </a:rPr>
              <a:t>sustainable</a:t>
            </a:r>
            <a:r>
              <a:rPr lang="de-AT" sz="2000" dirty="0">
                <a:latin typeface="+mj-lt"/>
              </a:rPr>
              <a:t>“ </a:t>
            </a:r>
          </a:p>
        </p:txBody>
      </p:sp>
    </p:spTree>
    <p:extLst>
      <p:ext uri="{BB962C8B-B14F-4D97-AF65-F5344CB8AC3E}">
        <p14:creationId xmlns:p14="http://schemas.microsoft.com/office/powerpoint/2010/main" val="1197904639"/>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6659" name="Group 3"/>
          <p:cNvGraphicFramePr>
            <a:graphicFrameLocks noGrp="1"/>
          </p:cNvGraphicFramePr>
          <p:nvPr>
            <p:extLst>
              <p:ext uri="{D42A27DB-BD31-4B8C-83A1-F6EECF244321}">
                <p14:modId xmlns:p14="http://schemas.microsoft.com/office/powerpoint/2010/main" val="1693435284"/>
              </p:ext>
            </p:extLst>
          </p:nvPr>
        </p:nvGraphicFramePr>
        <p:xfrm>
          <a:off x="264236" y="1222788"/>
          <a:ext cx="8304940" cy="4687163"/>
        </p:xfrm>
        <a:graphic>
          <a:graphicData uri="http://schemas.openxmlformats.org/drawingml/2006/table">
            <a:tbl>
              <a:tblPr/>
              <a:tblGrid>
                <a:gridCol w="2112252"/>
                <a:gridCol w="6192688"/>
              </a:tblGrid>
              <a:tr h="65707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Governance </a:t>
                      </a:r>
                      <a:r>
                        <a:rPr kumimoji="0" lang="en-US" sz="1600" b="1" i="0" u="none" strike="noStrike" cap="none" normalizeH="0" baseline="0" dirty="0" err="1" smtClean="0">
                          <a:ln>
                            <a:noFill/>
                          </a:ln>
                          <a:solidFill>
                            <a:schemeClr val="tx1"/>
                          </a:solidFill>
                          <a:effectLst/>
                          <a:latin typeface="Arial" charset="0"/>
                        </a:rPr>
                        <a:t>Herausforderungen</a:t>
                      </a:r>
                      <a:endParaRPr kumimoji="0" lang="en-US" sz="1600" b="1" i="0" u="none" strike="noStrike" cap="none" normalizeH="0" baseline="0" dirty="0" smtClean="0">
                        <a:ln>
                          <a:noFill/>
                        </a:ln>
                        <a:solidFill>
                          <a:schemeClr val="tx1"/>
                        </a:solidFill>
                        <a:effectLst/>
                        <a:latin typeface="Arial" charset="0"/>
                      </a:endParaRPr>
                    </a:p>
                  </a:txBody>
                  <a:tcPr marL="93615" marR="93615" marT="45604" marB="456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Governance-</a:t>
                      </a:r>
                      <a:r>
                        <a:rPr kumimoji="0" lang="en-US" sz="1600" b="1" i="0" u="none" strike="noStrike" cap="none" normalizeH="0" baseline="0" dirty="0" err="1" smtClean="0">
                          <a:ln>
                            <a:noFill/>
                          </a:ln>
                          <a:solidFill>
                            <a:schemeClr val="tx1"/>
                          </a:solidFill>
                          <a:effectLst/>
                          <a:latin typeface="Arial" charset="0"/>
                        </a:rPr>
                        <a:t>Ansätze</a:t>
                      </a:r>
                      <a:r>
                        <a:rPr kumimoji="0" lang="en-US" sz="1600" b="1" i="0" u="none" strike="noStrike" cap="none" normalizeH="0" baseline="0" dirty="0" smtClean="0">
                          <a:ln>
                            <a:noFill/>
                          </a:ln>
                          <a:solidFill>
                            <a:schemeClr val="tx1"/>
                          </a:solidFill>
                          <a:effectLst/>
                          <a:latin typeface="Arial" charset="0"/>
                        </a:rPr>
                        <a:t>          </a:t>
                      </a:r>
                    </a:p>
                  </a:txBody>
                  <a:tcPr marL="93615" marR="93615" marT="45604" marB="456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r>
              <a:tr h="98707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charset="0"/>
                        </a:rPr>
                        <a:t>Horizontale</a:t>
                      </a:r>
                      <a:r>
                        <a:rPr kumimoji="0" lang="en-US" sz="1400" b="0" i="0" u="none" strike="noStrike" cap="none" normalizeH="0" baseline="0" dirty="0" smtClean="0">
                          <a:ln>
                            <a:noFill/>
                          </a:ln>
                          <a:solidFill>
                            <a:schemeClr val="tx1"/>
                          </a:solidFill>
                          <a:effectLst/>
                          <a:latin typeface="Arial" charset="0"/>
                        </a:rPr>
                        <a:t> </a:t>
                      </a:r>
                      <a:r>
                        <a:rPr kumimoji="0" lang="en-US" sz="1400" b="0" i="0" u="none" strike="noStrike" cap="none" normalizeH="0" baseline="0" dirty="0" err="1" smtClean="0">
                          <a:ln>
                            <a:noFill/>
                          </a:ln>
                          <a:solidFill>
                            <a:schemeClr val="tx1"/>
                          </a:solidFill>
                          <a:effectLst/>
                          <a:latin typeface="Arial" charset="0"/>
                        </a:rPr>
                        <a:t>Politikintegration</a:t>
                      </a:r>
                      <a:endParaRPr kumimoji="0" lang="en-US" sz="1400" b="0" i="0" u="none" strike="noStrike" cap="none" normalizeH="0" baseline="0" dirty="0" smtClean="0">
                        <a:ln>
                          <a:noFill/>
                        </a:ln>
                        <a:solidFill>
                          <a:schemeClr val="tx1"/>
                        </a:solidFill>
                        <a:effectLst/>
                        <a:latin typeface="Arial" charset="0"/>
                      </a:endParaRPr>
                    </a:p>
                  </a:txBody>
                  <a:tcPr marL="93615" marR="93615" marT="45604" marB="456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2075" marR="0" lvl="0" indent="-92075" algn="l" defTabSz="914400" rtl="0" eaLnBrk="0" fontAlgn="base" latinLnBrk="0" hangingPunct="0">
                        <a:lnSpc>
                          <a:spcPct val="100000"/>
                        </a:lnSpc>
                        <a:spcBef>
                          <a:spcPct val="20000"/>
                        </a:spcBef>
                        <a:spcAft>
                          <a:spcPct val="0"/>
                        </a:spcAft>
                        <a:buClrTx/>
                        <a:buSzTx/>
                        <a:buFontTx/>
                        <a:buChar char="•"/>
                        <a:tabLst/>
                        <a:defRPr/>
                      </a:pPr>
                      <a:r>
                        <a:rPr kumimoji="0" lang="de-AT" sz="1400" b="0" i="0" u="none" strike="noStrike" kern="1200" cap="none" normalizeH="0" baseline="0" dirty="0" smtClean="0">
                          <a:ln>
                            <a:noFill/>
                          </a:ln>
                          <a:solidFill>
                            <a:schemeClr val="tx1"/>
                          </a:solidFill>
                          <a:effectLst/>
                          <a:latin typeface="Arial" charset="0"/>
                          <a:ea typeface="+mn-ea"/>
                          <a:cs typeface="+mn-cs"/>
                        </a:rPr>
                        <a:t>Koordination durch interministerielle Institutionen, Netzwerke und Arbeitsgruppen, „Green </a:t>
                      </a:r>
                      <a:r>
                        <a:rPr kumimoji="0" lang="de-AT" sz="1400" b="0" i="0" u="none" strike="noStrike" kern="1200" cap="none" normalizeH="0" baseline="0" dirty="0" err="1" smtClean="0">
                          <a:ln>
                            <a:noFill/>
                          </a:ln>
                          <a:solidFill>
                            <a:schemeClr val="tx1"/>
                          </a:solidFill>
                          <a:effectLst/>
                          <a:latin typeface="Arial" charset="0"/>
                          <a:ea typeface="+mn-ea"/>
                          <a:cs typeface="+mn-cs"/>
                        </a:rPr>
                        <a:t>cabinets</a:t>
                      </a:r>
                      <a:r>
                        <a:rPr kumimoji="0" lang="de-AT" sz="1400" b="0" i="0" u="none" strike="noStrike" kern="1200" cap="none" normalizeH="0" baseline="0" dirty="0" smtClean="0">
                          <a:ln>
                            <a:noFill/>
                          </a:ln>
                          <a:solidFill>
                            <a:schemeClr val="tx1"/>
                          </a:solidFill>
                          <a:effectLst/>
                          <a:latin typeface="Arial" charset="0"/>
                          <a:ea typeface="+mn-ea"/>
                          <a:cs typeface="+mn-cs"/>
                        </a:rPr>
                        <a:t>“, Einheiten in anderen Ministerien</a:t>
                      </a:r>
                    </a:p>
                    <a:p>
                      <a:pPr marL="92075" marR="0" lvl="0" indent="-92075"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cap="none" normalizeH="0" baseline="0" dirty="0" err="1" smtClean="0">
                          <a:ln>
                            <a:noFill/>
                          </a:ln>
                          <a:solidFill>
                            <a:schemeClr val="tx1"/>
                          </a:solidFill>
                          <a:effectLst/>
                          <a:latin typeface="Arial" charset="0"/>
                        </a:rPr>
                        <a:t>Sektorale</a:t>
                      </a:r>
                      <a:r>
                        <a:rPr kumimoji="0" lang="en-US" sz="1400" b="0" i="0" u="none" strike="noStrike" cap="none" normalizeH="0" baseline="0" dirty="0" smtClean="0">
                          <a:ln>
                            <a:noFill/>
                          </a:ln>
                          <a:solidFill>
                            <a:schemeClr val="tx1"/>
                          </a:solidFill>
                          <a:effectLst/>
                          <a:latin typeface="Arial" charset="0"/>
                        </a:rPr>
                        <a:t> NH-</a:t>
                      </a:r>
                      <a:r>
                        <a:rPr kumimoji="0" lang="en-US" sz="1400" b="0" i="0" u="none" strike="noStrike" cap="none" normalizeH="0" baseline="0" dirty="0" err="1" smtClean="0">
                          <a:ln>
                            <a:noFill/>
                          </a:ln>
                          <a:solidFill>
                            <a:schemeClr val="tx1"/>
                          </a:solidFill>
                          <a:effectLst/>
                          <a:latin typeface="Arial" charset="0"/>
                        </a:rPr>
                        <a:t>Strategien</a:t>
                      </a:r>
                      <a:r>
                        <a:rPr kumimoji="0" lang="en-US" sz="1400" b="0" i="0" u="none" strike="noStrike" cap="none" normalizeH="0" baseline="0" dirty="0" smtClean="0">
                          <a:ln>
                            <a:noFill/>
                          </a:ln>
                          <a:solidFill>
                            <a:schemeClr val="tx1"/>
                          </a:solidFill>
                          <a:effectLst/>
                          <a:latin typeface="Arial" charset="0"/>
                        </a:rPr>
                        <a:t>  </a:t>
                      </a:r>
                    </a:p>
                  </a:txBody>
                  <a:tcPr marL="93615" marR="93615" marT="45604" marB="456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061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charset="0"/>
                        </a:rPr>
                        <a:t>Vertikale</a:t>
                      </a:r>
                      <a:r>
                        <a:rPr kumimoji="0" lang="en-US" sz="1400" b="0" i="0" u="none" strike="noStrike" cap="none" normalizeH="0" baseline="0" dirty="0" smtClean="0">
                          <a:ln>
                            <a:noFill/>
                          </a:ln>
                          <a:solidFill>
                            <a:schemeClr val="tx1"/>
                          </a:solidFill>
                          <a:effectLst/>
                          <a:latin typeface="Arial" charset="0"/>
                        </a:rPr>
                        <a:t> </a:t>
                      </a:r>
                      <a:r>
                        <a:rPr kumimoji="0" lang="en-US" sz="1400" b="0" i="0" u="none" strike="noStrike" cap="none" normalizeH="0" baseline="0" dirty="0" err="1" smtClean="0">
                          <a:ln>
                            <a:noFill/>
                          </a:ln>
                          <a:solidFill>
                            <a:schemeClr val="tx1"/>
                          </a:solidFill>
                          <a:effectLst/>
                          <a:latin typeface="Arial" charset="0"/>
                        </a:rPr>
                        <a:t>Politikintegration</a:t>
                      </a:r>
                      <a:endParaRPr kumimoji="0" lang="en-US" sz="1400" b="0" i="0" u="none" strike="noStrike" cap="none" normalizeH="0" baseline="0" dirty="0" smtClean="0">
                        <a:ln>
                          <a:noFill/>
                        </a:ln>
                        <a:solidFill>
                          <a:schemeClr val="tx1"/>
                        </a:solidFill>
                        <a:effectLst/>
                        <a:latin typeface="Arial" charset="0"/>
                      </a:endParaRPr>
                    </a:p>
                  </a:txBody>
                  <a:tcPr marL="93615" marR="93615" marT="45604" marB="456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2075" marR="0" lvl="0" indent="-92075" algn="l" defTabSz="914400" rtl="0" eaLnBrk="0" fontAlgn="base" latinLnBrk="0" hangingPunct="0">
                        <a:lnSpc>
                          <a:spcPct val="100000"/>
                        </a:lnSpc>
                        <a:spcBef>
                          <a:spcPct val="2000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Supra-national: </a:t>
                      </a:r>
                      <a:r>
                        <a:rPr kumimoji="0" lang="en-US" sz="1400" b="0" i="0" u="none" strike="noStrike" cap="none" normalizeH="0" baseline="0" dirty="0" err="1" smtClean="0">
                          <a:ln>
                            <a:noFill/>
                          </a:ln>
                          <a:solidFill>
                            <a:schemeClr val="tx1"/>
                          </a:solidFill>
                          <a:effectLst/>
                          <a:latin typeface="Arial" charset="0"/>
                        </a:rPr>
                        <a:t>i</a:t>
                      </a:r>
                      <a:r>
                        <a:rPr kumimoji="0" lang="en-US" sz="1400" b="0" i="0" u="none" strike="noStrike" cap="none" normalizeH="0" baseline="0" dirty="0" smtClean="0">
                          <a:ln>
                            <a:noFill/>
                          </a:ln>
                          <a:solidFill>
                            <a:schemeClr val="tx1"/>
                          </a:solidFill>
                          <a:effectLst/>
                          <a:latin typeface="Arial" charset="0"/>
                        </a:rPr>
                        <a:t>) </a:t>
                      </a:r>
                      <a:r>
                        <a:rPr kumimoji="0" lang="en-US" sz="1400" b="0" i="0" u="none" strike="noStrike" cap="none" normalizeH="0" baseline="0" dirty="0" err="1" smtClean="0">
                          <a:ln>
                            <a:noFill/>
                          </a:ln>
                          <a:solidFill>
                            <a:schemeClr val="tx1"/>
                          </a:solidFill>
                          <a:effectLst/>
                          <a:latin typeface="Arial" charset="0"/>
                        </a:rPr>
                        <a:t>internationale</a:t>
                      </a:r>
                      <a:r>
                        <a:rPr kumimoji="0" lang="en-US" sz="1400" b="0" i="0" u="none" strike="noStrike" cap="none" normalizeH="0" baseline="0" dirty="0" smtClean="0">
                          <a:ln>
                            <a:noFill/>
                          </a:ln>
                          <a:solidFill>
                            <a:schemeClr val="tx1"/>
                          </a:solidFill>
                          <a:effectLst/>
                          <a:latin typeface="Arial" charset="0"/>
                        </a:rPr>
                        <a:t> </a:t>
                      </a:r>
                      <a:r>
                        <a:rPr kumimoji="0" lang="en-US" sz="1400" b="0" i="0" u="none" strike="noStrike" cap="none" normalizeH="0" baseline="0" dirty="0" err="1" smtClean="0">
                          <a:ln>
                            <a:noFill/>
                          </a:ln>
                          <a:solidFill>
                            <a:schemeClr val="tx1"/>
                          </a:solidFill>
                          <a:effectLst/>
                          <a:latin typeface="Arial" charset="0"/>
                        </a:rPr>
                        <a:t>Richtlinien</a:t>
                      </a:r>
                      <a:r>
                        <a:rPr kumimoji="0" lang="en-US" sz="1400" b="0" i="0" u="none" strike="noStrike" cap="none" normalizeH="0" baseline="0" dirty="0" smtClean="0">
                          <a:ln>
                            <a:noFill/>
                          </a:ln>
                          <a:solidFill>
                            <a:schemeClr val="tx1"/>
                          </a:solidFill>
                          <a:effectLst/>
                          <a:latin typeface="Arial" charset="0"/>
                        </a:rPr>
                        <a:t>; ii) EU SD Strategy 2006</a:t>
                      </a:r>
                    </a:p>
                    <a:p>
                      <a:pPr marL="92075" marR="0" lvl="0" indent="-92075" algn="l" defTabSz="914400" rtl="0" eaLnBrk="0" fontAlgn="base" latinLnBrk="0" hangingPunct="0">
                        <a:lnSpc>
                          <a:spcPct val="100000"/>
                        </a:lnSpc>
                        <a:spcBef>
                          <a:spcPct val="2000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Sub-national: </a:t>
                      </a:r>
                      <a:r>
                        <a:rPr kumimoji="0" lang="en-US" sz="1400" b="0" i="0" u="none" strike="noStrike" cap="none" normalizeH="0" baseline="0" dirty="0" err="1" smtClean="0">
                          <a:ln>
                            <a:noFill/>
                          </a:ln>
                          <a:solidFill>
                            <a:schemeClr val="tx1"/>
                          </a:solidFill>
                          <a:effectLst/>
                          <a:latin typeface="Arial" charset="0"/>
                        </a:rPr>
                        <a:t>i</a:t>
                      </a:r>
                      <a:r>
                        <a:rPr kumimoji="0" lang="en-US" sz="1400" b="0" i="0" u="none" strike="noStrike" cap="none" normalizeH="0" baseline="0" dirty="0" smtClean="0">
                          <a:ln>
                            <a:noFill/>
                          </a:ln>
                          <a:solidFill>
                            <a:schemeClr val="tx1"/>
                          </a:solidFill>
                          <a:effectLst/>
                          <a:latin typeface="Arial" charset="0"/>
                        </a:rPr>
                        <a:t>) </a:t>
                      </a:r>
                      <a:r>
                        <a:rPr kumimoji="0" lang="en-US" sz="1400" b="0" i="0" u="none" strike="noStrike" cap="none" normalizeH="0" baseline="0" dirty="0" err="1" smtClean="0">
                          <a:ln>
                            <a:noFill/>
                          </a:ln>
                          <a:solidFill>
                            <a:schemeClr val="tx1"/>
                          </a:solidFill>
                          <a:effectLst/>
                          <a:latin typeface="Arial" charset="0"/>
                        </a:rPr>
                        <a:t>institutionalisierte</a:t>
                      </a:r>
                      <a:r>
                        <a:rPr kumimoji="0" lang="en-US" sz="1400" b="0" i="0" u="none" strike="noStrike" cap="none" normalizeH="0" baseline="0" dirty="0" smtClean="0">
                          <a:ln>
                            <a:noFill/>
                          </a:ln>
                          <a:solidFill>
                            <a:schemeClr val="tx1"/>
                          </a:solidFill>
                          <a:effectLst/>
                          <a:latin typeface="Arial" charset="0"/>
                        </a:rPr>
                        <a:t> </a:t>
                      </a:r>
                      <a:r>
                        <a:rPr kumimoji="0" lang="en-US" sz="1400" b="0" i="0" u="none" strike="noStrike" cap="none" normalizeH="0" baseline="0" dirty="0" err="1" smtClean="0">
                          <a:ln>
                            <a:noFill/>
                          </a:ln>
                          <a:solidFill>
                            <a:schemeClr val="tx1"/>
                          </a:solidFill>
                          <a:effectLst/>
                          <a:latin typeface="Arial" charset="0"/>
                        </a:rPr>
                        <a:t>Formen</a:t>
                      </a:r>
                      <a:r>
                        <a:rPr kumimoji="0" lang="en-US" sz="1400" b="0" i="0" u="none" strike="noStrike" cap="none" normalizeH="0" baseline="0" dirty="0" smtClean="0">
                          <a:ln>
                            <a:noFill/>
                          </a:ln>
                          <a:solidFill>
                            <a:schemeClr val="tx1"/>
                          </a:solidFill>
                          <a:effectLst/>
                          <a:latin typeface="Arial" charset="0"/>
                        </a:rPr>
                        <a:t> </a:t>
                      </a:r>
                      <a:r>
                        <a:rPr kumimoji="0" lang="en-US" sz="1400" b="0" i="0" u="none" strike="noStrike" cap="none" normalizeH="0" baseline="0" dirty="0" err="1" smtClean="0">
                          <a:ln>
                            <a:noFill/>
                          </a:ln>
                          <a:solidFill>
                            <a:schemeClr val="tx1"/>
                          </a:solidFill>
                          <a:effectLst/>
                          <a:latin typeface="Arial" charset="0"/>
                        </a:rPr>
                        <a:t>der</a:t>
                      </a:r>
                      <a:r>
                        <a:rPr kumimoji="0" lang="en-US" sz="1400" b="0" i="0" u="none" strike="noStrike" cap="none" normalizeH="0" baseline="0" dirty="0" smtClean="0">
                          <a:ln>
                            <a:noFill/>
                          </a:ln>
                          <a:solidFill>
                            <a:schemeClr val="tx1"/>
                          </a:solidFill>
                          <a:effectLst/>
                          <a:latin typeface="Arial" charset="0"/>
                        </a:rPr>
                        <a:t> </a:t>
                      </a:r>
                      <a:r>
                        <a:rPr kumimoji="0" lang="en-US" sz="1400" b="0" i="0" u="none" strike="noStrike" cap="none" normalizeH="0" baseline="0" dirty="0" err="1" smtClean="0">
                          <a:ln>
                            <a:noFill/>
                          </a:ln>
                          <a:solidFill>
                            <a:schemeClr val="tx1"/>
                          </a:solidFill>
                          <a:effectLst/>
                          <a:latin typeface="Arial" charset="0"/>
                        </a:rPr>
                        <a:t>Koordination</a:t>
                      </a:r>
                      <a:r>
                        <a:rPr kumimoji="0" lang="en-US" sz="1400" b="0" i="0" u="none" strike="noStrike" cap="none" normalizeH="0" baseline="0" dirty="0" smtClean="0">
                          <a:ln>
                            <a:noFill/>
                          </a:ln>
                          <a:solidFill>
                            <a:schemeClr val="tx1"/>
                          </a:solidFill>
                          <a:effectLst/>
                          <a:latin typeface="Arial" charset="0"/>
                        </a:rPr>
                        <a:t> (</a:t>
                      </a:r>
                      <a:r>
                        <a:rPr kumimoji="0" lang="en-US" sz="1400" b="0" i="0" u="none" strike="noStrike" cap="none" normalizeH="0" baseline="0" dirty="0" err="1" smtClean="0">
                          <a:ln>
                            <a:noFill/>
                          </a:ln>
                          <a:solidFill>
                            <a:schemeClr val="tx1"/>
                          </a:solidFill>
                          <a:effectLst/>
                          <a:latin typeface="Arial" charset="0"/>
                        </a:rPr>
                        <a:t>Foren</a:t>
                      </a:r>
                      <a:r>
                        <a:rPr kumimoji="0" lang="en-US" sz="1400" b="0" i="0" u="none" strike="noStrike" cap="none" normalizeH="0" baseline="0" dirty="0" smtClean="0">
                          <a:ln>
                            <a:noFill/>
                          </a:ln>
                          <a:solidFill>
                            <a:schemeClr val="tx1"/>
                          </a:solidFill>
                          <a:effectLst/>
                          <a:latin typeface="Arial" charset="0"/>
                        </a:rPr>
                        <a:t>, </a:t>
                      </a:r>
                      <a:r>
                        <a:rPr kumimoji="0" lang="en-US" sz="1400" b="0" i="0" u="none" strike="noStrike" cap="none" normalizeH="0" baseline="0" dirty="0" err="1" smtClean="0">
                          <a:ln>
                            <a:noFill/>
                          </a:ln>
                          <a:solidFill>
                            <a:schemeClr val="tx1"/>
                          </a:solidFill>
                          <a:effectLst/>
                          <a:latin typeface="Arial" charset="0"/>
                        </a:rPr>
                        <a:t>Konferenzen</a:t>
                      </a:r>
                      <a:r>
                        <a:rPr kumimoji="0" lang="en-US" sz="1400" b="0" i="0" u="none" strike="noStrike" cap="none" normalizeH="0" baseline="0" dirty="0" smtClean="0">
                          <a:ln>
                            <a:noFill/>
                          </a:ln>
                          <a:solidFill>
                            <a:schemeClr val="tx1"/>
                          </a:solidFill>
                          <a:effectLst/>
                          <a:latin typeface="Arial" charset="0"/>
                        </a:rPr>
                        <a:t>…); (ii) </a:t>
                      </a:r>
                      <a:r>
                        <a:rPr kumimoji="0" lang="en-US" sz="1400" b="0" i="0" u="none" strike="noStrike" cap="none" normalizeH="0" baseline="0" dirty="0" err="1" smtClean="0">
                          <a:ln>
                            <a:noFill/>
                          </a:ln>
                          <a:solidFill>
                            <a:schemeClr val="tx1"/>
                          </a:solidFill>
                          <a:effectLst/>
                          <a:latin typeface="Arial" charset="0"/>
                        </a:rPr>
                        <a:t>regionale</a:t>
                      </a:r>
                      <a:r>
                        <a:rPr kumimoji="0" lang="en-US" sz="1400" b="0" i="0" u="none" strike="noStrike" cap="none" normalizeH="0" baseline="0" dirty="0" smtClean="0">
                          <a:ln>
                            <a:noFill/>
                          </a:ln>
                          <a:solidFill>
                            <a:schemeClr val="tx1"/>
                          </a:solidFill>
                          <a:effectLst/>
                          <a:latin typeface="Arial" charset="0"/>
                        </a:rPr>
                        <a:t> NH-</a:t>
                      </a:r>
                      <a:r>
                        <a:rPr kumimoji="0" lang="en-US" sz="1400" b="0" i="0" u="none" strike="noStrike" cap="none" normalizeH="0" baseline="0" dirty="0" err="1" smtClean="0">
                          <a:ln>
                            <a:noFill/>
                          </a:ln>
                          <a:solidFill>
                            <a:schemeClr val="tx1"/>
                          </a:solidFill>
                          <a:effectLst/>
                          <a:latin typeface="Arial" charset="0"/>
                        </a:rPr>
                        <a:t>Strategien</a:t>
                      </a:r>
                      <a:endParaRPr kumimoji="0" lang="en-US" sz="1400" b="0" i="0" u="none" strike="noStrike" cap="none" normalizeH="0" baseline="0" dirty="0" smtClean="0">
                        <a:ln>
                          <a:noFill/>
                        </a:ln>
                        <a:solidFill>
                          <a:schemeClr val="tx1"/>
                        </a:solidFill>
                        <a:effectLst/>
                        <a:latin typeface="Arial" charset="0"/>
                      </a:endParaRPr>
                    </a:p>
                  </a:txBody>
                  <a:tcPr marL="93615" marR="93615" marT="45604" marB="456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61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charset="0"/>
                        </a:rPr>
                        <a:t>Partizipation</a:t>
                      </a:r>
                      <a:endParaRPr kumimoji="0" lang="en-US" sz="1400" b="0" i="0" u="none" strike="noStrike" cap="none" normalizeH="0" baseline="0" dirty="0" smtClean="0">
                        <a:ln>
                          <a:noFill/>
                        </a:ln>
                        <a:solidFill>
                          <a:schemeClr val="tx1"/>
                        </a:solidFill>
                        <a:effectLst/>
                        <a:latin typeface="Arial" charset="0"/>
                      </a:endParaRPr>
                    </a:p>
                  </a:txBody>
                  <a:tcPr marL="93615" marR="93615" marT="45604" marB="456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2075" marR="0" lvl="0" indent="-92075" algn="l" defTabSz="914400" rtl="0" eaLnBrk="0" fontAlgn="base" latinLnBrk="0" hangingPunct="0">
                        <a:lnSpc>
                          <a:spcPct val="100000"/>
                        </a:lnSpc>
                        <a:spcBef>
                          <a:spcPct val="20000"/>
                        </a:spcBef>
                        <a:spcAft>
                          <a:spcPct val="0"/>
                        </a:spcAft>
                        <a:buClrTx/>
                        <a:buSzTx/>
                        <a:buFontTx/>
                        <a:buChar char="•"/>
                        <a:tabLst/>
                      </a:pPr>
                      <a:r>
                        <a:rPr kumimoji="0" lang="en-US" sz="1400" b="0" i="0" u="none" strike="noStrike" cap="none" normalizeH="0" baseline="0" dirty="0" err="1" smtClean="0">
                          <a:ln>
                            <a:noFill/>
                          </a:ln>
                          <a:solidFill>
                            <a:schemeClr val="tx1"/>
                          </a:solidFill>
                          <a:effectLst/>
                          <a:latin typeface="Arial" charset="0"/>
                        </a:rPr>
                        <a:t>Institutionalisierte</a:t>
                      </a:r>
                      <a:r>
                        <a:rPr kumimoji="0" lang="en-US" sz="1400" b="0" i="0" u="none" strike="noStrike" cap="none" normalizeH="0" baseline="0" dirty="0" smtClean="0">
                          <a:ln>
                            <a:noFill/>
                          </a:ln>
                          <a:solidFill>
                            <a:schemeClr val="tx1"/>
                          </a:solidFill>
                          <a:effectLst/>
                          <a:latin typeface="Arial" charset="0"/>
                        </a:rPr>
                        <a:t> </a:t>
                      </a:r>
                      <a:r>
                        <a:rPr kumimoji="0" lang="en-US" sz="1400" b="0" i="0" u="none" strike="noStrike" cap="none" normalizeH="0" baseline="0" dirty="0" err="1" smtClean="0">
                          <a:ln>
                            <a:noFill/>
                          </a:ln>
                          <a:solidFill>
                            <a:schemeClr val="tx1"/>
                          </a:solidFill>
                          <a:effectLst/>
                          <a:latin typeface="Arial" charset="0"/>
                        </a:rPr>
                        <a:t>Formen</a:t>
                      </a:r>
                      <a:r>
                        <a:rPr kumimoji="0" lang="en-US" sz="1400" b="0" i="0" u="none" strike="noStrike" cap="none" normalizeH="0" baseline="0" dirty="0" smtClean="0">
                          <a:ln>
                            <a:noFill/>
                          </a:ln>
                          <a:solidFill>
                            <a:schemeClr val="tx1"/>
                          </a:solidFill>
                          <a:effectLst/>
                          <a:latin typeface="Arial" charset="0"/>
                        </a:rPr>
                        <a:t> </a:t>
                      </a:r>
                      <a:r>
                        <a:rPr kumimoji="0" lang="en-US" sz="1400" b="0" i="0" u="none" strike="noStrike" cap="none" normalizeH="0" baseline="0" dirty="0" err="1" smtClean="0">
                          <a:ln>
                            <a:noFill/>
                          </a:ln>
                          <a:solidFill>
                            <a:schemeClr val="tx1"/>
                          </a:solidFill>
                          <a:effectLst/>
                          <a:latin typeface="Arial" charset="0"/>
                        </a:rPr>
                        <a:t>der</a:t>
                      </a:r>
                      <a:r>
                        <a:rPr kumimoji="0" lang="en-US" sz="1400" b="0" i="0" u="none" strike="noStrike" cap="none" normalizeH="0" baseline="0" dirty="0" smtClean="0">
                          <a:ln>
                            <a:noFill/>
                          </a:ln>
                          <a:solidFill>
                            <a:schemeClr val="tx1"/>
                          </a:solidFill>
                          <a:effectLst/>
                          <a:latin typeface="Arial" charset="0"/>
                        </a:rPr>
                        <a:t> </a:t>
                      </a:r>
                      <a:r>
                        <a:rPr kumimoji="0" lang="en-US" sz="1400" b="0" i="0" u="none" strike="noStrike" cap="none" normalizeH="0" baseline="0" dirty="0" err="1" smtClean="0">
                          <a:ln>
                            <a:noFill/>
                          </a:ln>
                          <a:solidFill>
                            <a:schemeClr val="tx1"/>
                          </a:solidFill>
                          <a:effectLst/>
                          <a:latin typeface="Arial" charset="0"/>
                        </a:rPr>
                        <a:t>Beteiligung</a:t>
                      </a:r>
                      <a:r>
                        <a:rPr kumimoji="0" lang="en-US" sz="1400" b="0" i="0" u="none" strike="noStrike" cap="none" normalizeH="0" baseline="0" dirty="0" smtClean="0">
                          <a:ln>
                            <a:noFill/>
                          </a:ln>
                          <a:solidFill>
                            <a:schemeClr val="tx1"/>
                          </a:solidFill>
                          <a:effectLst/>
                          <a:latin typeface="Arial" charset="0"/>
                        </a:rPr>
                        <a:t>: </a:t>
                      </a:r>
                      <a:r>
                        <a:rPr kumimoji="0" lang="en-US" sz="1400" b="0" i="0" u="none" strike="noStrike" cap="none" normalizeH="0" baseline="0" dirty="0" err="1" smtClean="0">
                          <a:ln>
                            <a:noFill/>
                          </a:ln>
                          <a:solidFill>
                            <a:schemeClr val="tx1"/>
                          </a:solidFill>
                          <a:effectLst/>
                          <a:latin typeface="Arial" charset="0"/>
                        </a:rPr>
                        <a:t>Nationale</a:t>
                      </a:r>
                      <a:r>
                        <a:rPr kumimoji="0" lang="en-US" sz="1400" b="0" i="0" u="none" strike="noStrike" cap="none" normalizeH="0" baseline="0" dirty="0" smtClean="0">
                          <a:ln>
                            <a:noFill/>
                          </a:ln>
                          <a:solidFill>
                            <a:schemeClr val="tx1"/>
                          </a:solidFill>
                          <a:effectLst/>
                          <a:latin typeface="Arial" charset="0"/>
                        </a:rPr>
                        <a:t> NH-</a:t>
                      </a:r>
                      <a:r>
                        <a:rPr kumimoji="0" lang="en-US" sz="1400" b="0" i="0" u="none" strike="noStrike" cap="none" normalizeH="0" baseline="0" dirty="0" err="1" smtClean="0">
                          <a:ln>
                            <a:noFill/>
                          </a:ln>
                          <a:solidFill>
                            <a:schemeClr val="tx1"/>
                          </a:solidFill>
                          <a:effectLst/>
                          <a:latin typeface="Arial" charset="0"/>
                        </a:rPr>
                        <a:t>Kommissionen</a:t>
                      </a:r>
                      <a:r>
                        <a:rPr kumimoji="0" lang="en-US" sz="1400" b="0" i="0" u="none" strike="noStrike" cap="none" normalizeH="0" baseline="0" dirty="0" smtClean="0">
                          <a:ln>
                            <a:noFill/>
                          </a:ln>
                          <a:solidFill>
                            <a:schemeClr val="tx1"/>
                          </a:solidFill>
                          <a:effectLst/>
                          <a:latin typeface="Arial" charset="0"/>
                        </a:rPr>
                        <a:t> (15 in EU-27)</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 Ad-hoc </a:t>
                      </a:r>
                      <a:r>
                        <a:rPr kumimoji="0" lang="en-US" sz="1400" b="0" i="0" u="none" strike="noStrike" cap="none" normalizeH="0" baseline="0" dirty="0" err="1" smtClean="0">
                          <a:ln>
                            <a:noFill/>
                          </a:ln>
                          <a:solidFill>
                            <a:schemeClr val="tx1"/>
                          </a:solidFill>
                          <a:effectLst/>
                          <a:latin typeface="Arial" charset="0"/>
                        </a:rPr>
                        <a:t>Beteiligung</a:t>
                      </a:r>
                      <a:r>
                        <a:rPr kumimoji="0" lang="en-US" sz="1400" b="0" i="0" u="none" strike="noStrike" cap="none" normalizeH="0" baseline="0" dirty="0" smtClean="0">
                          <a:ln>
                            <a:noFill/>
                          </a:ln>
                          <a:solidFill>
                            <a:schemeClr val="tx1"/>
                          </a:solidFill>
                          <a:effectLst/>
                          <a:latin typeface="Arial" charset="0"/>
                        </a:rPr>
                        <a:t>: Plenum, </a:t>
                      </a:r>
                      <a:r>
                        <a:rPr kumimoji="0" lang="en-US" sz="1400" b="0" i="0" u="none" strike="noStrike" cap="none" normalizeH="0" baseline="0" dirty="0" err="1" smtClean="0">
                          <a:ln>
                            <a:noFill/>
                          </a:ln>
                          <a:solidFill>
                            <a:schemeClr val="tx1"/>
                          </a:solidFill>
                          <a:effectLst/>
                          <a:latin typeface="Arial" charset="0"/>
                        </a:rPr>
                        <a:t>Arbeitsgruppen</a:t>
                      </a:r>
                      <a:r>
                        <a:rPr kumimoji="0" lang="en-US" sz="1400" b="0" i="0" u="none" strike="noStrike" cap="none" normalizeH="0" baseline="0" dirty="0" smtClean="0">
                          <a:ln>
                            <a:noFill/>
                          </a:ln>
                          <a:solidFill>
                            <a:schemeClr val="tx1"/>
                          </a:solidFill>
                          <a:effectLst/>
                          <a:latin typeface="Arial" charset="0"/>
                        </a:rPr>
                        <a:t> </a:t>
                      </a:r>
                      <a:r>
                        <a:rPr kumimoji="0" lang="en-US" sz="1400" b="0" i="0" u="none" strike="noStrike" cap="none" normalizeH="0" baseline="0" dirty="0" err="1" smtClean="0">
                          <a:ln>
                            <a:noFill/>
                          </a:ln>
                          <a:solidFill>
                            <a:schemeClr val="tx1"/>
                          </a:solidFill>
                          <a:effectLst/>
                          <a:latin typeface="Arial" charset="0"/>
                        </a:rPr>
                        <a:t>oder</a:t>
                      </a:r>
                      <a:r>
                        <a:rPr kumimoji="0" lang="en-US" sz="1400" b="0" i="0" u="none" strike="noStrike" cap="none" normalizeH="0" baseline="0" dirty="0" smtClean="0">
                          <a:ln>
                            <a:noFill/>
                          </a:ln>
                          <a:solidFill>
                            <a:schemeClr val="tx1"/>
                          </a:solidFill>
                          <a:effectLst/>
                          <a:latin typeface="Arial" charset="0"/>
                        </a:rPr>
                        <a:t> Workshops</a:t>
                      </a:r>
                    </a:p>
                  </a:txBody>
                  <a:tcPr marL="93615" marR="93615" marT="45604" marB="456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61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Integration von </a:t>
                      </a:r>
                      <a:r>
                        <a:rPr kumimoji="0" lang="en-US" sz="1400" b="0" i="0" u="none" strike="noStrike" cap="none" normalizeH="0" baseline="0" dirty="0" err="1" smtClean="0">
                          <a:ln>
                            <a:noFill/>
                          </a:ln>
                          <a:solidFill>
                            <a:schemeClr val="tx1"/>
                          </a:solidFill>
                          <a:effectLst/>
                          <a:latin typeface="Arial" charset="0"/>
                        </a:rPr>
                        <a:t>Wissen</a:t>
                      </a:r>
                      <a:r>
                        <a:rPr kumimoji="0" lang="en-US" sz="1400" b="0" i="0" u="none" strike="noStrike" cap="none" normalizeH="0" baseline="0" dirty="0" smtClean="0">
                          <a:ln>
                            <a:noFill/>
                          </a:ln>
                          <a:solidFill>
                            <a:schemeClr val="tx1"/>
                          </a:solidFill>
                          <a:effectLst/>
                          <a:latin typeface="Arial" charset="0"/>
                        </a:rPr>
                        <a:t>/</a:t>
                      </a:r>
                      <a:r>
                        <a:rPr kumimoji="0" lang="en-US" sz="1400" b="0" i="0" u="none" strike="noStrike" cap="none" normalizeH="0" baseline="0" dirty="0" err="1" smtClean="0">
                          <a:ln>
                            <a:noFill/>
                          </a:ln>
                          <a:solidFill>
                            <a:schemeClr val="tx1"/>
                          </a:solidFill>
                          <a:effectLst/>
                          <a:latin typeface="Arial" charset="0"/>
                        </a:rPr>
                        <a:t>Reflexivität</a:t>
                      </a:r>
                      <a:endParaRPr kumimoji="0" lang="en-US" sz="1400" b="0" i="0" u="none" strike="noStrike" cap="none" normalizeH="0" baseline="0" dirty="0" smtClean="0">
                        <a:ln>
                          <a:noFill/>
                        </a:ln>
                        <a:solidFill>
                          <a:schemeClr val="tx1"/>
                        </a:solidFill>
                        <a:effectLst/>
                        <a:latin typeface="Arial" charset="0"/>
                      </a:endParaRPr>
                    </a:p>
                  </a:txBody>
                  <a:tcPr marL="93615" marR="93615" marT="45604" marB="456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 Monitoring </a:t>
                      </a:r>
                      <a:r>
                        <a:rPr kumimoji="0" lang="en-US" sz="1400" b="0" i="0" u="none" strike="noStrike" cap="none" normalizeH="0" baseline="0" dirty="0" err="1" smtClean="0">
                          <a:ln>
                            <a:noFill/>
                          </a:ln>
                          <a:solidFill>
                            <a:schemeClr val="tx1"/>
                          </a:solidFill>
                          <a:effectLst/>
                          <a:latin typeface="Arial" charset="0"/>
                        </a:rPr>
                        <a:t>mit</a:t>
                      </a:r>
                      <a:r>
                        <a:rPr kumimoji="0" lang="en-US" sz="1400" b="0" i="0" u="none" strike="noStrike" cap="none" normalizeH="0" baseline="0" dirty="0" smtClean="0">
                          <a:ln>
                            <a:noFill/>
                          </a:ln>
                          <a:solidFill>
                            <a:schemeClr val="tx1"/>
                          </a:solidFill>
                          <a:effectLst/>
                          <a:latin typeface="Arial" charset="0"/>
                        </a:rPr>
                        <a:t> NH-</a:t>
                      </a:r>
                      <a:r>
                        <a:rPr kumimoji="0" lang="en-US" sz="1400" b="0" i="0" u="none" strike="noStrike" cap="none" normalizeH="0" baseline="0" dirty="0" err="1" smtClean="0">
                          <a:ln>
                            <a:noFill/>
                          </a:ln>
                          <a:solidFill>
                            <a:schemeClr val="tx1"/>
                          </a:solidFill>
                          <a:effectLst/>
                          <a:latin typeface="Arial" charset="0"/>
                        </a:rPr>
                        <a:t>Indikatoren</a:t>
                      </a:r>
                      <a:r>
                        <a:rPr kumimoji="0" lang="en-US" sz="1400" b="0" i="0" u="none" strike="noStrike" cap="none" normalizeH="0" baseline="0" dirty="0" smtClean="0">
                          <a:ln>
                            <a:noFill/>
                          </a:ln>
                          <a:solidFill>
                            <a:schemeClr val="tx1"/>
                          </a:solidFill>
                          <a:effectLst/>
                          <a:latin typeface="Arial" charset="0"/>
                        </a:rPr>
                        <a:t> &amp; </a:t>
                      </a:r>
                      <a:r>
                        <a:rPr kumimoji="0" lang="en-US" sz="1400" b="0" i="0" u="none" strike="noStrike" cap="none" normalizeH="0" baseline="0" dirty="0" err="1" smtClean="0">
                          <a:ln>
                            <a:noFill/>
                          </a:ln>
                          <a:solidFill>
                            <a:schemeClr val="tx1"/>
                          </a:solidFill>
                          <a:effectLst/>
                          <a:latin typeface="Arial" charset="0"/>
                        </a:rPr>
                        <a:t>Fortschrittsberichten</a:t>
                      </a:r>
                      <a:endParaRPr kumimoji="0" lang="en-US" sz="14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 </a:t>
                      </a:r>
                      <a:r>
                        <a:rPr kumimoji="0" lang="en-US" sz="1400" b="0" i="0" u="none" strike="noStrike" cap="none" normalizeH="0" baseline="0" dirty="0" err="1" smtClean="0">
                          <a:ln>
                            <a:noFill/>
                          </a:ln>
                          <a:solidFill>
                            <a:schemeClr val="tx1"/>
                          </a:solidFill>
                          <a:effectLst/>
                          <a:latin typeface="Arial" charset="0"/>
                        </a:rPr>
                        <a:t>Externe</a:t>
                      </a:r>
                      <a:r>
                        <a:rPr kumimoji="0" lang="en-US" sz="1400" b="0" i="0" u="none" strike="noStrike" cap="none" normalizeH="0" baseline="0" dirty="0" smtClean="0">
                          <a:ln>
                            <a:noFill/>
                          </a:ln>
                          <a:solidFill>
                            <a:schemeClr val="tx1"/>
                          </a:solidFill>
                          <a:effectLst/>
                          <a:latin typeface="Arial" charset="0"/>
                        </a:rPr>
                        <a:t> </a:t>
                      </a:r>
                      <a:r>
                        <a:rPr kumimoji="0" lang="en-US" sz="1400" b="0" i="0" u="none" strike="noStrike" cap="none" normalizeH="0" baseline="0" dirty="0" err="1" smtClean="0">
                          <a:ln>
                            <a:noFill/>
                          </a:ln>
                          <a:solidFill>
                            <a:schemeClr val="tx1"/>
                          </a:solidFill>
                          <a:effectLst/>
                          <a:latin typeface="Arial" charset="0"/>
                        </a:rPr>
                        <a:t>Evaluationen</a:t>
                      </a:r>
                      <a:r>
                        <a:rPr kumimoji="0" lang="en-US" sz="1400" b="0" i="0" u="none" strike="noStrike" cap="none" normalizeH="0" baseline="0" dirty="0" smtClean="0">
                          <a:ln>
                            <a:noFill/>
                          </a:ln>
                          <a:solidFill>
                            <a:schemeClr val="tx1"/>
                          </a:solidFill>
                          <a:effectLst/>
                          <a:latin typeface="Arial" charset="0"/>
                        </a:rPr>
                        <a:t> </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 Peer Reviews </a:t>
                      </a:r>
                    </a:p>
                  </a:txBody>
                  <a:tcPr marL="93615" marR="93615" marT="45604" marB="456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itel 1"/>
          <p:cNvSpPr txBox="1">
            <a:spLocks/>
          </p:cNvSpPr>
          <p:nvPr/>
        </p:nvSpPr>
        <p:spPr>
          <a:xfrm>
            <a:off x="214534" y="164679"/>
            <a:ext cx="8053156" cy="1071031"/>
          </a:xfrm>
          <a:prstGeom prst="rect">
            <a:avLst/>
          </a:prstGeom>
        </p:spPr>
        <p:txBody>
          <a:bodyPr>
            <a:normAutofit/>
          </a:bodyPr>
          <a:lstStyle/>
          <a:p>
            <a:pPr marL="0" marR="0" lvl="0" indent="0" defTabSz="914400" eaLnBrk="0" latinLnBrk="0" hangingPunct="0">
              <a:lnSpc>
                <a:spcPct val="100000"/>
              </a:lnSpc>
              <a:buClrTx/>
              <a:buSzTx/>
              <a:buFontTx/>
              <a:buNone/>
              <a:tabLst/>
              <a:defRPr/>
            </a:pPr>
            <a:r>
              <a:rPr lang="de-AT" dirty="0">
                <a:solidFill>
                  <a:srgbClr val="0073AF"/>
                </a:solidFill>
                <a:effectLst>
                  <a:outerShdw blurRad="38100" dist="38100" dir="2700000" algn="tl">
                    <a:srgbClr val="C0C0C0"/>
                  </a:outerShdw>
                </a:effectLst>
                <a:latin typeface="+mj-lt"/>
                <a:ea typeface="+mj-ea"/>
                <a:cs typeface="+mj-cs"/>
              </a:rPr>
              <a:t>Nachhaltigkeitsstrategien</a:t>
            </a:r>
            <a:br>
              <a:rPr lang="de-AT" dirty="0">
                <a:solidFill>
                  <a:srgbClr val="0073AF"/>
                </a:solidFill>
                <a:effectLst>
                  <a:outerShdw blurRad="38100" dist="38100" dir="2700000" algn="tl">
                    <a:srgbClr val="C0C0C0"/>
                  </a:outerShdw>
                </a:effectLst>
                <a:latin typeface="+mj-lt"/>
                <a:ea typeface="+mj-ea"/>
                <a:cs typeface="+mj-cs"/>
              </a:rPr>
            </a:br>
            <a:r>
              <a:rPr lang="de-AT" dirty="0" err="1">
                <a:solidFill>
                  <a:srgbClr val="0073AF"/>
                </a:solidFill>
                <a:effectLst>
                  <a:outerShdw blurRad="38100" dist="38100" dir="2700000" algn="tl">
                    <a:srgbClr val="C0C0C0"/>
                  </a:outerShdw>
                </a:effectLst>
                <a:latin typeface="+mj-lt"/>
                <a:ea typeface="+mj-ea"/>
                <a:cs typeface="+mj-cs"/>
              </a:rPr>
              <a:t>Governance</a:t>
            </a:r>
            <a:r>
              <a:rPr lang="de-AT" dirty="0">
                <a:solidFill>
                  <a:srgbClr val="0073AF"/>
                </a:solidFill>
                <a:effectLst>
                  <a:outerShdw blurRad="38100" dist="38100" dir="2700000" algn="tl">
                    <a:srgbClr val="C0C0C0"/>
                  </a:outerShdw>
                </a:effectLst>
                <a:latin typeface="+mj-lt"/>
                <a:ea typeface="+mj-ea"/>
                <a:cs typeface="+mj-cs"/>
              </a:rPr>
              <a:t>-Ansätze</a:t>
            </a:r>
            <a:endParaRPr lang="en-GB" dirty="0">
              <a:solidFill>
                <a:srgbClr val="0073AF"/>
              </a:solidFill>
              <a:effectLst>
                <a:outerShdw blurRad="38100" dist="38100" dir="2700000" algn="tl">
                  <a:srgbClr val="C0C0C0"/>
                </a:outerShdw>
              </a:effectLst>
              <a:latin typeface="+mj-lt"/>
              <a:ea typeface="+mj-ea"/>
              <a:cs typeface="+mj-cs"/>
            </a:endParaRPr>
          </a:p>
        </p:txBody>
      </p:sp>
    </p:spTree>
    <p:extLst>
      <p:ext uri="{BB962C8B-B14F-4D97-AF65-F5344CB8AC3E}">
        <p14:creationId xmlns:p14="http://schemas.microsoft.com/office/powerpoint/2010/main" val="4278772873"/>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4534" y="164679"/>
            <a:ext cx="8053156" cy="1071031"/>
          </a:xfrm>
        </p:spPr>
        <p:txBody>
          <a:bodyPr>
            <a:normAutofit/>
          </a:bodyPr>
          <a:lstStyle/>
          <a:p>
            <a:r>
              <a:rPr lang="de-AT" sz="2400" dirty="0">
                <a:solidFill>
                  <a:srgbClr val="0073AF"/>
                </a:solidFill>
                <a:effectLst>
                  <a:outerShdw blurRad="38100" dist="38100" dir="2700000" algn="tl">
                    <a:srgbClr val="C0C0C0"/>
                  </a:outerShdw>
                </a:effectLst>
              </a:rPr>
              <a:t>Nachhaltigkeitsstrategien</a:t>
            </a:r>
            <a:br>
              <a:rPr lang="de-AT" sz="2400" dirty="0">
                <a:solidFill>
                  <a:srgbClr val="0073AF"/>
                </a:solidFill>
                <a:effectLst>
                  <a:outerShdw blurRad="38100" dist="38100" dir="2700000" algn="tl">
                    <a:srgbClr val="C0C0C0"/>
                  </a:outerShdw>
                </a:effectLst>
              </a:rPr>
            </a:br>
            <a:r>
              <a:rPr lang="de-AT" sz="2400" dirty="0">
                <a:solidFill>
                  <a:srgbClr val="0073AF"/>
                </a:solidFill>
                <a:effectLst>
                  <a:outerShdw blurRad="38100" dist="38100" dir="2700000" algn="tl">
                    <a:srgbClr val="C0C0C0"/>
                  </a:outerShdw>
                </a:effectLst>
              </a:rPr>
              <a:t>Schwachstellen </a:t>
            </a:r>
            <a:r>
              <a:rPr lang="de-AT" sz="2400" dirty="0" err="1">
                <a:solidFill>
                  <a:srgbClr val="0073AF"/>
                </a:solidFill>
                <a:effectLst>
                  <a:outerShdw blurRad="38100" dist="38100" dir="2700000" algn="tl">
                    <a:srgbClr val="C0C0C0"/>
                  </a:outerShdw>
                </a:effectLst>
              </a:rPr>
              <a:t>Governance</a:t>
            </a:r>
            <a:r>
              <a:rPr lang="de-AT" sz="2400" dirty="0">
                <a:solidFill>
                  <a:srgbClr val="0073AF"/>
                </a:solidFill>
                <a:effectLst>
                  <a:outerShdw blurRad="38100" dist="38100" dir="2700000" algn="tl">
                    <a:srgbClr val="C0C0C0"/>
                  </a:outerShdw>
                </a:effectLst>
              </a:rPr>
              <a:t>-Prozess</a:t>
            </a:r>
            <a:endParaRPr lang="en-GB" sz="2400" dirty="0">
              <a:solidFill>
                <a:srgbClr val="0073AF"/>
              </a:solidFill>
              <a:effectLst>
                <a:outerShdw blurRad="38100" dist="38100" dir="2700000" algn="tl">
                  <a:srgbClr val="C0C0C0"/>
                </a:outerShdw>
              </a:effectLst>
            </a:endParaRPr>
          </a:p>
        </p:txBody>
      </p:sp>
      <p:sp>
        <p:nvSpPr>
          <p:cNvPr id="3" name="Inhaltsplatzhalter 2"/>
          <p:cNvSpPr>
            <a:spLocks noGrp="1"/>
          </p:cNvSpPr>
          <p:nvPr>
            <p:ph idx="1"/>
          </p:nvPr>
        </p:nvSpPr>
        <p:spPr/>
        <p:txBody>
          <a:bodyPr>
            <a:normAutofit fontScale="92500" lnSpcReduction="20000"/>
          </a:bodyPr>
          <a:lstStyle/>
          <a:p>
            <a:pPr>
              <a:buClr>
                <a:srgbClr val="0073AF"/>
              </a:buClr>
            </a:pPr>
            <a:r>
              <a:rPr lang="de-AT" sz="2000" b="1" dirty="0">
                <a:latin typeface="+mj-lt"/>
              </a:rPr>
              <a:t>Federführung: </a:t>
            </a:r>
            <a:r>
              <a:rPr lang="de-AT" sz="2000" dirty="0">
                <a:latin typeface="+mj-lt"/>
              </a:rPr>
              <a:t>(Schwache) Umweltministerien als zentrale Koordinationsstelle des Gesamtprozesses</a:t>
            </a:r>
          </a:p>
          <a:p>
            <a:pPr lvl="1">
              <a:buClr>
                <a:srgbClr val="0073AF"/>
              </a:buClr>
            </a:pPr>
            <a:r>
              <a:rPr lang="de-AT" dirty="0">
                <a:latin typeface="+mj-lt"/>
                <a:ea typeface="+mn-ea"/>
                <a:cs typeface="+mn-cs"/>
              </a:rPr>
              <a:t>Andere Ministerien stehen kaum oder gar nicht in der </a:t>
            </a:r>
            <a:r>
              <a:rPr lang="de-AT" dirty="0" smtClean="0">
                <a:latin typeface="+mj-lt"/>
                <a:ea typeface="+mn-ea"/>
                <a:cs typeface="+mn-cs"/>
              </a:rPr>
              <a:t>Verantwortung</a:t>
            </a:r>
          </a:p>
          <a:p>
            <a:pPr marL="454025" lvl="1" indent="0">
              <a:buClr>
                <a:srgbClr val="0073AF"/>
              </a:buClr>
              <a:buNone/>
            </a:pPr>
            <a:endParaRPr lang="de-AT" dirty="0">
              <a:latin typeface="+mj-lt"/>
              <a:ea typeface="+mn-ea"/>
              <a:cs typeface="+mn-cs"/>
            </a:endParaRPr>
          </a:p>
          <a:p>
            <a:pPr>
              <a:buClr>
                <a:srgbClr val="0073AF"/>
              </a:buClr>
            </a:pPr>
            <a:r>
              <a:rPr lang="de-AT" sz="2000" b="1" dirty="0" smtClean="0">
                <a:latin typeface="+mj-lt"/>
              </a:rPr>
              <a:t>Horizontale Integration </a:t>
            </a:r>
            <a:r>
              <a:rPr lang="de-AT" sz="2000" dirty="0" smtClean="0">
                <a:latin typeface="+mj-lt"/>
              </a:rPr>
              <a:t>der </a:t>
            </a:r>
            <a:r>
              <a:rPr lang="de-AT" sz="2000" dirty="0">
                <a:latin typeface="+mj-lt"/>
              </a:rPr>
              <a:t>drei Säulen Wirtschaft, Umwelt und Soziales gelingt nur oberflächlich  </a:t>
            </a:r>
          </a:p>
          <a:p>
            <a:pPr lvl="1">
              <a:buClr>
                <a:srgbClr val="0073AF"/>
              </a:buClr>
            </a:pPr>
            <a:r>
              <a:rPr lang="de-AT" dirty="0">
                <a:latin typeface="+mj-lt"/>
                <a:ea typeface="+mn-ea"/>
                <a:cs typeface="+mn-cs"/>
              </a:rPr>
              <a:t>Vage und </a:t>
            </a:r>
            <a:r>
              <a:rPr lang="de-AT" dirty="0" err="1">
                <a:latin typeface="+mj-lt"/>
                <a:ea typeface="+mn-ea"/>
                <a:cs typeface="+mn-cs"/>
              </a:rPr>
              <a:t>sektorbezogene</a:t>
            </a:r>
            <a:r>
              <a:rPr lang="de-AT" dirty="0">
                <a:latin typeface="+mj-lt"/>
                <a:ea typeface="+mn-ea"/>
                <a:cs typeface="+mn-cs"/>
              </a:rPr>
              <a:t> </a:t>
            </a:r>
            <a:r>
              <a:rPr lang="de-AT" dirty="0" smtClean="0">
                <a:latin typeface="+mj-lt"/>
                <a:ea typeface="+mn-ea"/>
                <a:cs typeface="+mn-cs"/>
              </a:rPr>
              <a:t>Ziele</a:t>
            </a:r>
          </a:p>
          <a:p>
            <a:pPr marL="454025" lvl="1" indent="0">
              <a:buClr>
                <a:srgbClr val="0073AF"/>
              </a:buClr>
              <a:buNone/>
            </a:pPr>
            <a:endParaRPr lang="de-AT" dirty="0">
              <a:latin typeface="+mj-lt"/>
              <a:ea typeface="+mn-ea"/>
              <a:cs typeface="+mn-cs"/>
            </a:endParaRPr>
          </a:p>
          <a:p>
            <a:pPr>
              <a:buClr>
                <a:srgbClr val="0073AF"/>
              </a:buClr>
            </a:pPr>
            <a:r>
              <a:rPr lang="de-AT" sz="2000" b="1" dirty="0" smtClean="0">
                <a:latin typeface="+mj-lt"/>
              </a:rPr>
              <a:t>Vertikale </a:t>
            </a:r>
            <a:r>
              <a:rPr lang="de-AT" sz="2000" b="1" dirty="0">
                <a:latin typeface="+mj-lt"/>
              </a:rPr>
              <a:t>Integration: </a:t>
            </a:r>
            <a:r>
              <a:rPr lang="de-AT" sz="2000" dirty="0">
                <a:latin typeface="+mj-lt"/>
              </a:rPr>
              <a:t>wenige  Koordinationsmechanismen, nur selten institutionalisiert, läuft eher unter Beteiligung </a:t>
            </a:r>
            <a:endParaRPr lang="de-AT" sz="2000" dirty="0" smtClean="0">
              <a:latin typeface="+mj-lt"/>
            </a:endParaRPr>
          </a:p>
          <a:p>
            <a:pPr>
              <a:buClr>
                <a:srgbClr val="0073AF"/>
              </a:buClr>
            </a:pPr>
            <a:endParaRPr lang="de-AT" sz="2000" dirty="0">
              <a:latin typeface="+mj-lt"/>
            </a:endParaRPr>
          </a:p>
          <a:p>
            <a:pPr>
              <a:buClr>
                <a:srgbClr val="0073AF"/>
              </a:buClr>
            </a:pPr>
            <a:r>
              <a:rPr lang="de-AT" sz="2000" b="1" dirty="0">
                <a:latin typeface="+mj-lt"/>
              </a:rPr>
              <a:t>Partizipation</a:t>
            </a:r>
            <a:r>
              <a:rPr lang="de-AT" sz="2000" dirty="0">
                <a:latin typeface="+mj-lt"/>
              </a:rPr>
              <a:t> von Sozialpartnern und NGOs nicht immer </a:t>
            </a:r>
            <a:r>
              <a:rPr lang="de-AT" sz="2000" dirty="0" smtClean="0">
                <a:latin typeface="+mj-lt"/>
              </a:rPr>
              <a:t>erfolgreich</a:t>
            </a:r>
          </a:p>
          <a:p>
            <a:pPr marL="0" indent="0">
              <a:buClr>
                <a:srgbClr val="0073AF"/>
              </a:buClr>
              <a:buNone/>
            </a:pPr>
            <a:endParaRPr lang="de-AT" sz="2000" dirty="0">
              <a:latin typeface="+mj-lt"/>
            </a:endParaRPr>
          </a:p>
          <a:p>
            <a:pPr>
              <a:buClr>
                <a:srgbClr val="0073AF"/>
              </a:buClr>
            </a:pPr>
            <a:r>
              <a:rPr lang="de-AT" sz="2000" b="1" dirty="0">
                <a:latin typeface="+mj-lt"/>
              </a:rPr>
              <a:t>Umsetzung: </a:t>
            </a:r>
            <a:r>
              <a:rPr lang="de-AT" sz="2000" dirty="0">
                <a:latin typeface="+mj-lt"/>
              </a:rPr>
              <a:t>Maßnahmenpläne und sektorale Programme sind typisch für die langfristige Umsetzung der NSDS, werden aber oftmals nach 1-2 Zyklen eingestellt </a:t>
            </a:r>
          </a:p>
        </p:txBody>
      </p:sp>
    </p:spTree>
    <p:extLst>
      <p:ext uri="{BB962C8B-B14F-4D97-AF65-F5344CB8AC3E}">
        <p14:creationId xmlns:p14="http://schemas.microsoft.com/office/powerpoint/2010/main" val="38385159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2400" dirty="0">
                <a:solidFill>
                  <a:srgbClr val="0073AF"/>
                </a:solidFill>
                <a:effectLst>
                  <a:outerShdw blurRad="38100" dist="38100" dir="2700000" algn="tl">
                    <a:srgbClr val="C0C0C0"/>
                  </a:outerShdw>
                </a:effectLst>
              </a:rPr>
              <a:t>Nachhaltigkeitsstrategien </a:t>
            </a:r>
            <a:br>
              <a:rPr lang="de-AT" sz="2400" dirty="0">
                <a:solidFill>
                  <a:srgbClr val="0073AF"/>
                </a:solidFill>
                <a:effectLst>
                  <a:outerShdw blurRad="38100" dist="38100" dir="2700000" algn="tl">
                    <a:srgbClr val="C0C0C0"/>
                  </a:outerShdw>
                </a:effectLst>
              </a:rPr>
            </a:br>
            <a:r>
              <a:rPr lang="de-AT" sz="2400" dirty="0">
                <a:solidFill>
                  <a:srgbClr val="0073AF"/>
                </a:solidFill>
                <a:effectLst>
                  <a:outerShdw blurRad="38100" dist="38100" dir="2700000" algn="tl">
                    <a:srgbClr val="C0C0C0"/>
                  </a:outerShdw>
                </a:effectLst>
              </a:rPr>
              <a:t>Effektivität</a:t>
            </a:r>
            <a:endParaRPr lang="en-GB" sz="2400" dirty="0">
              <a:solidFill>
                <a:srgbClr val="0073AF"/>
              </a:solidFill>
              <a:effectLst>
                <a:outerShdw blurRad="38100" dist="38100" dir="2700000" algn="tl">
                  <a:srgbClr val="C0C0C0"/>
                </a:outerShdw>
              </a:effectLst>
            </a:endParaRPr>
          </a:p>
        </p:txBody>
      </p:sp>
      <p:sp>
        <p:nvSpPr>
          <p:cNvPr id="3" name="Inhaltsplatzhalter 2"/>
          <p:cNvSpPr>
            <a:spLocks noGrp="1"/>
          </p:cNvSpPr>
          <p:nvPr>
            <p:ph idx="1"/>
          </p:nvPr>
        </p:nvSpPr>
        <p:spPr/>
        <p:txBody>
          <a:bodyPr>
            <a:normAutofit/>
          </a:bodyPr>
          <a:lstStyle/>
          <a:p>
            <a:pPr>
              <a:lnSpc>
                <a:spcPct val="90000"/>
              </a:lnSpc>
              <a:buClr>
                <a:srgbClr val="0073AF"/>
              </a:buClr>
            </a:pPr>
            <a:r>
              <a:rPr lang="de-AT" sz="1900" b="1" dirty="0" err="1" smtClean="0">
                <a:latin typeface="+mj-lt"/>
              </a:rPr>
              <a:t>Governance</a:t>
            </a:r>
            <a:r>
              <a:rPr lang="de-AT" sz="1900" b="1" dirty="0" smtClean="0">
                <a:latin typeface="+mj-lt"/>
              </a:rPr>
              <a:t>-Prozess</a:t>
            </a:r>
            <a:r>
              <a:rPr lang="de-AT" sz="1900" dirty="0" smtClean="0">
                <a:latin typeface="+mj-lt"/>
              </a:rPr>
              <a:t> </a:t>
            </a:r>
            <a:endParaRPr lang="de-AT" sz="1900" dirty="0">
              <a:latin typeface="+mj-lt"/>
            </a:endParaRPr>
          </a:p>
          <a:p>
            <a:pPr lvl="1">
              <a:lnSpc>
                <a:spcPct val="80000"/>
              </a:lnSpc>
              <a:buClr>
                <a:srgbClr val="0073AF"/>
              </a:buClr>
            </a:pPr>
            <a:r>
              <a:rPr lang="de-AT" sz="1900" dirty="0">
                <a:latin typeface="+mj-lt"/>
                <a:ea typeface="+mn-ea"/>
                <a:cs typeface="+mn-cs"/>
              </a:rPr>
              <a:t>Entwicklung eines gemeinsamen Problemverständnisses</a:t>
            </a:r>
          </a:p>
          <a:p>
            <a:pPr lvl="1">
              <a:lnSpc>
                <a:spcPct val="80000"/>
              </a:lnSpc>
              <a:buClr>
                <a:srgbClr val="0073AF"/>
              </a:buClr>
            </a:pPr>
            <a:r>
              <a:rPr lang="de-AT" sz="1900" dirty="0" smtClean="0">
                <a:latin typeface="+mj-lt"/>
                <a:ea typeface="+mn-ea"/>
                <a:cs typeface="+mn-cs"/>
              </a:rPr>
              <a:t>Beitrag zur Lösung </a:t>
            </a:r>
            <a:r>
              <a:rPr lang="de-AT" sz="1900" dirty="0">
                <a:latin typeface="+mj-lt"/>
                <a:ea typeface="+mn-ea"/>
                <a:cs typeface="+mn-cs"/>
              </a:rPr>
              <a:t>von </a:t>
            </a:r>
            <a:r>
              <a:rPr lang="de-AT" sz="1900" dirty="0" smtClean="0">
                <a:latin typeface="+mj-lt"/>
                <a:ea typeface="+mn-ea"/>
                <a:cs typeface="+mn-cs"/>
              </a:rPr>
              <a:t>Interessenkonflikten</a:t>
            </a:r>
          </a:p>
          <a:p>
            <a:pPr lvl="1">
              <a:lnSpc>
                <a:spcPct val="80000"/>
              </a:lnSpc>
              <a:buClr>
                <a:srgbClr val="0073AF"/>
              </a:buClr>
            </a:pPr>
            <a:r>
              <a:rPr lang="de-AT" sz="1900" dirty="0" smtClean="0">
                <a:latin typeface="+mj-lt"/>
                <a:ea typeface="+mn-ea"/>
                <a:cs typeface="+mn-cs"/>
              </a:rPr>
              <a:t>Erhöhung der Legitimation von Entscheidungen durch Beteiligung</a:t>
            </a:r>
          </a:p>
          <a:p>
            <a:pPr lvl="1">
              <a:lnSpc>
                <a:spcPct val="80000"/>
              </a:lnSpc>
              <a:buClr>
                <a:srgbClr val="0073AF"/>
              </a:buClr>
            </a:pPr>
            <a:r>
              <a:rPr lang="de-AT" sz="1900" dirty="0" smtClean="0">
                <a:latin typeface="+mj-lt"/>
                <a:ea typeface="+mn-ea"/>
                <a:cs typeface="+mn-cs"/>
              </a:rPr>
              <a:t>Bessere Akzeptanz von Maßnahmen </a:t>
            </a:r>
            <a:endParaRPr lang="de-AT" sz="1900" dirty="0">
              <a:latin typeface="+mj-lt"/>
              <a:ea typeface="+mn-ea"/>
              <a:cs typeface="+mn-cs"/>
            </a:endParaRPr>
          </a:p>
          <a:p>
            <a:pPr marL="274638" lvl="1" indent="-274638">
              <a:lnSpc>
                <a:spcPct val="90000"/>
              </a:lnSpc>
              <a:buClr>
                <a:srgbClr val="0073AF"/>
              </a:buClr>
            </a:pPr>
            <a:endParaRPr lang="de-AT" sz="1900" dirty="0">
              <a:latin typeface="+mj-lt"/>
              <a:ea typeface="+mn-ea"/>
              <a:cs typeface="+mn-cs"/>
            </a:endParaRPr>
          </a:p>
          <a:p>
            <a:pPr>
              <a:lnSpc>
                <a:spcPct val="90000"/>
              </a:lnSpc>
              <a:buClr>
                <a:srgbClr val="0073AF"/>
              </a:buClr>
            </a:pPr>
            <a:r>
              <a:rPr lang="de-AT" sz="1900" b="1" dirty="0">
                <a:latin typeface="+mj-lt"/>
              </a:rPr>
              <a:t>Kapazitätsaufbau</a:t>
            </a:r>
            <a:r>
              <a:rPr lang="de-AT" sz="1900" dirty="0">
                <a:latin typeface="+mj-lt"/>
              </a:rPr>
              <a:t> </a:t>
            </a:r>
          </a:p>
          <a:p>
            <a:pPr lvl="1">
              <a:lnSpc>
                <a:spcPct val="80000"/>
              </a:lnSpc>
              <a:buClr>
                <a:srgbClr val="0073AF"/>
              </a:buClr>
            </a:pPr>
            <a:r>
              <a:rPr lang="de-AT" sz="1900" dirty="0">
                <a:latin typeface="+mj-lt"/>
                <a:ea typeface="+mn-ea"/>
                <a:cs typeface="+mn-cs"/>
              </a:rPr>
              <a:t>Vernetzung von Akteuren</a:t>
            </a:r>
          </a:p>
          <a:p>
            <a:pPr lvl="1">
              <a:lnSpc>
                <a:spcPct val="80000"/>
              </a:lnSpc>
              <a:buClr>
                <a:srgbClr val="0073AF"/>
              </a:buClr>
            </a:pPr>
            <a:r>
              <a:rPr lang="de-AT" sz="1900" dirty="0">
                <a:latin typeface="+mj-lt"/>
                <a:ea typeface="+mn-ea"/>
                <a:cs typeface="+mn-cs"/>
              </a:rPr>
              <a:t>Wissensaufbau durch Monitoring, Evaluation und  Nachhaltigkeitsindikatoren</a:t>
            </a:r>
          </a:p>
          <a:p>
            <a:pPr>
              <a:lnSpc>
                <a:spcPct val="90000"/>
              </a:lnSpc>
              <a:buClr>
                <a:srgbClr val="0073AF"/>
              </a:buClr>
            </a:pPr>
            <a:endParaRPr lang="de-AT" sz="1900" dirty="0">
              <a:latin typeface="+mj-lt"/>
            </a:endParaRPr>
          </a:p>
          <a:p>
            <a:pPr>
              <a:lnSpc>
                <a:spcPct val="90000"/>
              </a:lnSpc>
              <a:buClr>
                <a:srgbClr val="0073AF"/>
              </a:buClr>
            </a:pPr>
            <a:r>
              <a:rPr lang="de-AT" sz="1900" b="1" dirty="0">
                <a:latin typeface="+mj-lt"/>
              </a:rPr>
              <a:t>Ergebnisse</a:t>
            </a:r>
          </a:p>
          <a:p>
            <a:pPr lvl="1">
              <a:lnSpc>
                <a:spcPct val="80000"/>
              </a:lnSpc>
              <a:buClr>
                <a:srgbClr val="0073AF"/>
              </a:buClr>
            </a:pPr>
            <a:r>
              <a:rPr lang="de-AT" sz="1900" dirty="0">
                <a:latin typeface="+mj-lt"/>
                <a:ea typeface="+mn-ea"/>
                <a:cs typeface="+mn-cs"/>
              </a:rPr>
              <a:t>Persistente Umweltprobleme sind nicht </a:t>
            </a:r>
            <a:r>
              <a:rPr lang="de-AT" sz="1900" dirty="0" smtClean="0">
                <a:latin typeface="+mj-lt"/>
                <a:ea typeface="+mn-ea"/>
                <a:cs typeface="+mn-cs"/>
              </a:rPr>
              <a:t>gelöst</a:t>
            </a:r>
          </a:p>
          <a:p>
            <a:pPr lvl="1">
              <a:lnSpc>
                <a:spcPct val="80000"/>
              </a:lnSpc>
              <a:buClr>
                <a:srgbClr val="0073AF"/>
              </a:buClr>
            </a:pPr>
            <a:r>
              <a:rPr lang="de-AT" sz="1900" dirty="0" smtClean="0">
                <a:latin typeface="+mj-lt"/>
                <a:ea typeface="+mn-ea"/>
                <a:cs typeface="+mn-cs"/>
              </a:rPr>
              <a:t>Geringe </a:t>
            </a:r>
            <a:r>
              <a:rPr lang="de-AT" sz="1900" dirty="0">
                <a:latin typeface="+mj-lt"/>
                <a:ea typeface="+mn-ea"/>
                <a:cs typeface="+mn-cs"/>
              </a:rPr>
              <a:t>Umsetzung von Maßnahmen in vielen </a:t>
            </a:r>
            <a:r>
              <a:rPr lang="de-AT" sz="1900" dirty="0" smtClean="0">
                <a:latin typeface="+mj-lt"/>
                <a:ea typeface="+mn-ea"/>
                <a:cs typeface="+mn-cs"/>
              </a:rPr>
              <a:t>EU-Ländern und oftmals nur zur Bewältigung sekundärer Probleme</a:t>
            </a:r>
          </a:p>
          <a:p>
            <a:pPr lvl="1">
              <a:lnSpc>
                <a:spcPct val="80000"/>
              </a:lnSpc>
              <a:buClr>
                <a:srgbClr val="0073AF"/>
              </a:buClr>
            </a:pPr>
            <a:r>
              <a:rPr lang="de-AT" sz="1900" dirty="0" smtClean="0">
                <a:latin typeface="+mj-lt"/>
                <a:ea typeface="+mn-ea"/>
                <a:cs typeface="+mn-cs"/>
              </a:rPr>
              <a:t> Keine Umkehr bei nicht-nachhaltigen Trends</a:t>
            </a:r>
            <a:endParaRPr lang="de-AT" sz="1900" dirty="0">
              <a:latin typeface="+mj-lt"/>
              <a:ea typeface="+mn-ea"/>
              <a:cs typeface="+mn-cs"/>
            </a:endParaRPr>
          </a:p>
          <a:p>
            <a:pPr lvl="1"/>
            <a:endParaRPr lang="de-AT" dirty="0" smtClean="0"/>
          </a:p>
        </p:txBody>
      </p:sp>
    </p:spTree>
    <p:extLst>
      <p:ext uri="{BB962C8B-B14F-4D97-AF65-F5344CB8AC3E}">
        <p14:creationId xmlns:p14="http://schemas.microsoft.com/office/powerpoint/2010/main" val="24255374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2400" dirty="0">
                <a:solidFill>
                  <a:srgbClr val="0073AF"/>
                </a:solidFill>
                <a:effectLst>
                  <a:outerShdw blurRad="38100" dist="38100" dir="2700000" algn="tl">
                    <a:srgbClr val="C0C0C0"/>
                  </a:outerShdw>
                </a:effectLst>
              </a:rPr>
              <a:t>Klimaschutzstrategien:</a:t>
            </a:r>
            <a:br>
              <a:rPr lang="de-AT" sz="2400" dirty="0">
                <a:solidFill>
                  <a:srgbClr val="0073AF"/>
                </a:solidFill>
                <a:effectLst>
                  <a:outerShdw blurRad="38100" dist="38100" dir="2700000" algn="tl">
                    <a:srgbClr val="C0C0C0"/>
                  </a:outerShdw>
                </a:effectLst>
              </a:rPr>
            </a:br>
            <a:r>
              <a:rPr lang="de-AT" sz="2400" dirty="0">
                <a:solidFill>
                  <a:srgbClr val="0073AF"/>
                </a:solidFill>
                <a:effectLst>
                  <a:outerShdw blurRad="38100" dist="38100" dir="2700000" algn="tl">
                    <a:srgbClr val="C0C0C0"/>
                  </a:outerShdw>
                </a:effectLst>
              </a:rPr>
              <a:t>Ursprung und Verbreitung </a:t>
            </a:r>
            <a:endParaRPr lang="en-GB" sz="2400" dirty="0">
              <a:solidFill>
                <a:srgbClr val="0073AF"/>
              </a:solidFill>
              <a:effectLst>
                <a:outerShdw blurRad="38100" dist="38100" dir="2700000" algn="tl">
                  <a:srgbClr val="C0C0C0"/>
                </a:outerShdw>
              </a:effectLst>
            </a:endParaRPr>
          </a:p>
        </p:txBody>
      </p:sp>
      <p:sp>
        <p:nvSpPr>
          <p:cNvPr id="3" name="Inhaltsplatzhalter 2"/>
          <p:cNvSpPr>
            <a:spLocks noGrp="1"/>
          </p:cNvSpPr>
          <p:nvPr>
            <p:ph idx="1"/>
          </p:nvPr>
        </p:nvSpPr>
        <p:spPr>
          <a:xfrm>
            <a:off x="452472" y="1169512"/>
            <a:ext cx="8417538" cy="5192189"/>
          </a:xfrm>
        </p:spPr>
        <p:txBody>
          <a:bodyPr>
            <a:normAutofit fontScale="25000" lnSpcReduction="20000"/>
          </a:bodyPr>
          <a:lstStyle/>
          <a:p>
            <a:endParaRPr lang="de-AT" sz="6400" dirty="0" smtClean="0"/>
          </a:p>
          <a:p>
            <a:pPr>
              <a:lnSpc>
                <a:spcPct val="110000"/>
              </a:lnSpc>
              <a:buClr>
                <a:srgbClr val="0073AF"/>
              </a:buClr>
            </a:pPr>
            <a:r>
              <a:rPr lang="de-AT" sz="7200" b="1" dirty="0">
                <a:latin typeface="+mj-lt"/>
              </a:rPr>
              <a:t>Impulse:</a:t>
            </a:r>
          </a:p>
          <a:p>
            <a:pPr lvl="1">
              <a:buClr>
                <a:srgbClr val="0073AF"/>
              </a:buClr>
            </a:pPr>
            <a:r>
              <a:rPr lang="de-AT" sz="7200" dirty="0">
                <a:latin typeface="+mj-lt"/>
                <a:ea typeface="+mn-ea"/>
                <a:cs typeface="+mn-cs"/>
              </a:rPr>
              <a:t>1992: erste Ziele und Programme zum Vorbereitung von UNCED Rio</a:t>
            </a:r>
          </a:p>
          <a:p>
            <a:pPr lvl="1">
              <a:buClr>
                <a:srgbClr val="0073AF"/>
              </a:buClr>
            </a:pPr>
            <a:r>
              <a:rPr lang="de-AT" sz="7200" dirty="0">
                <a:latin typeface="+mj-lt"/>
                <a:ea typeface="+mn-ea"/>
                <a:cs typeface="+mn-cs"/>
              </a:rPr>
              <a:t>1992: UNFCCC schlägt nationale Programme vor, keine Durchsetzungskraft</a:t>
            </a:r>
          </a:p>
          <a:p>
            <a:pPr lvl="1">
              <a:buClr>
                <a:srgbClr val="0073AF"/>
              </a:buClr>
            </a:pPr>
            <a:r>
              <a:rPr lang="de-AT" sz="7200" dirty="0">
                <a:latin typeface="+mj-lt"/>
                <a:ea typeface="+mn-ea"/>
                <a:cs typeface="+mn-cs"/>
              </a:rPr>
              <a:t>1997 Kyoto Protocol führt obligatorische Ziele, </a:t>
            </a:r>
            <a:r>
              <a:rPr lang="de-AT" sz="7200" dirty="0" err="1">
                <a:latin typeface="+mj-lt"/>
                <a:ea typeface="+mn-ea"/>
                <a:cs typeface="+mn-cs"/>
              </a:rPr>
              <a:t>Accounting</a:t>
            </a:r>
            <a:r>
              <a:rPr lang="de-AT" sz="7200" dirty="0">
                <a:latin typeface="+mj-lt"/>
                <a:ea typeface="+mn-ea"/>
                <a:cs typeface="+mn-cs"/>
              </a:rPr>
              <a:t> und Reporting Systeme ein</a:t>
            </a:r>
          </a:p>
          <a:p>
            <a:pPr lvl="1">
              <a:buClr>
                <a:srgbClr val="0073AF"/>
              </a:buClr>
            </a:pPr>
            <a:r>
              <a:rPr lang="de-AT" sz="7200" dirty="0">
                <a:latin typeface="+mj-lt"/>
                <a:ea typeface="+mn-ea"/>
                <a:cs typeface="+mn-cs"/>
              </a:rPr>
              <a:t>1999: die EU führt Reporting </a:t>
            </a:r>
            <a:r>
              <a:rPr lang="de-AT" sz="7200" dirty="0" err="1">
                <a:latin typeface="+mj-lt"/>
                <a:ea typeface="+mn-ea"/>
                <a:cs typeface="+mn-cs"/>
              </a:rPr>
              <a:t>Schemes</a:t>
            </a:r>
            <a:r>
              <a:rPr lang="de-AT" sz="7200" dirty="0">
                <a:latin typeface="+mj-lt"/>
                <a:ea typeface="+mn-ea"/>
                <a:cs typeface="+mn-cs"/>
              </a:rPr>
              <a:t> ein</a:t>
            </a:r>
          </a:p>
          <a:p>
            <a:pPr lvl="1">
              <a:buClr>
                <a:srgbClr val="0073AF"/>
              </a:buClr>
            </a:pPr>
            <a:r>
              <a:rPr lang="de-AT" sz="7200" dirty="0">
                <a:latin typeface="+mj-lt"/>
                <a:ea typeface="+mn-ea"/>
                <a:cs typeface="+mn-cs"/>
              </a:rPr>
              <a:t>2010: UN </a:t>
            </a:r>
            <a:r>
              <a:rPr lang="de-AT" sz="7200" dirty="0" err="1">
                <a:latin typeface="+mj-lt"/>
                <a:ea typeface="+mn-ea"/>
                <a:cs typeface="+mn-cs"/>
              </a:rPr>
              <a:t>Cancún</a:t>
            </a:r>
            <a:r>
              <a:rPr lang="de-AT" sz="7200" dirty="0">
                <a:latin typeface="+mj-lt"/>
                <a:ea typeface="+mn-ea"/>
                <a:cs typeface="+mn-cs"/>
              </a:rPr>
              <a:t> </a:t>
            </a:r>
            <a:r>
              <a:rPr lang="de-AT" sz="7200" dirty="0" err="1">
                <a:latin typeface="+mj-lt"/>
                <a:ea typeface="+mn-ea"/>
                <a:cs typeface="+mn-cs"/>
              </a:rPr>
              <a:t>Climate</a:t>
            </a:r>
            <a:r>
              <a:rPr lang="de-AT" sz="7200" dirty="0">
                <a:latin typeface="+mj-lt"/>
                <a:ea typeface="+mn-ea"/>
                <a:cs typeface="+mn-cs"/>
              </a:rPr>
              <a:t> Change Conference, erstes </a:t>
            </a:r>
            <a:r>
              <a:rPr lang="de-AT" sz="7200" dirty="0" err="1" smtClean="0">
                <a:latin typeface="+mj-lt"/>
                <a:ea typeface="+mn-ea"/>
                <a:cs typeface="+mn-cs"/>
              </a:rPr>
              <a:t>Commitment</a:t>
            </a:r>
            <a:endParaRPr lang="de-AT" sz="7200" dirty="0" smtClean="0">
              <a:latin typeface="+mj-lt"/>
              <a:ea typeface="+mn-ea"/>
              <a:cs typeface="+mn-cs"/>
            </a:endParaRPr>
          </a:p>
          <a:p>
            <a:pPr lvl="1">
              <a:buClr>
                <a:srgbClr val="0073AF"/>
              </a:buClr>
            </a:pPr>
            <a:endParaRPr lang="de-AT" sz="7200" dirty="0">
              <a:latin typeface="+mj-lt"/>
              <a:ea typeface="+mn-ea"/>
              <a:cs typeface="+mn-cs"/>
            </a:endParaRPr>
          </a:p>
          <a:p>
            <a:pPr>
              <a:lnSpc>
                <a:spcPct val="110000"/>
              </a:lnSpc>
              <a:buClr>
                <a:srgbClr val="0073AF"/>
              </a:buClr>
            </a:pPr>
            <a:r>
              <a:rPr lang="de-AT" sz="7200" b="1" dirty="0">
                <a:latin typeface="+mj-lt"/>
              </a:rPr>
              <a:t>Orientierung:</a:t>
            </a:r>
          </a:p>
          <a:p>
            <a:pPr lvl="1">
              <a:buClr>
                <a:srgbClr val="0073AF"/>
              </a:buClr>
            </a:pPr>
            <a:r>
              <a:rPr lang="de-AT" sz="7200" dirty="0">
                <a:latin typeface="+mj-lt"/>
                <a:ea typeface="+mn-ea"/>
                <a:cs typeface="+mn-cs"/>
              </a:rPr>
              <a:t>Keine Richtlinien, außer für </a:t>
            </a:r>
            <a:r>
              <a:rPr lang="de-AT" sz="7200" dirty="0" err="1">
                <a:latin typeface="+mj-lt"/>
                <a:ea typeface="+mn-ea"/>
                <a:cs typeface="+mn-cs"/>
              </a:rPr>
              <a:t>Demonstrable</a:t>
            </a:r>
            <a:r>
              <a:rPr lang="de-AT" sz="7200" dirty="0">
                <a:latin typeface="+mj-lt"/>
                <a:ea typeface="+mn-ea"/>
                <a:cs typeface="+mn-cs"/>
              </a:rPr>
              <a:t> Progress Reports und National Communications von UNFCCC &amp; IPCC. </a:t>
            </a:r>
          </a:p>
          <a:p>
            <a:pPr lvl="1">
              <a:buClr>
                <a:srgbClr val="0073AF"/>
              </a:buClr>
            </a:pPr>
            <a:r>
              <a:rPr lang="de-AT" sz="7200" dirty="0">
                <a:latin typeface="+mj-lt"/>
                <a:ea typeface="+mn-ea"/>
                <a:cs typeface="+mn-cs"/>
              </a:rPr>
              <a:t>EU Klimapolitik (</a:t>
            </a:r>
            <a:r>
              <a:rPr lang="de-AT" sz="7200" dirty="0" err="1">
                <a:latin typeface="+mj-lt"/>
                <a:ea typeface="+mn-ea"/>
                <a:cs typeface="+mn-cs"/>
              </a:rPr>
              <a:t>Burden</a:t>
            </a:r>
            <a:r>
              <a:rPr lang="de-AT" sz="7200" dirty="0">
                <a:latin typeface="+mj-lt"/>
                <a:ea typeface="+mn-ea"/>
                <a:cs typeface="+mn-cs"/>
              </a:rPr>
              <a:t>/</a:t>
            </a:r>
            <a:r>
              <a:rPr lang="de-AT" sz="7200" dirty="0" err="1">
                <a:latin typeface="+mj-lt"/>
                <a:ea typeface="+mn-ea"/>
                <a:cs typeface="+mn-cs"/>
              </a:rPr>
              <a:t>Effort</a:t>
            </a:r>
            <a:r>
              <a:rPr lang="de-AT" sz="7200" dirty="0">
                <a:latin typeface="+mj-lt"/>
                <a:ea typeface="+mn-ea"/>
                <a:cs typeface="+mn-cs"/>
              </a:rPr>
              <a:t> Sharing Agreement, ETS, </a:t>
            </a:r>
            <a:r>
              <a:rPr lang="de-AT" sz="7200" dirty="0" err="1">
                <a:latin typeface="+mj-lt"/>
                <a:ea typeface="+mn-ea"/>
                <a:cs typeface="+mn-cs"/>
              </a:rPr>
              <a:t>Climate</a:t>
            </a:r>
            <a:r>
              <a:rPr lang="de-AT" sz="7200" dirty="0">
                <a:latin typeface="+mj-lt"/>
                <a:ea typeface="+mn-ea"/>
                <a:cs typeface="+mn-cs"/>
              </a:rPr>
              <a:t> Change Programmes</a:t>
            </a:r>
            <a:r>
              <a:rPr lang="de-AT" sz="7200" dirty="0" smtClean="0">
                <a:latin typeface="+mj-lt"/>
                <a:ea typeface="+mn-ea"/>
                <a:cs typeface="+mn-cs"/>
              </a:rPr>
              <a:t>)</a:t>
            </a:r>
          </a:p>
          <a:p>
            <a:pPr lvl="1">
              <a:buClr>
                <a:srgbClr val="0073AF"/>
              </a:buClr>
            </a:pPr>
            <a:endParaRPr lang="de-AT" sz="7200" dirty="0">
              <a:latin typeface="+mj-lt"/>
              <a:ea typeface="+mn-ea"/>
              <a:cs typeface="+mn-cs"/>
            </a:endParaRPr>
          </a:p>
          <a:p>
            <a:pPr>
              <a:lnSpc>
                <a:spcPct val="110000"/>
              </a:lnSpc>
              <a:buClr>
                <a:srgbClr val="0073AF"/>
              </a:buClr>
            </a:pPr>
            <a:r>
              <a:rPr lang="de-AT" sz="7200" b="1" dirty="0">
                <a:latin typeface="+mj-lt"/>
              </a:rPr>
              <a:t>Verbreitung:</a:t>
            </a:r>
          </a:p>
          <a:p>
            <a:pPr lvl="1">
              <a:buClr>
                <a:srgbClr val="0073AF"/>
              </a:buClr>
            </a:pPr>
            <a:r>
              <a:rPr lang="de-AT" sz="7200" dirty="0">
                <a:latin typeface="+mj-lt"/>
                <a:ea typeface="+mn-ea"/>
                <a:cs typeface="+mn-cs"/>
              </a:rPr>
              <a:t>Erste Generation in den </a:t>
            </a:r>
            <a:r>
              <a:rPr lang="de-AT" sz="7200" dirty="0" smtClean="0">
                <a:latin typeface="+mj-lt"/>
                <a:ea typeface="+mn-ea"/>
                <a:cs typeface="+mn-cs"/>
              </a:rPr>
              <a:t>1990er Jahren </a:t>
            </a:r>
            <a:r>
              <a:rPr lang="de-AT" sz="7200" dirty="0">
                <a:latin typeface="+mj-lt"/>
                <a:ea typeface="+mn-ea"/>
                <a:cs typeface="+mn-cs"/>
              </a:rPr>
              <a:t>(BE, DK, DE, NL, SV,UK</a:t>
            </a:r>
            <a:r>
              <a:rPr lang="de-AT" sz="7200" dirty="0" smtClean="0">
                <a:latin typeface="+mj-lt"/>
                <a:ea typeface="+mn-ea"/>
                <a:cs typeface="+mn-cs"/>
              </a:rPr>
              <a:t>). </a:t>
            </a:r>
            <a:endParaRPr lang="de-AT" sz="7200" dirty="0">
              <a:latin typeface="+mj-lt"/>
              <a:ea typeface="+mn-ea"/>
              <a:cs typeface="+mn-cs"/>
            </a:endParaRPr>
          </a:p>
          <a:p>
            <a:pPr lvl="1">
              <a:buClr>
                <a:srgbClr val="0073AF"/>
              </a:buClr>
            </a:pPr>
            <a:r>
              <a:rPr lang="de-AT" sz="7200" dirty="0">
                <a:latin typeface="+mj-lt"/>
                <a:ea typeface="+mn-ea"/>
                <a:cs typeface="+mn-cs"/>
              </a:rPr>
              <a:t>Starke Diffusion </a:t>
            </a:r>
            <a:r>
              <a:rPr lang="de-AT" sz="7200" dirty="0" smtClean="0">
                <a:latin typeface="+mj-lt"/>
                <a:ea typeface="+mn-ea"/>
                <a:cs typeface="+mn-cs"/>
              </a:rPr>
              <a:t>Mitte 2000er Jahre</a:t>
            </a:r>
            <a:endParaRPr lang="de-AT" sz="7200" dirty="0">
              <a:latin typeface="+mj-lt"/>
              <a:ea typeface="+mn-ea"/>
              <a:cs typeface="+mn-cs"/>
            </a:endParaRPr>
          </a:p>
          <a:p>
            <a:pPr lvl="1">
              <a:buClr>
                <a:srgbClr val="0073AF"/>
              </a:buClr>
            </a:pPr>
            <a:r>
              <a:rPr lang="de-AT" sz="7200" dirty="0">
                <a:latin typeface="+mj-lt"/>
                <a:ea typeface="+mn-ea"/>
                <a:cs typeface="+mn-cs"/>
              </a:rPr>
              <a:t>Mehrheit der EU-Staaten hat ihre NMS mind. einmal aktualisiert </a:t>
            </a:r>
            <a:r>
              <a:rPr lang="de-AT" sz="7200" dirty="0" smtClean="0">
                <a:latin typeface="+mj-lt"/>
                <a:ea typeface="+mn-ea"/>
                <a:cs typeface="+mn-cs"/>
              </a:rPr>
              <a:t>- </a:t>
            </a:r>
            <a:r>
              <a:rPr lang="de-AT" sz="7200" dirty="0">
                <a:latin typeface="+mj-lt"/>
                <a:ea typeface="+mn-ea"/>
                <a:cs typeface="+mn-cs"/>
              </a:rPr>
              <a:t>Südeuropa </a:t>
            </a:r>
            <a:r>
              <a:rPr lang="de-AT" sz="7200" dirty="0" smtClean="0">
                <a:latin typeface="+mj-lt"/>
                <a:ea typeface="+mn-ea"/>
                <a:cs typeface="+mn-cs"/>
              </a:rPr>
              <a:t>nicht </a:t>
            </a:r>
            <a:endParaRPr lang="de-AT" sz="7200" dirty="0">
              <a:latin typeface="+mj-lt"/>
              <a:ea typeface="+mn-ea"/>
              <a:cs typeface="+mn-cs"/>
            </a:endParaRPr>
          </a:p>
          <a:p>
            <a:pPr lvl="1">
              <a:buClr>
                <a:srgbClr val="0073AF"/>
              </a:buClr>
            </a:pPr>
            <a:r>
              <a:rPr lang="de-AT" sz="7200" dirty="0" smtClean="0">
                <a:latin typeface="+mj-lt"/>
                <a:ea typeface="+mn-ea"/>
                <a:cs typeface="+mn-cs"/>
              </a:rPr>
              <a:t>Neuer Trend: Integrierte Klima-Energie Strategien ausgearbeitet </a:t>
            </a:r>
            <a:r>
              <a:rPr lang="de-AT" sz="7200" dirty="0">
                <a:latin typeface="+mj-lt"/>
                <a:ea typeface="+mn-ea"/>
                <a:cs typeface="+mn-cs"/>
              </a:rPr>
              <a:t>(FI, DE, NL, ES, SV, UK) oder in </a:t>
            </a:r>
            <a:r>
              <a:rPr lang="de-AT" sz="7200" dirty="0" err="1">
                <a:latin typeface="+mj-lt"/>
                <a:ea typeface="+mn-ea"/>
                <a:cs typeface="+mn-cs"/>
              </a:rPr>
              <a:t>Plannung</a:t>
            </a:r>
            <a:r>
              <a:rPr lang="de-AT" sz="7200" dirty="0">
                <a:latin typeface="+mj-lt"/>
                <a:ea typeface="+mn-ea"/>
                <a:cs typeface="+mn-cs"/>
              </a:rPr>
              <a:t> (DK, PT)</a:t>
            </a:r>
          </a:p>
          <a:p>
            <a:pPr lvl="1">
              <a:buClr>
                <a:srgbClr val="0073AF"/>
              </a:buClr>
            </a:pPr>
            <a:r>
              <a:rPr lang="de-AT" sz="7200" dirty="0">
                <a:latin typeface="+mj-lt"/>
                <a:ea typeface="+mn-ea"/>
                <a:cs typeface="+mn-cs"/>
              </a:rPr>
              <a:t>Klima-Gesetze (AT, SV, UK)</a:t>
            </a:r>
          </a:p>
        </p:txBody>
      </p:sp>
    </p:spTree>
    <p:extLst>
      <p:ext uri="{BB962C8B-B14F-4D97-AF65-F5344CB8AC3E}">
        <p14:creationId xmlns:p14="http://schemas.microsoft.com/office/powerpoint/2010/main" val="7875469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4" end="1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5" end="1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6" end="1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272" y="395933"/>
            <a:ext cx="8424862" cy="946150"/>
          </a:xfrm>
        </p:spPr>
        <p:txBody>
          <a:bodyPr>
            <a:noAutofit/>
          </a:bodyPr>
          <a:lstStyle/>
          <a:p>
            <a:r>
              <a:rPr lang="de-AT" sz="2400" dirty="0">
                <a:solidFill>
                  <a:srgbClr val="0073AF"/>
                </a:solidFill>
                <a:effectLst>
                  <a:outerShdw blurRad="38100" dist="38100" dir="2700000" algn="tl">
                    <a:srgbClr val="C0C0C0"/>
                  </a:outerShdw>
                </a:effectLst>
              </a:rPr>
              <a:t>Klimaschutzstrategien:</a:t>
            </a:r>
            <a:br>
              <a:rPr lang="de-AT" sz="2400" dirty="0">
                <a:solidFill>
                  <a:srgbClr val="0073AF"/>
                </a:solidFill>
                <a:effectLst>
                  <a:outerShdw blurRad="38100" dist="38100" dir="2700000" algn="tl">
                    <a:srgbClr val="C0C0C0"/>
                  </a:outerShdw>
                </a:effectLst>
              </a:rPr>
            </a:br>
            <a:r>
              <a:rPr lang="de-AT" sz="2400" dirty="0">
                <a:solidFill>
                  <a:srgbClr val="0073AF"/>
                </a:solidFill>
                <a:effectLst>
                  <a:outerShdw blurRad="38100" dist="38100" dir="2700000" algn="tl">
                    <a:srgbClr val="C0C0C0"/>
                  </a:outerShdw>
                </a:effectLst>
              </a:rPr>
              <a:t>Inhalte und </a:t>
            </a:r>
            <a:r>
              <a:rPr lang="de-AT" sz="2400" dirty="0" err="1">
                <a:solidFill>
                  <a:srgbClr val="0073AF"/>
                </a:solidFill>
                <a:effectLst>
                  <a:outerShdw blurRad="38100" dist="38100" dir="2700000" algn="tl">
                    <a:srgbClr val="C0C0C0"/>
                  </a:outerShdw>
                </a:effectLst>
              </a:rPr>
              <a:t>Governance</a:t>
            </a:r>
            <a:r>
              <a:rPr lang="de-AT" sz="2400" dirty="0">
                <a:solidFill>
                  <a:srgbClr val="0073AF"/>
                </a:solidFill>
                <a:effectLst>
                  <a:outerShdw blurRad="38100" dist="38100" dir="2700000" algn="tl">
                    <a:srgbClr val="C0C0C0"/>
                  </a:outerShdw>
                </a:effectLst>
              </a:rPr>
              <a:t/>
            </a:r>
            <a:br>
              <a:rPr lang="de-AT" sz="2400" dirty="0">
                <a:solidFill>
                  <a:srgbClr val="0073AF"/>
                </a:solidFill>
                <a:effectLst>
                  <a:outerShdw blurRad="38100" dist="38100" dir="2700000" algn="tl">
                    <a:srgbClr val="C0C0C0"/>
                  </a:outerShdw>
                </a:effectLst>
              </a:rPr>
            </a:br>
            <a:endParaRPr lang="en-GB" sz="2400" dirty="0">
              <a:solidFill>
                <a:srgbClr val="0073AF"/>
              </a:solidFill>
              <a:effectLst>
                <a:outerShdw blurRad="38100" dist="38100" dir="2700000" algn="tl">
                  <a:srgbClr val="C0C0C0"/>
                </a:outerShdw>
              </a:effectLst>
            </a:endParaRPr>
          </a:p>
        </p:txBody>
      </p:sp>
      <p:sp>
        <p:nvSpPr>
          <p:cNvPr id="3" name="Inhaltsplatzhalter 2"/>
          <p:cNvSpPr>
            <a:spLocks noGrp="1"/>
          </p:cNvSpPr>
          <p:nvPr>
            <p:ph idx="1"/>
          </p:nvPr>
        </p:nvSpPr>
        <p:spPr/>
        <p:txBody>
          <a:bodyPr>
            <a:normAutofit fontScale="70000" lnSpcReduction="20000"/>
          </a:bodyPr>
          <a:lstStyle/>
          <a:p>
            <a:pPr marL="274638" lvl="1" indent="-274638">
              <a:lnSpc>
                <a:spcPct val="110000"/>
              </a:lnSpc>
              <a:buClr>
                <a:srgbClr val="0073AF"/>
              </a:buClr>
            </a:pPr>
            <a:r>
              <a:rPr lang="de-AT" sz="2900" dirty="0">
                <a:latin typeface="+mj-lt"/>
                <a:ea typeface="+mn-ea"/>
                <a:cs typeface="+mn-cs"/>
              </a:rPr>
              <a:t>NMS helfen bei der Erfüllung internationale Verpflichtungen </a:t>
            </a:r>
          </a:p>
          <a:p>
            <a:pPr lvl="1">
              <a:buClr>
                <a:srgbClr val="0073AF"/>
              </a:buClr>
            </a:pPr>
            <a:r>
              <a:rPr lang="de-AT" sz="2600" dirty="0">
                <a:latin typeface="+mj-lt"/>
                <a:ea typeface="+mn-ea"/>
                <a:cs typeface="+mn-cs"/>
              </a:rPr>
              <a:t>Vorreiter-Rolle („zero-</a:t>
            </a:r>
            <a:r>
              <a:rPr lang="de-AT" sz="2600" dirty="0" err="1">
                <a:latin typeface="+mj-lt"/>
                <a:ea typeface="+mn-ea"/>
                <a:cs typeface="+mn-cs"/>
              </a:rPr>
              <a:t>emissions</a:t>
            </a:r>
            <a:r>
              <a:rPr lang="de-AT" sz="2600" dirty="0">
                <a:latin typeface="+mj-lt"/>
                <a:ea typeface="+mn-ea"/>
                <a:cs typeface="+mn-cs"/>
              </a:rPr>
              <a:t> </a:t>
            </a:r>
            <a:r>
              <a:rPr lang="de-AT" sz="2600" dirty="0" err="1">
                <a:latin typeface="+mj-lt"/>
                <a:ea typeface="+mn-ea"/>
                <a:cs typeface="+mn-cs"/>
              </a:rPr>
              <a:t>society</a:t>
            </a:r>
            <a:r>
              <a:rPr lang="de-AT" sz="2600" dirty="0">
                <a:latin typeface="+mj-lt"/>
                <a:ea typeface="+mn-ea"/>
                <a:cs typeface="+mn-cs"/>
              </a:rPr>
              <a:t>“) </a:t>
            </a:r>
          </a:p>
          <a:p>
            <a:pPr lvl="1">
              <a:buClr>
                <a:srgbClr val="0073AF"/>
              </a:buClr>
            </a:pPr>
            <a:r>
              <a:rPr lang="de-AT" sz="2600" dirty="0">
                <a:latin typeface="+mj-lt"/>
                <a:ea typeface="+mn-ea"/>
                <a:cs typeface="+mn-cs"/>
              </a:rPr>
              <a:t>Energieversorgung</a:t>
            </a:r>
          </a:p>
          <a:p>
            <a:pPr marL="274638" lvl="1" indent="-274638">
              <a:lnSpc>
                <a:spcPct val="110000"/>
              </a:lnSpc>
              <a:buClr>
                <a:srgbClr val="0073AF"/>
              </a:buClr>
            </a:pPr>
            <a:r>
              <a:rPr lang="de-AT" sz="2900" dirty="0">
                <a:latin typeface="+mj-lt"/>
                <a:ea typeface="+mn-ea"/>
                <a:cs typeface="+mn-cs"/>
              </a:rPr>
              <a:t>Ziel-orientiert (EU-Ziele bzw. mehr ambitioniert</a:t>
            </a:r>
            <a:r>
              <a:rPr lang="de-AT" sz="2900" dirty="0" smtClean="0">
                <a:latin typeface="+mj-lt"/>
                <a:ea typeface="+mn-ea"/>
                <a:cs typeface="+mn-cs"/>
              </a:rPr>
              <a:t>)</a:t>
            </a:r>
            <a:endParaRPr lang="de-AT" sz="2900" dirty="0">
              <a:latin typeface="+mj-lt"/>
              <a:ea typeface="+mn-ea"/>
              <a:cs typeface="+mn-cs"/>
            </a:endParaRPr>
          </a:p>
          <a:p>
            <a:pPr marL="274638" lvl="1" indent="-274638">
              <a:lnSpc>
                <a:spcPct val="110000"/>
              </a:lnSpc>
              <a:buClr>
                <a:srgbClr val="0073AF"/>
              </a:buClr>
            </a:pPr>
            <a:r>
              <a:rPr lang="de-AT" sz="2900" dirty="0">
                <a:latin typeface="+mj-lt"/>
                <a:ea typeface="+mn-ea"/>
                <a:cs typeface="+mn-cs"/>
              </a:rPr>
              <a:t>Teilweise narrativ (internationale &amp; EU Entwicklungen, Emissionen</a:t>
            </a:r>
            <a:r>
              <a:rPr lang="de-AT" sz="2900" dirty="0" smtClean="0">
                <a:latin typeface="+mj-lt"/>
                <a:ea typeface="+mn-ea"/>
                <a:cs typeface="+mn-cs"/>
              </a:rPr>
              <a:t>)</a:t>
            </a:r>
            <a:endParaRPr lang="en-GB" sz="2900" dirty="0">
              <a:latin typeface="+mj-lt"/>
              <a:ea typeface="+mn-ea"/>
              <a:cs typeface="+mn-cs"/>
            </a:endParaRPr>
          </a:p>
          <a:p>
            <a:pPr marL="274638" lvl="1" indent="-274638">
              <a:lnSpc>
                <a:spcPct val="110000"/>
              </a:lnSpc>
              <a:buClr>
                <a:srgbClr val="0073AF"/>
              </a:buClr>
            </a:pPr>
            <a:r>
              <a:rPr lang="en-GB" sz="2900" dirty="0">
                <a:latin typeface="+mj-lt"/>
                <a:ea typeface="+mn-ea"/>
                <a:cs typeface="+mn-cs"/>
              </a:rPr>
              <a:t>Listen </a:t>
            </a:r>
            <a:r>
              <a:rPr lang="en-GB" sz="2900" dirty="0" err="1">
                <a:latin typeface="+mj-lt"/>
                <a:ea typeface="+mn-ea"/>
                <a:cs typeface="+mn-cs"/>
              </a:rPr>
              <a:t>Szenarien</a:t>
            </a:r>
            <a:r>
              <a:rPr lang="en-GB" sz="2900" dirty="0">
                <a:latin typeface="+mj-lt"/>
                <a:ea typeface="+mn-ea"/>
                <a:cs typeface="+mn-cs"/>
              </a:rPr>
              <a:t> und </a:t>
            </a:r>
            <a:r>
              <a:rPr lang="en-GB" sz="2900" dirty="0" err="1">
                <a:latin typeface="+mj-lt"/>
                <a:ea typeface="+mn-ea"/>
                <a:cs typeface="+mn-cs"/>
              </a:rPr>
              <a:t>Auswirkungen</a:t>
            </a:r>
            <a:r>
              <a:rPr lang="en-GB" sz="2900" dirty="0">
                <a:latin typeface="+mj-lt"/>
                <a:ea typeface="+mn-ea"/>
                <a:cs typeface="+mn-cs"/>
              </a:rPr>
              <a:t> </a:t>
            </a:r>
            <a:r>
              <a:rPr lang="en-GB" sz="2900" dirty="0" smtClean="0">
                <a:latin typeface="+mj-lt"/>
                <a:ea typeface="+mn-ea"/>
                <a:cs typeface="+mn-cs"/>
              </a:rPr>
              <a:t>auf</a:t>
            </a:r>
            <a:endParaRPr lang="en-GB" sz="2900" dirty="0">
              <a:latin typeface="+mj-lt"/>
              <a:ea typeface="+mn-ea"/>
              <a:cs typeface="+mn-cs"/>
            </a:endParaRPr>
          </a:p>
          <a:p>
            <a:pPr marL="274638" lvl="1" indent="-274638">
              <a:lnSpc>
                <a:spcPct val="110000"/>
              </a:lnSpc>
              <a:buClr>
                <a:srgbClr val="0073AF"/>
              </a:buClr>
            </a:pPr>
            <a:r>
              <a:rPr lang="en-GB" sz="2900" dirty="0" err="1">
                <a:latin typeface="+mj-lt"/>
                <a:ea typeface="+mn-ea"/>
                <a:cs typeface="+mn-cs"/>
              </a:rPr>
              <a:t>Instrumente</a:t>
            </a:r>
            <a:r>
              <a:rPr lang="en-GB" sz="2900" dirty="0">
                <a:latin typeface="+mj-lt"/>
                <a:ea typeface="+mn-ea"/>
                <a:cs typeface="+mn-cs"/>
              </a:rPr>
              <a:t> </a:t>
            </a:r>
            <a:r>
              <a:rPr lang="en-GB" sz="2900" dirty="0" err="1">
                <a:latin typeface="+mj-lt"/>
                <a:ea typeface="+mn-ea"/>
                <a:cs typeface="+mn-cs"/>
              </a:rPr>
              <a:t>für</a:t>
            </a:r>
            <a:r>
              <a:rPr lang="en-GB" sz="2900" dirty="0">
                <a:latin typeface="+mj-lt"/>
                <a:ea typeface="+mn-ea"/>
                <a:cs typeface="+mn-cs"/>
              </a:rPr>
              <a:t> </a:t>
            </a:r>
            <a:r>
              <a:rPr lang="en-GB" sz="2900" dirty="0" err="1">
                <a:latin typeface="+mj-lt"/>
                <a:ea typeface="+mn-ea"/>
                <a:cs typeface="+mn-cs"/>
              </a:rPr>
              <a:t>einige</a:t>
            </a:r>
            <a:r>
              <a:rPr lang="en-GB" sz="2900" dirty="0">
                <a:latin typeface="+mj-lt"/>
                <a:ea typeface="+mn-ea"/>
                <a:cs typeface="+mn-cs"/>
              </a:rPr>
              <a:t> </a:t>
            </a:r>
            <a:r>
              <a:rPr lang="en-GB" sz="2900" dirty="0" err="1">
                <a:latin typeface="+mj-lt"/>
                <a:ea typeface="+mn-ea"/>
                <a:cs typeface="+mn-cs"/>
              </a:rPr>
              <a:t>Sektoren</a:t>
            </a:r>
            <a:r>
              <a:rPr lang="en-GB" sz="2900" dirty="0">
                <a:latin typeface="+mj-lt"/>
                <a:ea typeface="+mn-ea"/>
                <a:cs typeface="+mn-cs"/>
              </a:rPr>
              <a:t> (</a:t>
            </a:r>
            <a:r>
              <a:rPr lang="en-GB" sz="2900" dirty="0" err="1">
                <a:latin typeface="+mj-lt"/>
                <a:ea typeface="+mn-ea"/>
                <a:cs typeface="+mn-cs"/>
              </a:rPr>
              <a:t>Energie</a:t>
            </a:r>
            <a:r>
              <a:rPr lang="en-GB" sz="2900" dirty="0">
                <a:latin typeface="+mj-lt"/>
                <a:ea typeface="+mn-ea"/>
                <a:cs typeface="+mn-cs"/>
              </a:rPr>
              <a:t>, </a:t>
            </a:r>
            <a:r>
              <a:rPr lang="en-GB" sz="2900" dirty="0" err="1">
                <a:latin typeface="+mj-lt"/>
                <a:ea typeface="+mn-ea"/>
                <a:cs typeface="+mn-cs"/>
              </a:rPr>
              <a:t>Abfall</a:t>
            </a:r>
            <a:r>
              <a:rPr lang="en-GB" sz="2900" dirty="0">
                <a:latin typeface="+mj-lt"/>
                <a:ea typeface="+mn-ea"/>
                <a:cs typeface="+mn-cs"/>
              </a:rPr>
              <a:t>, </a:t>
            </a:r>
            <a:r>
              <a:rPr lang="en-GB" sz="2900" dirty="0" err="1">
                <a:latin typeface="+mj-lt"/>
                <a:ea typeface="+mn-ea"/>
                <a:cs typeface="+mn-cs"/>
              </a:rPr>
              <a:t>Bau</a:t>
            </a:r>
            <a:r>
              <a:rPr lang="en-GB" sz="2900" dirty="0">
                <a:latin typeface="+mj-lt"/>
                <a:ea typeface="+mn-ea"/>
                <a:cs typeface="+mn-cs"/>
              </a:rPr>
              <a:t>, Landschaft, Wald), </a:t>
            </a:r>
            <a:r>
              <a:rPr lang="en-GB" sz="2900" dirty="0" err="1">
                <a:latin typeface="+mj-lt"/>
                <a:ea typeface="+mn-ea"/>
                <a:cs typeface="+mn-cs"/>
              </a:rPr>
              <a:t>ohne</a:t>
            </a:r>
            <a:r>
              <a:rPr lang="en-GB" sz="2900" dirty="0">
                <a:latin typeface="+mj-lt"/>
                <a:ea typeface="+mn-ea"/>
                <a:cs typeface="+mn-cs"/>
              </a:rPr>
              <a:t> </a:t>
            </a:r>
            <a:r>
              <a:rPr lang="en-GB" sz="2900" dirty="0" err="1" smtClean="0">
                <a:latin typeface="+mj-lt"/>
                <a:ea typeface="+mn-ea"/>
                <a:cs typeface="+mn-cs"/>
              </a:rPr>
              <a:t>Koordination</a:t>
            </a:r>
            <a:endParaRPr lang="en-GB" sz="2900" dirty="0">
              <a:latin typeface="+mj-lt"/>
              <a:ea typeface="+mn-ea"/>
              <a:cs typeface="+mn-cs"/>
            </a:endParaRPr>
          </a:p>
          <a:p>
            <a:pPr marL="274638" lvl="1" indent="-274638">
              <a:lnSpc>
                <a:spcPct val="110000"/>
              </a:lnSpc>
              <a:buClr>
                <a:srgbClr val="0073AF"/>
              </a:buClr>
            </a:pPr>
            <a:r>
              <a:rPr lang="de-AT" sz="2900" dirty="0">
                <a:latin typeface="+mj-lt"/>
                <a:ea typeface="+mn-ea"/>
                <a:cs typeface="+mn-cs"/>
              </a:rPr>
              <a:t>Erarbeitet durch </a:t>
            </a:r>
            <a:r>
              <a:rPr lang="de-AT" sz="2900" dirty="0" smtClean="0">
                <a:latin typeface="+mj-lt"/>
                <a:ea typeface="+mn-ea"/>
                <a:cs typeface="+mn-cs"/>
              </a:rPr>
              <a:t>Umweltministerien unter Einbeziehung von anderen Ministerien</a:t>
            </a:r>
            <a:endParaRPr lang="de-AT" sz="2900" dirty="0">
              <a:latin typeface="+mj-lt"/>
              <a:ea typeface="+mn-ea"/>
              <a:cs typeface="+mn-cs"/>
            </a:endParaRPr>
          </a:p>
          <a:p>
            <a:pPr marL="274638" lvl="1" indent="-274638">
              <a:lnSpc>
                <a:spcPct val="110000"/>
              </a:lnSpc>
              <a:buClr>
                <a:srgbClr val="0073AF"/>
              </a:buClr>
            </a:pPr>
            <a:r>
              <a:rPr lang="de-AT" sz="2900" dirty="0">
                <a:latin typeface="+mj-lt"/>
                <a:ea typeface="+mn-ea"/>
                <a:cs typeface="+mn-cs"/>
              </a:rPr>
              <a:t>Horizontale Koordination </a:t>
            </a:r>
            <a:r>
              <a:rPr lang="de-AT" sz="2900" dirty="0" smtClean="0">
                <a:latin typeface="+mj-lt"/>
                <a:ea typeface="+mn-ea"/>
                <a:cs typeface="+mn-cs"/>
              </a:rPr>
              <a:t>meist durch </a:t>
            </a:r>
            <a:r>
              <a:rPr lang="de-AT" sz="2900" dirty="0">
                <a:latin typeface="+mj-lt"/>
                <a:ea typeface="+mn-ea"/>
                <a:cs typeface="+mn-cs"/>
              </a:rPr>
              <a:t>neue oder existierende inter-ministerielle </a:t>
            </a:r>
            <a:r>
              <a:rPr lang="de-AT" sz="2900" dirty="0" smtClean="0">
                <a:latin typeface="+mj-lt"/>
                <a:ea typeface="+mn-ea"/>
                <a:cs typeface="+mn-cs"/>
              </a:rPr>
              <a:t>Institutionen</a:t>
            </a:r>
          </a:p>
          <a:p>
            <a:pPr marL="274638" lvl="1" indent="-274638">
              <a:lnSpc>
                <a:spcPct val="110000"/>
              </a:lnSpc>
              <a:buClr>
                <a:srgbClr val="0073AF"/>
              </a:buClr>
            </a:pPr>
            <a:r>
              <a:rPr lang="de-AT" sz="2900" dirty="0" smtClean="0">
                <a:latin typeface="+mj-lt"/>
                <a:ea typeface="+mn-ea"/>
                <a:cs typeface="+mn-cs"/>
              </a:rPr>
              <a:t>Kaum vertikale Koordination</a:t>
            </a:r>
            <a:endParaRPr lang="de-AT" sz="2900" dirty="0">
              <a:latin typeface="+mj-lt"/>
              <a:ea typeface="+mn-ea"/>
              <a:cs typeface="+mn-cs"/>
            </a:endParaRPr>
          </a:p>
          <a:p>
            <a:pPr marL="274638" lvl="1" indent="-274638">
              <a:lnSpc>
                <a:spcPct val="110000"/>
              </a:lnSpc>
              <a:buClr>
                <a:srgbClr val="0073AF"/>
              </a:buClr>
            </a:pPr>
            <a:r>
              <a:rPr lang="de-AT" sz="2900" dirty="0">
                <a:latin typeface="+mj-lt"/>
                <a:ea typeface="+mn-ea"/>
                <a:cs typeface="+mn-cs"/>
              </a:rPr>
              <a:t>Interessensvertreter oft </a:t>
            </a:r>
            <a:r>
              <a:rPr lang="de-AT" sz="2900" dirty="0" smtClean="0">
                <a:latin typeface="+mj-lt"/>
                <a:ea typeface="+mn-ea"/>
                <a:cs typeface="+mn-cs"/>
              </a:rPr>
              <a:t>involviert</a:t>
            </a:r>
            <a:endParaRPr lang="de-AT" sz="2900" dirty="0">
              <a:latin typeface="+mj-lt"/>
              <a:ea typeface="+mn-ea"/>
              <a:cs typeface="+mn-cs"/>
            </a:endParaRPr>
          </a:p>
          <a:p>
            <a:pPr marL="274638" lvl="1" indent="-274638">
              <a:lnSpc>
                <a:spcPct val="110000"/>
              </a:lnSpc>
              <a:buClr>
                <a:srgbClr val="0073AF"/>
              </a:buClr>
            </a:pPr>
            <a:r>
              <a:rPr lang="de-AT" sz="2900" dirty="0">
                <a:latin typeface="+mj-lt"/>
                <a:ea typeface="+mn-ea"/>
                <a:cs typeface="+mn-cs"/>
              </a:rPr>
              <a:t>Monitoring durch Indikatoren häufig in </a:t>
            </a:r>
            <a:r>
              <a:rPr lang="de-AT" sz="2900" dirty="0" smtClean="0">
                <a:latin typeface="+mj-lt"/>
                <a:ea typeface="+mn-ea"/>
                <a:cs typeface="+mn-cs"/>
              </a:rPr>
              <a:t>Westeuropa, </a:t>
            </a:r>
            <a:r>
              <a:rPr lang="de-AT" sz="2900" dirty="0">
                <a:latin typeface="+mj-lt"/>
                <a:ea typeface="+mn-ea"/>
                <a:cs typeface="+mn-cs"/>
              </a:rPr>
              <a:t>weniger im Süden</a:t>
            </a:r>
          </a:p>
          <a:p>
            <a:endParaRPr lang="de-AT" dirty="0" smtClean="0"/>
          </a:p>
        </p:txBody>
      </p:sp>
    </p:spTree>
    <p:extLst>
      <p:ext uri="{BB962C8B-B14F-4D97-AF65-F5344CB8AC3E}">
        <p14:creationId xmlns:p14="http://schemas.microsoft.com/office/powerpoint/2010/main" val="2282888941"/>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2400" dirty="0">
                <a:solidFill>
                  <a:srgbClr val="0073AF"/>
                </a:solidFill>
                <a:effectLst>
                  <a:outerShdw blurRad="38100" dist="38100" dir="2700000" algn="tl">
                    <a:srgbClr val="C0C0C0"/>
                  </a:outerShdw>
                </a:effectLst>
              </a:rPr>
              <a:t>Klimaschutzstrategien:</a:t>
            </a:r>
            <a:br>
              <a:rPr lang="de-AT" sz="2400" dirty="0">
                <a:solidFill>
                  <a:srgbClr val="0073AF"/>
                </a:solidFill>
                <a:effectLst>
                  <a:outerShdw blurRad="38100" dist="38100" dir="2700000" algn="tl">
                    <a:srgbClr val="C0C0C0"/>
                  </a:outerShdw>
                </a:effectLst>
              </a:rPr>
            </a:br>
            <a:r>
              <a:rPr lang="de-AT" sz="2400" dirty="0">
                <a:solidFill>
                  <a:srgbClr val="0073AF"/>
                </a:solidFill>
                <a:effectLst>
                  <a:outerShdw blurRad="38100" dist="38100" dir="2700000" algn="tl">
                    <a:srgbClr val="C0C0C0"/>
                  </a:outerShdw>
                </a:effectLst>
              </a:rPr>
              <a:t>Effektivität</a:t>
            </a:r>
            <a:endParaRPr lang="en-GB" sz="2400" dirty="0">
              <a:solidFill>
                <a:srgbClr val="0073AF"/>
              </a:solidFill>
              <a:effectLst>
                <a:outerShdw blurRad="38100" dist="38100" dir="2700000" algn="tl">
                  <a:srgbClr val="C0C0C0"/>
                </a:outerShdw>
              </a:effectLst>
            </a:endParaRPr>
          </a:p>
        </p:txBody>
      </p:sp>
      <p:sp>
        <p:nvSpPr>
          <p:cNvPr id="3" name="Inhaltsplatzhalter 2"/>
          <p:cNvSpPr>
            <a:spLocks noGrp="1"/>
          </p:cNvSpPr>
          <p:nvPr>
            <p:ph idx="1"/>
          </p:nvPr>
        </p:nvSpPr>
        <p:spPr/>
        <p:txBody>
          <a:bodyPr>
            <a:normAutofit/>
          </a:bodyPr>
          <a:lstStyle/>
          <a:p>
            <a:pPr marL="274638" lvl="1" indent="-274638">
              <a:lnSpc>
                <a:spcPct val="90000"/>
              </a:lnSpc>
              <a:buClr>
                <a:srgbClr val="0073AF"/>
              </a:buClr>
            </a:pPr>
            <a:r>
              <a:rPr lang="de-AT" b="1" dirty="0">
                <a:latin typeface="+mj-lt"/>
                <a:ea typeface="+mn-ea"/>
                <a:cs typeface="+mn-cs"/>
              </a:rPr>
              <a:t>Sektorale Inkohärenz </a:t>
            </a:r>
          </a:p>
          <a:p>
            <a:pPr lvl="1">
              <a:lnSpc>
                <a:spcPct val="80000"/>
              </a:lnSpc>
              <a:buClr>
                <a:srgbClr val="0073AF"/>
              </a:buClr>
            </a:pPr>
            <a:r>
              <a:rPr lang="de-AT" sz="1800" dirty="0" err="1" smtClean="0">
                <a:latin typeface="+mj-lt"/>
                <a:ea typeface="+mn-ea"/>
                <a:cs typeface="+mn-cs"/>
              </a:rPr>
              <a:t>Policy</a:t>
            </a:r>
            <a:r>
              <a:rPr lang="de-AT" sz="1800" dirty="0" smtClean="0">
                <a:latin typeface="+mj-lt"/>
                <a:ea typeface="+mn-ea"/>
                <a:cs typeface="+mn-cs"/>
              </a:rPr>
              <a:t>-Interaktionen werden </a:t>
            </a:r>
            <a:r>
              <a:rPr lang="de-AT" sz="1800" dirty="0">
                <a:latin typeface="+mj-lt"/>
                <a:ea typeface="+mn-ea"/>
                <a:cs typeface="+mn-cs"/>
              </a:rPr>
              <a:t>nicht </a:t>
            </a:r>
            <a:r>
              <a:rPr lang="de-AT" sz="1800" dirty="0" smtClean="0">
                <a:latin typeface="+mj-lt"/>
                <a:ea typeface="+mn-ea"/>
                <a:cs typeface="+mn-cs"/>
              </a:rPr>
              <a:t>wahrgenommen oder ignoriert</a:t>
            </a:r>
            <a:endParaRPr lang="de-AT" sz="1800" dirty="0">
              <a:latin typeface="+mj-lt"/>
              <a:ea typeface="+mn-ea"/>
              <a:cs typeface="+mn-cs"/>
            </a:endParaRPr>
          </a:p>
          <a:p>
            <a:pPr lvl="1">
              <a:lnSpc>
                <a:spcPct val="80000"/>
              </a:lnSpc>
              <a:buClr>
                <a:srgbClr val="0073AF"/>
              </a:buClr>
            </a:pPr>
            <a:r>
              <a:rPr lang="de-AT" sz="1800" dirty="0" smtClean="0">
                <a:latin typeface="+mj-lt"/>
                <a:ea typeface="+mn-ea"/>
                <a:cs typeface="+mn-cs"/>
              </a:rPr>
              <a:t>Konflikte </a:t>
            </a:r>
            <a:r>
              <a:rPr lang="de-AT" sz="1800" dirty="0">
                <a:latin typeface="+mj-lt"/>
                <a:ea typeface="+mn-ea"/>
                <a:cs typeface="+mn-cs"/>
              </a:rPr>
              <a:t>zwischen Ministerien häufig (UK, FI, DE, ES</a:t>
            </a:r>
            <a:r>
              <a:rPr lang="de-AT" sz="1800" dirty="0" smtClean="0">
                <a:latin typeface="+mj-lt"/>
                <a:ea typeface="+mn-ea"/>
                <a:cs typeface="+mn-cs"/>
              </a:rPr>
              <a:t>)</a:t>
            </a:r>
          </a:p>
          <a:p>
            <a:pPr marL="454025" lvl="1" indent="0">
              <a:lnSpc>
                <a:spcPct val="80000"/>
              </a:lnSpc>
              <a:buClr>
                <a:srgbClr val="0073AF"/>
              </a:buClr>
              <a:buNone/>
            </a:pPr>
            <a:endParaRPr lang="de-AT" sz="1800" dirty="0">
              <a:latin typeface="+mj-lt"/>
              <a:ea typeface="+mn-ea"/>
              <a:cs typeface="+mn-cs"/>
            </a:endParaRPr>
          </a:p>
          <a:p>
            <a:pPr marL="274638" lvl="1" indent="-274638">
              <a:lnSpc>
                <a:spcPct val="90000"/>
              </a:lnSpc>
              <a:buClr>
                <a:srgbClr val="0073AF"/>
              </a:buClr>
            </a:pPr>
            <a:r>
              <a:rPr lang="de-AT" b="1" dirty="0">
                <a:latin typeface="+mj-lt"/>
                <a:ea typeface="+mn-ea"/>
                <a:cs typeface="+mn-cs"/>
              </a:rPr>
              <a:t>Schwache vertikale Integration</a:t>
            </a:r>
            <a:r>
              <a:rPr lang="de-AT" dirty="0">
                <a:latin typeface="+mj-lt"/>
                <a:ea typeface="+mn-ea"/>
                <a:cs typeface="+mn-cs"/>
              </a:rPr>
              <a:t>, obwohl viele Kompetenzen auf regionale Ebene sind (z.B. Baupolitik in AT</a:t>
            </a:r>
            <a:r>
              <a:rPr lang="de-AT" dirty="0" smtClean="0">
                <a:latin typeface="+mj-lt"/>
                <a:ea typeface="+mn-ea"/>
                <a:cs typeface="+mn-cs"/>
              </a:rPr>
              <a:t>)</a:t>
            </a:r>
          </a:p>
          <a:p>
            <a:pPr marL="0" lvl="1" indent="0">
              <a:lnSpc>
                <a:spcPct val="90000"/>
              </a:lnSpc>
              <a:buClr>
                <a:srgbClr val="0073AF"/>
              </a:buClr>
              <a:buNone/>
            </a:pPr>
            <a:endParaRPr lang="de-AT" dirty="0">
              <a:latin typeface="+mj-lt"/>
              <a:ea typeface="+mn-ea"/>
              <a:cs typeface="+mn-cs"/>
            </a:endParaRPr>
          </a:p>
          <a:p>
            <a:pPr marL="274638" lvl="1" indent="-274638">
              <a:lnSpc>
                <a:spcPct val="90000"/>
              </a:lnSpc>
              <a:buClr>
                <a:srgbClr val="0073AF"/>
              </a:buClr>
            </a:pPr>
            <a:r>
              <a:rPr lang="de-AT" b="1" dirty="0">
                <a:latin typeface="+mj-lt"/>
                <a:ea typeface="+mn-ea"/>
                <a:cs typeface="+mn-cs"/>
              </a:rPr>
              <a:t>Reporting</a:t>
            </a:r>
            <a:r>
              <a:rPr lang="de-AT" dirty="0">
                <a:latin typeface="+mj-lt"/>
                <a:ea typeface="+mn-ea"/>
                <a:cs typeface="+mn-cs"/>
              </a:rPr>
              <a:t> durch </a:t>
            </a:r>
            <a:r>
              <a:rPr lang="de-AT" dirty="0" smtClean="0">
                <a:latin typeface="+mj-lt"/>
                <a:ea typeface="+mn-ea"/>
                <a:cs typeface="+mn-cs"/>
              </a:rPr>
              <a:t>aggregierte </a:t>
            </a:r>
            <a:r>
              <a:rPr lang="de-AT" dirty="0">
                <a:latin typeface="+mj-lt"/>
                <a:ea typeface="+mn-ea"/>
                <a:cs typeface="+mn-cs"/>
              </a:rPr>
              <a:t>oder veraltete Indikatoren, </a:t>
            </a:r>
            <a:r>
              <a:rPr lang="de-AT" dirty="0" smtClean="0">
                <a:latin typeface="+mj-lt"/>
                <a:ea typeface="+mn-ea"/>
                <a:cs typeface="+mn-cs"/>
              </a:rPr>
              <a:t>Strategien werden oft „Schöngeredet“ (Betonung von Erfolgen </a:t>
            </a:r>
            <a:r>
              <a:rPr lang="de-AT" dirty="0">
                <a:latin typeface="+mj-lt"/>
                <a:ea typeface="+mn-ea"/>
                <a:cs typeface="+mn-cs"/>
              </a:rPr>
              <a:t>die </a:t>
            </a:r>
            <a:r>
              <a:rPr lang="de-AT" dirty="0" smtClean="0">
                <a:latin typeface="+mj-lt"/>
                <a:ea typeface="+mn-ea"/>
                <a:cs typeface="+mn-cs"/>
              </a:rPr>
              <a:t>nichts </a:t>
            </a:r>
            <a:r>
              <a:rPr lang="de-AT" dirty="0">
                <a:latin typeface="+mj-lt"/>
                <a:ea typeface="+mn-ea"/>
                <a:cs typeface="+mn-cs"/>
              </a:rPr>
              <a:t>mit </a:t>
            </a:r>
            <a:r>
              <a:rPr lang="de-AT" dirty="0" smtClean="0">
                <a:latin typeface="+mj-lt"/>
                <a:ea typeface="+mn-ea"/>
                <a:cs typeface="+mn-cs"/>
              </a:rPr>
              <a:t>NMS </a:t>
            </a:r>
            <a:r>
              <a:rPr lang="de-AT" dirty="0">
                <a:latin typeface="+mj-lt"/>
                <a:ea typeface="+mn-ea"/>
                <a:cs typeface="+mn-cs"/>
              </a:rPr>
              <a:t>zu tun </a:t>
            </a:r>
            <a:r>
              <a:rPr lang="de-AT" dirty="0" smtClean="0">
                <a:latin typeface="+mj-lt"/>
                <a:ea typeface="+mn-ea"/>
                <a:cs typeface="+mn-cs"/>
              </a:rPr>
              <a:t>haben)</a:t>
            </a:r>
          </a:p>
          <a:p>
            <a:pPr marL="0" lvl="1" indent="0">
              <a:lnSpc>
                <a:spcPct val="90000"/>
              </a:lnSpc>
              <a:buClr>
                <a:srgbClr val="0073AF"/>
              </a:buClr>
              <a:buNone/>
            </a:pPr>
            <a:endParaRPr lang="de-AT" dirty="0">
              <a:latin typeface="+mj-lt"/>
              <a:ea typeface="+mn-ea"/>
              <a:cs typeface="+mn-cs"/>
            </a:endParaRPr>
          </a:p>
          <a:p>
            <a:pPr marL="274638" lvl="1" indent="-274638">
              <a:lnSpc>
                <a:spcPct val="90000"/>
              </a:lnSpc>
              <a:buClr>
                <a:srgbClr val="0073AF"/>
              </a:buClr>
            </a:pPr>
            <a:r>
              <a:rPr lang="de-AT" b="1" dirty="0">
                <a:latin typeface="+mj-lt"/>
                <a:ea typeface="+mn-ea"/>
                <a:cs typeface="+mn-cs"/>
              </a:rPr>
              <a:t>Wenig erfolgreich als „</a:t>
            </a:r>
            <a:r>
              <a:rPr lang="de-AT" b="1" dirty="0" err="1" smtClean="0">
                <a:latin typeface="+mj-lt"/>
                <a:ea typeface="+mn-ea"/>
                <a:cs typeface="+mn-cs"/>
              </a:rPr>
              <a:t>Governance</a:t>
            </a:r>
            <a:r>
              <a:rPr lang="de-AT" b="1" dirty="0" smtClean="0">
                <a:latin typeface="+mj-lt"/>
                <a:ea typeface="+mn-ea"/>
                <a:cs typeface="+mn-cs"/>
              </a:rPr>
              <a:t>“-Prozesse </a:t>
            </a:r>
            <a:r>
              <a:rPr lang="de-AT" dirty="0">
                <a:latin typeface="+mj-lt"/>
                <a:ea typeface="+mn-ea"/>
                <a:cs typeface="+mn-cs"/>
              </a:rPr>
              <a:t>aber </a:t>
            </a:r>
            <a:r>
              <a:rPr lang="de-AT" dirty="0" smtClean="0">
                <a:latin typeface="+mj-lt"/>
                <a:ea typeface="+mn-ea"/>
                <a:cs typeface="+mn-cs"/>
              </a:rPr>
              <a:t>wichtiger </a:t>
            </a:r>
            <a:r>
              <a:rPr lang="de-AT" dirty="0">
                <a:latin typeface="+mj-lt"/>
                <a:ea typeface="+mn-ea"/>
                <a:cs typeface="+mn-cs"/>
              </a:rPr>
              <a:t>Beitrag als </a:t>
            </a:r>
            <a:r>
              <a:rPr lang="de-AT" dirty="0" smtClean="0">
                <a:latin typeface="+mj-lt"/>
                <a:ea typeface="+mn-ea"/>
                <a:cs typeface="+mn-cs"/>
              </a:rPr>
              <a:t>Sensibilisierungs-, Kommunikations-, und Reporting-Instrument</a:t>
            </a:r>
            <a:r>
              <a:rPr lang="de-AT" dirty="0">
                <a:latin typeface="+mj-lt"/>
                <a:ea typeface="+mn-ea"/>
                <a:cs typeface="+mn-cs"/>
              </a:rPr>
              <a:t> </a:t>
            </a:r>
            <a:r>
              <a:rPr lang="de-AT" dirty="0" smtClean="0">
                <a:latin typeface="+mj-lt"/>
                <a:ea typeface="+mn-ea"/>
                <a:cs typeface="+mn-cs"/>
              </a:rPr>
              <a:t>(kaum messbar)</a:t>
            </a:r>
            <a:endParaRPr lang="de-AT" dirty="0" smtClean="0"/>
          </a:p>
          <a:p>
            <a:endParaRPr lang="de-AT" dirty="0" smtClean="0"/>
          </a:p>
        </p:txBody>
      </p:sp>
    </p:spTree>
    <p:extLst>
      <p:ext uri="{BB962C8B-B14F-4D97-AF65-F5344CB8AC3E}">
        <p14:creationId xmlns:p14="http://schemas.microsoft.com/office/powerpoint/2010/main" val="26629331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Titel 1"/>
          <p:cNvSpPr>
            <a:spLocks noGrp="1"/>
          </p:cNvSpPr>
          <p:nvPr>
            <p:ph type="title" idx="4294967295"/>
          </p:nvPr>
        </p:nvSpPr>
        <p:spPr>
          <a:xfrm>
            <a:off x="187192" y="107901"/>
            <a:ext cx="8424862" cy="946150"/>
          </a:xfrm>
        </p:spPr>
        <p:txBody>
          <a:bodyPr anchor="ctr"/>
          <a:lstStyle/>
          <a:p>
            <a:pPr>
              <a:defRPr/>
            </a:pPr>
            <a:r>
              <a:rPr lang="de-AT" dirty="0" smtClean="0">
                <a:solidFill>
                  <a:srgbClr val="0073AF"/>
                </a:solidFill>
                <a:effectLst>
                  <a:outerShdw blurRad="38100" dist="38100" dir="2700000" algn="tl">
                    <a:srgbClr val="C0C0C0"/>
                  </a:outerShdw>
                </a:effectLst>
              </a:rPr>
              <a:t>Über GO-ADAPT </a:t>
            </a:r>
            <a:endParaRPr lang="de-DE" dirty="0" smtClean="0">
              <a:solidFill>
                <a:srgbClr val="0073AF"/>
              </a:solidFill>
              <a:effectLst>
                <a:outerShdw blurRad="38100" dist="38100" dir="2700000" algn="tl">
                  <a:srgbClr val="C0C0C0"/>
                </a:outerShdw>
              </a:effectLst>
            </a:endParaRPr>
          </a:p>
        </p:txBody>
      </p:sp>
      <p:sp>
        <p:nvSpPr>
          <p:cNvPr id="3" name="Inhaltsplatzhalter 2"/>
          <p:cNvSpPr>
            <a:spLocks noGrp="1"/>
          </p:cNvSpPr>
          <p:nvPr>
            <p:ph idx="4294967295"/>
          </p:nvPr>
        </p:nvSpPr>
        <p:spPr>
          <a:xfrm>
            <a:off x="461963" y="1423330"/>
            <a:ext cx="8461375" cy="5093283"/>
          </a:xfrm>
        </p:spPr>
        <p:txBody>
          <a:bodyPr/>
          <a:lstStyle/>
          <a:p>
            <a:pPr marL="179388" indent="-179388">
              <a:buClr>
                <a:srgbClr val="0073AF"/>
              </a:buClr>
              <a:buFont typeface="Wingdings" pitchFamily="2" charset="2"/>
              <a:buNone/>
              <a:tabLst>
                <a:tab pos="179388" algn="l"/>
              </a:tabLst>
            </a:pPr>
            <a:endParaRPr lang="de-DE" sz="1800" b="1" dirty="0" smtClean="0"/>
          </a:p>
          <a:p>
            <a:pPr marL="179388" indent="-179388">
              <a:buClr>
                <a:srgbClr val="0073AF"/>
              </a:buClr>
              <a:buFont typeface="Wingdings" pitchFamily="2" charset="2"/>
              <a:buNone/>
              <a:tabLst>
                <a:tab pos="179388" algn="l"/>
              </a:tabLst>
            </a:pPr>
            <a:endParaRPr lang="de-DE" sz="1800" b="1" dirty="0"/>
          </a:p>
          <a:p>
            <a:pPr marL="179388" indent="-179388">
              <a:buClr>
                <a:srgbClr val="0073AF"/>
              </a:buClr>
              <a:buFont typeface="Wingdings" pitchFamily="2" charset="2"/>
              <a:buNone/>
              <a:tabLst>
                <a:tab pos="179388" algn="l"/>
              </a:tabLst>
            </a:pPr>
            <a:endParaRPr lang="de-DE" sz="1800" b="1" dirty="0" smtClean="0"/>
          </a:p>
          <a:p>
            <a:pPr marL="0" indent="0">
              <a:buClr>
                <a:srgbClr val="0073AF"/>
              </a:buClr>
              <a:buFont typeface="Wingdings" pitchFamily="2" charset="2"/>
              <a:buNone/>
            </a:pPr>
            <a:r>
              <a:rPr lang="de-DE" sz="1800" b="1" dirty="0" smtClean="0"/>
              <a:t>Zentrale Fragestellung: </a:t>
            </a:r>
            <a:r>
              <a:rPr lang="en-GB" sz="1700" b="1" dirty="0" err="1" smtClean="0"/>
              <a:t>Wie</a:t>
            </a:r>
            <a:r>
              <a:rPr lang="en-GB" sz="1700" b="1" dirty="0" smtClean="0"/>
              <a:t> </a:t>
            </a:r>
            <a:r>
              <a:rPr lang="en-GB" sz="1700" b="1" dirty="0" err="1" smtClean="0"/>
              <a:t>gehen</a:t>
            </a:r>
            <a:r>
              <a:rPr lang="en-GB" sz="1700" b="1" dirty="0" smtClean="0"/>
              <a:t> </a:t>
            </a:r>
            <a:r>
              <a:rPr lang="en-GB" sz="1700" b="1" dirty="0" err="1" smtClean="0"/>
              <a:t>ausgewählte</a:t>
            </a:r>
            <a:r>
              <a:rPr lang="en-GB" sz="1700" b="1" dirty="0" smtClean="0"/>
              <a:t> OECD-</a:t>
            </a:r>
            <a:r>
              <a:rPr lang="en-GB" sz="1700" b="1" dirty="0" err="1" smtClean="0"/>
              <a:t>Länder</a:t>
            </a:r>
            <a:r>
              <a:rPr lang="en-GB" sz="1700" b="1" dirty="0" smtClean="0"/>
              <a:t> </a:t>
            </a:r>
            <a:r>
              <a:rPr lang="en-GB" sz="1700" b="1" dirty="0" err="1" smtClean="0"/>
              <a:t>mit</a:t>
            </a:r>
            <a:r>
              <a:rPr lang="en-GB" sz="1700" b="1" dirty="0" smtClean="0"/>
              <a:t> den </a:t>
            </a:r>
            <a:r>
              <a:rPr lang="en-GB" sz="1700" b="1" dirty="0" err="1" smtClean="0"/>
              <a:t>Herausforderungen</a:t>
            </a:r>
            <a:r>
              <a:rPr lang="en-GB" sz="1700" b="1" dirty="0" smtClean="0"/>
              <a:t> um, die </a:t>
            </a:r>
            <a:r>
              <a:rPr lang="en-GB" sz="1700" b="1" dirty="0" err="1" smtClean="0"/>
              <a:t>sich</a:t>
            </a:r>
            <a:r>
              <a:rPr lang="en-GB" sz="1700" b="1" dirty="0" smtClean="0"/>
              <a:t> </a:t>
            </a:r>
            <a:r>
              <a:rPr lang="en-GB" sz="1700" b="1" dirty="0" err="1" smtClean="0"/>
              <a:t>bei</a:t>
            </a:r>
            <a:r>
              <a:rPr lang="en-GB" sz="1700" b="1" dirty="0" smtClean="0"/>
              <a:t> der Governance </a:t>
            </a:r>
            <a:r>
              <a:rPr lang="en-GB" sz="1700" b="1" dirty="0" err="1" smtClean="0"/>
              <a:t>zur</a:t>
            </a:r>
            <a:r>
              <a:rPr lang="en-GB" sz="1700" b="1" dirty="0" smtClean="0"/>
              <a:t> </a:t>
            </a:r>
            <a:r>
              <a:rPr lang="en-GB" sz="1700" b="1" dirty="0" err="1" smtClean="0"/>
              <a:t>Klimawandelanpassung</a:t>
            </a:r>
            <a:r>
              <a:rPr lang="en-GB" sz="1700" b="1" dirty="0" smtClean="0"/>
              <a:t> </a:t>
            </a:r>
            <a:r>
              <a:rPr lang="en-GB" sz="1700" b="1" dirty="0" err="1" smtClean="0"/>
              <a:t>stellen</a:t>
            </a:r>
            <a:r>
              <a:rPr lang="en-GB" sz="1700" b="1" dirty="0" smtClean="0"/>
              <a:t>?</a:t>
            </a:r>
            <a:endParaRPr lang="de-DE" sz="1700" dirty="0" smtClean="0"/>
          </a:p>
          <a:p>
            <a:pPr marL="179388" indent="-179388">
              <a:buClr>
                <a:srgbClr val="0073AF"/>
              </a:buClr>
              <a:buNone/>
              <a:tabLst>
                <a:tab pos="179388" algn="l"/>
              </a:tabLst>
            </a:pPr>
            <a:endParaRPr lang="de-DE" sz="800" b="1" dirty="0" smtClean="0"/>
          </a:p>
          <a:p>
            <a:pPr marL="0" indent="0">
              <a:buNone/>
              <a:tabLst>
                <a:tab pos="179388" algn="l"/>
              </a:tabLst>
            </a:pPr>
            <a:endParaRPr lang="de-DE" sz="1800" dirty="0" smtClean="0"/>
          </a:p>
        </p:txBody>
      </p:sp>
      <p:sp>
        <p:nvSpPr>
          <p:cNvPr id="2" name="Abgerundete rechteckige Legende 1"/>
          <p:cNvSpPr/>
          <p:nvPr/>
        </p:nvSpPr>
        <p:spPr bwMode="auto">
          <a:xfrm>
            <a:off x="126184" y="1207632"/>
            <a:ext cx="4273439" cy="425648"/>
          </a:xfrm>
          <a:prstGeom prst="wedgeRoundRectCallout">
            <a:avLst>
              <a:gd name="adj1" fmla="val -25630"/>
              <a:gd name="adj2" fmla="val 236958"/>
              <a:gd name="adj3" fmla="val 16667"/>
            </a:avLst>
          </a:prstGeom>
          <a:solidFill>
            <a:srgbClr val="FFFF99"/>
          </a:solidFill>
          <a:ln w="19050" cap="flat" cmpd="sng" algn="ctr">
            <a:solidFill>
              <a:schemeClr val="accent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AT" sz="1900" b="0" i="0" u="none" strike="noStrike" cap="none" normalizeH="0" baseline="0" dirty="0" smtClean="0">
                <a:ln>
                  <a:noFill/>
                </a:ln>
                <a:solidFill>
                  <a:schemeClr val="tx1"/>
                </a:solidFill>
                <a:effectLst/>
                <a:latin typeface="Arial Narrow" pitchFamily="34" charset="0"/>
              </a:rPr>
              <a:t>Zum Zeitpunkt der Antragstellung völlig</a:t>
            </a:r>
            <a:r>
              <a:rPr kumimoji="0" lang="de-AT" sz="1900" b="0" i="0" u="none" strike="noStrike" cap="none" normalizeH="0" dirty="0" smtClean="0">
                <a:ln>
                  <a:noFill/>
                </a:ln>
                <a:solidFill>
                  <a:schemeClr val="tx1"/>
                </a:solidFill>
                <a:effectLst/>
                <a:latin typeface="Arial Narrow" pitchFamily="34" charset="0"/>
              </a:rPr>
              <a:t> unklar</a:t>
            </a:r>
          </a:p>
        </p:txBody>
      </p:sp>
      <p:sp>
        <p:nvSpPr>
          <p:cNvPr id="7" name="Abgerundete rechteckige Legende 6"/>
          <p:cNvSpPr/>
          <p:nvPr/>
        </p:nvSpPr>
        <p:spPr bwMode="auto">
          <a:xfrm>
            <a:off x="4032672" y="3296215"/>
            <a:ext cx="5143943" cy="2860358"/>
          </a:xfrm>
          <a:prstGeom prst="wedgeRoundRectCallout">
            <a:avLst>
              <a:gd name="adj1" fmla="val 14793"/>
              <a:gd name="adj2" fmla="val -67780"/>
              <a:gd name="adj3" fmla="val 16667"/>
            </a:avLst>
          </a:prstGeom>
          <a:solidFill>
            <a:srgbClr val="FFFF99"/>
          </a:solid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66700" indent="-266700" eaLnBrk="1" hangingPunct="1">
              <a:buClr>
                <a:schemeClr val="tx1"/>
              </a:buClr>
              <a:buAutoNum type="arabicPeriod"/>
            </a:pPr>
            <a:r>
              <a:rPr lang="en-GB" sz="1800" dirty="0" err="1" smtClean="0">
                <a:solidFill>
                  <a:srgbClr val="0073AF"/>
                </a:solidFill>
              </a:rPr>
              <a:t>Horizontale</a:t>
            </a:r>
            <a:r>
              <a:rPr lang="en-GB" sz="1800" dirty="0" smtClean="0">
                <a:solidFill>
                  <a:srgbClr val="0073AF"/>
                </a:solidFill>
              </a:rPr>
              <a:t> Integration </a:t>
            </a:r>
            <a:r>
              <a:rPr lang="en-GB" sz="1800" b="0" dirty="0" err="1" smtClean="0"/>
              <a:t>eines</a:t>
            </a:r>
            <a:r>
              <a:rPr lang="en-GB" sz="1800" b="0" dirty="0" smtClean="0"/>
              <a:t> </a:t>
            </a:r>
            <a:r>
              <a:rPr lang="en-GB" sz="1800" b="0" dirty="0" err="1" smtClean="0"/>
              <a:t>neuen</a:t>
            </a:r>
            <a:r>
              <a:rPr lang="en-GB" sz="1800" b="0" dirty="0" smtClean="0"/>
              <a:t> </a:t>
            </a:r>
            <a:r>
              <a:rPr lang="en-GB" sz="1800" b="0" dirty="0" err="1" smtClean="0"/>
              <a:t>Themas</a:t>
            </a:r>
            <a:r>
              <a:rPr lang="en-GB" sz="1800" b="0" dirty="0" smtClean="0"/>
              <a:t> </a:t>
            </a:r>
            <a:r>
              <a:rPr lang="en-GB" sz="1800" b="0" dirty="0" err="1" smtClean="0"/>
              <a:t>über</a:t>
            </a:r>
            <a:r>
              <a:rPr lang="en-GB" sz="1800" b="0" dirty="0" smtClean="0"/>
              <a:t> </a:t>
            </a:r>
            <a:r>
              <a:rPr lang="en-GB" sz="1800" b="0" dirty="0" err="1" smtClean="0"/>
              <a:t>Sektoren</a:t>
            </a:r>
            <a:r>
              <a:rPr lang="en-GB" sz="1800" b="0" dirty="0" smtClean="0"/>
              <a:t> </a:t>
            </a:r>
            <a:r>
              <a:rPr lang="en-GB" sz="1800" b="0" dirty="0" err="1" smtClean="0"/>
              <a:t>hinweg</a:t>
            </a:r>
            <a:endParaRPr lang="en-GB" sz="1800" b="0" dirty="0" smtClean="0"/>
          </a:p>
          <a:p>
            <a:pPr marL="266700" indent="-266700" eaLnBrk="1" hangingPunct="1">
              <a:buClr>
                <a:schemeClr val="tx1"/>
              </a:buClr>
              <a:buAutoNum type="arabicPeriod"/>
            </a:pPr>
            <a:r>
              <a:rPr lang="de-AT" sz="1800" dirty="0" smtClean="0">
                <a:solidFill>
                  <a:srgbClr val="0073AF"/>
                </a:solidFill>
              </a:rPr>
              <a:t>Vertikale Integration </a:t>
            </a:r>
            <a:r>
              <a:rPr lang="de-AT" sz="1800" b="0" dirty="0" smtClean="0"/>
              <a:t>über politische Ebenen hinweg (lokale/regionale Ebenen wichtig!)</a:t>
            </a:r>
          </a:p>
          <a:p>
            <a:pPr marL="266700" indent="-266700" eaLnBrk="1" hangingPunct="1">
              <a:buClr>
                <a:schemeClr val="tx1"/>
              </a:buClr>
              <a:buAutoNum type="arabicPeriod"/>
            </a:pPr>
            <a:r>
              <a:rPr lang="de-AT" sz="1800" dirty="0" smtClean="0">
                <a:solidFill>
                  <a:srgbClr val="0073AF"/>
                </a:solidFill>
              </a:rPr>
              <a:t>Integration von </a:t>
            </a:r>
            <a:r>
              <a:rPr lang="de-AT" sz="1800" dirty="0" smtClean="0">
                <a:solidFill>
                  <a:srgbClr val="0073AF"/>
                </a:solidFill>
              </a:rPr>
              <a:t>Wissen/Umgang mit Unsicherheit </a:t>
            </a:r>
            <a:r>
              <a:rPr lang="de-AT" sz="1800" b="0" dirty="0" smtClean="0"/>
              <a:t>(in </a:t>
            </a:r>
            <a:r>
              <a:rPr lang="de-AT" sz="1800" b="0" dirty="0" smtClean="0"/>
              <a:t>Bezug auf Klimawandel per se, Folgen, Wirkung von Anpassung)</a:t>
            </a:r>
          </a:p>
          <a:p>
            <a:pPr marL="266700" indent="-266700" eaLnBrk="1" hangingPunct="1">
              <a:buClr>
                <a:schemeClr val="tx1"/>
              </a:buClr>
              <a:buAutoNum type="arabicPeriod"/>
            </a:pPr>
            <a:r>
              <a:rPr lang="de-AT" sz="1800" dirty="0" smtClean="0">
                <a:solidFill>
                  <a:srgbClr val="0073AF"/>
                </a:solidFill>
              </a:rPr>
              <a:t>Partizipation</a:t>
            </a:r>
            <a:r>
              <a:rPr lang="de-AT" sz="1800" b="0" dirty="0"/>
              <a:t> </a:t>
            </a:r>
            <a:r>
              <a:rPr lang="de-AT" sz="1800" b="0" dirty="0" smtClean="0"/>
              <a:t>von Betroffenen (Expertise, Bewusstseinsbildung, Betroffenheit)</a:t>
            </a:r>
            <a:endParaRPr lang="en-GB" sz="1800" b="0" dirty="0"/>
          </a:p>
        </p:txBody>
      </p:sp>
      <p:sp>
        <p:nvSpPr>
          <p:cNvPr id="10" name="Abgerundete rechteckige Legende 9"/>
          <p:cNvSpPr/>
          <p:nvPr/>
        </p:nvSpPr>
        <p:spPr bwMode="auto">
          <a:xfrm>
            <a:off x="98799" y="3424339"/>
            <a:ext cx="3568378" cy="1396127"/>
          </a:xfrm>
          <a:prstGeom prst="wedgeRoundRectCallout">
            <a:avLst>
              <a:gd name="adj1" fmla="val 22133"/>
              <a:gd name="adj2" fmla="val -82702"/>
              <a:gd name="adj3" fmla="val 16667"/>
            </a:avLst>
          </a:prstGeom>
          <a:solidFill>
            <a:srgbClr val="FFFF99"/>
          </a:solid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de-DE" sz="1900" b="0" dirty="0"/>
              <a:t>Art und Weise, </a:t>
            </a:r>
            <a:r>
              <a:rPr lang="de-DE" sz="1900" dirty="0" smtClean="0">
                <a:solidFill>
                  <a:srgbClr val="0073AF"/>
                </a:solidFill>
              </a:rPr>
              <a:t>WIE</a:t>
            </a:r>
            <a:r>
              <a:rPr lang="de-DE" sz="1900" b="0" dirty="0" smtClean="0">
                <a:solidFill>
                  <a:srgbClr val="0073AF"/>
                </a:solidFill>
              </a:rPr>
              <a:t> </a:t>
            </a:r>
            <a:r>
              <a:rPr lang="de-DE" sz="1900" b="0" dirty="0">
                <a:solidFill>
                  <a:srgbClr val="0073AF"/>
                </a:solidFill>
              </a:rPr>
              <a:t>Regierungen </a:t>
            </a:r>
            <a:r>
              <a:rPr lang="de-DE" sz="1900" b="0" dirty="0" smtClean="0"/>
              <a:t>Anpassungspolitiken </a:t>
            </a:r>
            <a:r>
              <a:rPr lang="de-DE" sz="1900" b="0" dirty="0"/>
              <a:t>entwickeln und </a:t>
            </a:r>
            <a:r>
              <a:rPr lang="de-DE" sz="1900" b="0" dirty="0" smtClean="0"/>
              <a:t>umsetzen: </a:t>
            </a:r>
            <a:r>
              <a:rPr lang="de-DE" sz="1900" dirty="0" smtClean="0">
                <a:solidFill>
                  <a:srgbClr val="0073AF"/>
                </a:solidFill>
              </a:rPr>
              <a:t>Institutionen und Prozesse</a:t>
            </a:r>
            <a:r>
              <a:rPr lang="de-DE" sz="1900" b="0" dirty="0" smtClean="0">
                <a:solidFill>
                  <a:srgbClr val="0073AF"/>
                </a:solidFill>
              </a:rPr>
              <a:t>, </a:t>
            </a:r>
            <a:r>
              <a:rPr lang="de-DE" sz="1900" b="0" dirty="0"/>
              <a:t>nicht Politikinhalte</a:t>
            </a:r>
            <a:endParaRPr lang="en-GB" sz="1900" b="0" dirty="0"/>
          </a:p>
        </p:txBody>
      </p:sp>
      <p:sp>
        <p:nvSpPr>
          <p:cNvPr id="11" name="Abgerundete rechteckige Legende 10"/>
          <p:cNvSpPr/>
          <p:nvPr/>
        </p:nvSpPr>
        <p:spPr bwMode="auto">
          <a:xfrm>
            <a:off x="6480944" y="1792358"/>
            <a:ext cx="2623663" cy="425648"/>
          </a:xfrm>
          <a:prstGeom prst="wedgeRoundRectCallout">
            <a:avLst>
              <a:gd name="adj1" fmla="val -91837"/>
              <a:gd name="adj2" fmla="val 112161"/>
              <a:gd name="adj3" fmla="val 16667"/>
            </a:avLst>
          </a:prstGeom>
          <a:solidFill>
            <a:srgbClr val="FFFF99"/>
          </a:solidFill>
          <a:ln w="19050" cap="flat" cmpd="sng" algn="ctr">
            <a:solidFill>
              <a:schemeClr val="accent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AT" sz="1900" b="0" i="0" u="none" strike="noStrike" cap="none" normalizeH="0" baseline="0" dirty="0" smtClean="0">
                <a:ln>
                  <a:noFill/>
                </a:ln>
                <a:solidFill>
                  <a:schemeClr val="tx1"/>
                </a:solidFill>
                <a:effectLst/>
                <a:latin typeface="Arial Narrow" pitchFamily="34" charset="0"/>
              </a:rPr>
              <a:t>Weil relevant für Österreich</a:t>
            </a:r>
            <a:endParaRPr kumimoji="0" lang="de-AT" sz="1900" b="0" i="0" u="none" strike="noStrike" cap="none" normalizeH="0" dirty="0" smtClean="0">
              <a:ln>
                <a:noFill/>
              </a:ln>
              <a:solidFill>
                <a:schemeClr val="tx1"/>
              </a:solidFill>
              <a:effectLst/>
              <a:latin typeface="Arial Narrow" pitchFamily="34" charset="0"/>
            </a:endParaRPr>
          </a:p>
        </p:txBody>
      </p:sp>
      <p:sp>
        <p:nvSpPr>
          <p:cNvPr id="12" name="Abgerundete rechteckige Legende 11"/>
          <p:cNvSpPr/>
          <p:nvPr/>
        </p:nvSpPr>
        <p:spPr bwMode="auto">
          <a:xfrm>
            <a:off x="4536728" y="906394"/>
            <a:ext cx="3713264" cy="749141"/>
          </a:xfrm>
          <a:prstGeom prst="wedgeRoundRectCallout">
            <a:avLst>
              <a:gd name="adj1" fmla="val -92880"/>
              <a:gd name="adj2" fmla="val 161586"/>
              <a:gd name="adj3" fmla="val 16667"/>
            </a:avLst>
          </a:prstGeom>
          <a:solidFill>
            <a:srgbClr val="FFFF99"/>
          </a:solid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GB" sz="1900" b="0" dirty="0"/>
              <a:t>Governance-</a:t>
            </a:r>
            <a:r>
              <a:rPr lang="en-GB" sz="1900" b="0" dirty="0" err="1"/>
              <a:t>Ansätze</a:t>
            </a:r>
            <a:r>
              <a:rPr lang="en-GB" sz="1900" b="0" dirty="0"/>
              <a:t>: </a:t>
            </a:r>
            <a:r>
              <a:rPr lang="en-GB" sz="1900" b="0" dirty="0" err="1"/>
              <a:t>Mechanismen</a:t>
            </a:r>
            <a:r>
              <a:rPr lang="en-GB" sz="1900" b="0" dirty="0"/>
              <a:t>, </a:t>
            </a:r>
            <a:r>
              <a:rPr lang="en-GB" sz="1900" b="0" dirty="0" err="1" smtClean="0"/>
              <a:t>Institutionen</a:t>
            </a:r>
            <a:r>
              <a:rPr lang="en-GB" sz="1900" b="0" dirty="0" smtClean="0"/>
              <a:t>, </a:t>
            </a:r>
            <a:r>
              <a:rPr lang="en-GB" sz="1900" b="0" dirty="0" err="1" smtClean="0"/>
              <a:t>Prozesse</a:t>
            </a:r>
            <a:r>
              <a:rPr lang="en-GB" sz="1900" b="0" dirty="0" smtClean="0"/>
              <a:t> …</a:t>
            </a:r>
            <a:endParaRPr lang="en-GB" sz="1900" b="0" dirty="0"/>
          </a:p>
        </p:txBody>
      </p:sp>
      <p:sp>
        <p:nvSpPr>
          <p:cNvPr id="5" name="Rechteck 4"/>
          <p:cNvSpPr/>
          <p:nvPr/>
        </p:nvSpPr>
        <p:spPr>
          <a:xfrm>
            <a:off x="418755" y="6156573"/>
            <a:ext cx="7961736" cy="369332"/>
          </a:xfrm>
          <a:prstGeom prst="rect">
            <a:avLst/>
          </a:prstGeom>
        </p:spPr>
        <p:txBody>
          <a:bodyPr wrap="square">
            <a:spAutoFit/>
          </a:bodyPr>
          <a:lstStyle/>
          <a:p>
            <a:pPr marL="179388" indent="-179388">
              <a:tabLst>
                <a:tab pos="179388" algn="l"/>
              </a:tabLst>
            </a:pPr>
            <a:r>
              <a:rPr lang="en-GB" sz="1800" dirty="0" err="1">
                <a:latin typeface="+mn-lt"/>
              </a:rPr>
              <a:t>Anpassungspolitiken</a:t>
            </a:r>
            <a:r>
              <a:rPr lang="en-GB" sz="1800" dirty="0">
                <a:latin typeface="+mn-lt"/>
              </a:rPr>
              <a:t>: “Output” der </a:t>
            </a:r>
            <a:r>
              <a:rPr lang="en-GB" sz="1800" dirty="0" smtClean="0">
                <a:latin typeface="+mn-lt"/>
              </a:rPr>
              <a:t>Governance-</a:t>
            </a:r>
            <a:r>
              <a:rPr lang="en-GB" sz="1800" dirty="0" err="1" smtClean="0">
                <a:latin typeface="+mn-lt"/>
              </a:rPr>
              <a:t>Ansätze</a:t>
            </a:r>
            <a:endParaRPr lang="en-GB" sz="1800" dirty="0">
              <a:latin typeface="+mn-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additive="base">
                                        <p:cTn id="29"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0-#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0-#ppt_w/2"/>
                                          </p:val>
                                        </p:tav>
                                        <p:tav tm="100000">
                                          <p:val>
                                            <p:strVal val="#ppt_x"/>
                                          </p:val>
                                        </p:tav>
                                      </p:tavLst>
                                    </p:anim>
                                    <p:anim calcmode="lin" valueType="num">
                                      <p:cBhvr additive="base">
                                        <p:cTn id="5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P spid="11" grpId="0" animBg="1"/>
      <p:bldP spid="12"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2400" dirty="0">
                <a:solidFill>
                  <a:srgbClr val="0073AF"/>
                </a:solidFill>
                <a:effectLst>
                  <a:outerShdw blurRad="38100" dist="38100" dir="2700000" algn="tl">
                    <a:srgbClr val="C0C0C0"/>
                  </a:outerShdw>
                </a:effectLst>
              </a:rPr>
              <a:t>Anpassungsstrategien:</a:t>
            </a:r>
            <a:br>
              <a:rPr lang="de-AT" sz="2400" dirty="0">
                <a:solidFill>
                  <a:srgbClr val="0073AF"/>
                </a:solidFill>
                <a:effectLst>
                  <a:outerShdw blurRad="38100" dist="38100" dir="2700000" algn="tl">
                    <a:srgbClr val="C0C0C0"/>
                  </a:outerShdw>
                </a:effectLst>
              </a:rPr>
            </a:br>
            <a:r>
              <a:rPr lang="de-AT" sz="2400" dirty="0">
                <a:solidFill>
                  <a:srgbClr val="0073AF"/>
                </a:solidFill>
                <a:effectLst>
                  <a:outerShdw blurRad="38100" dist="38100" dir="2700000" algn="tl">
                    <a:srgbClr val="C0C0C0"/>
                  </a:outerShdw>
                </a:effectLst>
              </a:rPr>
              <a:t>Ursprung und Verbreitung</a:t>
            </a:r>
            <a:endParaRPr lang="en-GB" sz="2400" dirty="0">
              <a:solidFill>
                <a:srgbClr val="0073AF"/>
              </a:solidFill>
              <a:effectLst>
                <a:outerShdw blurRad="38100" dist="38100" dir="2700000" algn="tl">
                  <a:srgbClr val="C0C0C0"/>
                </a:outerShdw>
              </a:effectLst>
            </a:endParaRPr>
          </a:p>
        </p:txBody>
      </p:sp>
      <p:sp>
        <p:nvSpPr>
          <p:cNvPr id="3" name="Inhaltsplatzhalter 2"/>
          <p:cNvSpPr>
            <a:spLocks noGrp="1"/>
          </p:cNvSpPr>
          <p:nvPr>
            <p:ph idx="1"/>
          </p:nvPr>
        </p:nvSpPr>
        <p:spPr/>
        <p:txBody>
          <a:bodyPr>
            <a:normAutofit/>
          </a:bodyPr>
          <a:lstStyle/>
          <a:p>
            <a:pPr marL="274638" lvl="1" indent="-274638">
              <a:lnSpc>
                <a:spcPct val="90000"/>
              </a:lnSpc>
              <a:buClr>
                <a:srgbClr val="0073AF"/>
              </a:buClr>
            </a:pPr>
            <a:r>
              <a:rPr lang="de-AT" b="1" dirty="0" smtClean="0">
                <a:latin typeface="+mj-lt"/>
                <a:ea typeface="+mn-ea"/>
                <a:cs typeface="+mn-cs"/>
              </a:rPr>
              <a:t>Impulse</a:t>
            </a:r>
            <a:endParaRPr lang="de-AT" b="1" dirty="0">
              <a:latin typeface="+mj-lt"/>
              <a:ea typeface="+mn-ea"/>
              <a:cs typeface="+mn-cs"/>
            </a:endParaRPr>
          </a:p>
          <a:p>
            <a:pPr lvl="1">
              <a:lnSpc>
                <a:spcPct val="80000"/>
              </a:lnSpc>
              <a:buClr>
                <a:srgbClr val="0073AF"/>
              </a:buClr>
            </a:pPr>
            <a:r>
              <a:rPr lang="de-AT" sz="1800" dirty="0">
                <a:latin typeface="+mj-lt"/>
                <a:ea typeface="+mn-ea"/>
                <a:cs typeface="+mn-cs"/>
              </a:rPr>
              <a:t>UNDP, UNFCCC, EEA, IPCC, OECD … involviert in Klimawandel Anpassung, aber keine Referenz zur NAS</a:t>
            </a:r>
          </a:p>
          <a:p>
            <a:pPr lvl="1">
              <a:lnSpc>
                <a:spcPct val="80000"/>
              </a:lnSpc>
              <a:buClr>
                <a:srgbClr val="0073AF"/>
              </a:buClr>
            </a:pPr>
            <a:r>
              <a:rPr lang="de-AT" sz="1800" dirty="0">
                <a:latin typeface="+mj-lt"/>
                <a:ea typeface="+mn-ea"/>
                <a:cs typeface="+mn-cs"/>
              </a:rPr>
              <a:t>Erster Aufruf von der EU in 2007, Richtlinie geplant für </a:t>
            </a:r>
            <a:r>
              <a:rPr lang="de-AT" sz="1800" dirty="0" smtClean="0">
                <a:latin typeface="+mj-lt"/>
                <a:ea typeface="+mn-ea"/>
                <a:cs typeface="+mn-cs"/>
              </a:rPr>
              <a:t>2013</a:t>
            </a:r>
          </a:p>
          <a:p>
            <a:pPr marL="454025" lvl="1" indent="0">
              <a:lnSpc>
                <a:spcPct val="80000"/>
              </a:lnSpc>
              <a:buClr>
                <a:srgbClr val="0073AF"/>
              </a:buClr>
              <a:buNone/>
            </a:pPr>
            <a:endParaRPr lang="de-AT" sz="1800" dirty="0">
              <a:latin typeface="+mj-lt"/>
              <a:ea typeface="+mn-ea"/>
              <a:cs typeface="+mn-cs"/>
            </a:endParaRPr>
          </a:p>
          <a:p>
            <a:pPr marL="274638" lvl="1" indent="-274638">
              <a:lnSpc>
                <a:spcPct val="90000"/>
              </a:lnSpc>
              <a:buClr>
                <a:srgbClr val="0073AF"/>
              </a:buClr>
            </a:pPr>
            <a:r>
              <a:rPr lang="de-AT" b="1" dirty="0" smtClean="0">
                <a:latin typeface="+mj-lt"/>
                <a:ea typeface="+mn-ea"/>
                <a:cs typeface="+mn-cs"/>
              </a:rPr>
              <a:t>Orientierung</a:t>
            </a:r>
            <a:endParaRPr lang="de-AT" b="1" dirty="0">
              <a:latin typeface="+mj-lt"/>
              <a:ea typeface="+mn-ea"/>
              <a:cs typeface="+mn-cs"/>
            </a:endParaRPr>
          </a:p>
          <a:p>
            <a:pPr lvl="1">
              <a:lnSpc>
                <a:spcPct val="80000"/>
              </a:lnSpc>
              <a:buClr>
                <a:srgbClr val="0073AF"/>
              </a:buClr>
            </a:pPr>
            <a:r>
              <a:rPr lang="de-AT" sz="1800" dirty="0">
                <a:latin typeface="+mj-lt"/>
                <a:ea typeface="+mn-ea"/>
                <a:cs typeface="+mn-cs"/>
              </a:rPr>
              <a:t>NAS bauen auf UNDP Richtlinien für Entwicklungsländer</a:t>
            </a:r>
          </a:p>
          <a:p>
            <a:pPr lvl="1">
              <a:lnSpc>
                <a:spcPct val="80000"/>
              </a:lnSpc>
              <a:buClr>
                <a:srgbClr val="0073AF"/>
              </a:buClr>
            </a:pPr>
            <a:r>
              <a:rPr lang="de-AT" sz="1800" dirty="0">
                <a:latin typeface="+mj-lt"/>
                <a:ea typeface="+mn-ea"/>
                <a:cs typeface="+mn-cs"/>
              </a:rPr>
              <a:t>Diese sind adaptiert für Industrielle Länder worden – OECD, EU, </a:t>
            </a:r>
            <a:r>
              <a:rPr lang="de-AT" sz="1800" dirty="0" smtClean="0">
                <a:latin typeface="+mj-lt"/>
                <a:ea typeface="+mn-ea"/>
                <a:cs typeface="+mn-cs"/>
              </a:rPr>
              <a:t>EEA</a:t>
            </a:r>
          </a:p>
          <a:p>
            <a:pPr marL="454025" lvl="1" indent="0">
              <a:lnSpc>
                <a:spcPct val="80000"/>
              </a:lnSpc>
              <a:buClr>
                <a:srgbClr val="0073AF"/>
              </a:buClr>
              <a:buNone/>
            </a:pPr>
            <a:endParaRPr lang="de-AT" sz="1800" dirty="0">
              <a:latin typeface="+mj-lt"/>
              <a:ea typeface="+mn-ea"/>
              <a:cs typeface="+mn-cs"/>
            </a:endParaRPr>
          </a:p>
          <a:p>
            <a:pPr marL="274638" lvl="1" indent="-274638">
              <a:lnSpc>
                <a:spcPct val="90000"/>
              </a:lnSpc>
              <a:buClr>
                <a:srgbClr val="0073AF"/>
              </a:buClr>
            </a:pPr>
            <a:r>
              <a:rPr lang="de-AT" b="1" dirty="0" smtClean="0">
                <a:latin typeface="+mj-lt"/>
                <a:ea typeface="+mn-ea"/>
                <a:cs typeface="+mn-cs"/>
              </a:rPr>
              <a:t>Verbreitung</a:t>
            </a:r>
            <a:endParaRPr lang="de-AT" b="1" dirty="0">
              <a:latin typeface="+mj-lt"/>
              <a:ea typeface="+mn-ea"/>
              <a:cs typeface="+mn-cs"/>
            </a:endParaRPr>
          </a:p>
          <a:p>
            <a:pPr lvl="1">
              <a:lnSpc>
                <a:spcPct val="80000"/>
              </a:lnSpc>
              <a:buClr>
                <a:srgbClr val="0073AF"/>
              </a:buClr>
            </a:pPr>
            <a:r>
              <a:rPr lang="de-AT" sz="1800" dirty="0">
                <a:latin typeface="+mj-lt"/>
                <a:ea typeface="+mn-ea"/>
                <a:cs typeface="+mn-cs"/>
              </a:rPr>
              <a:t>Wenige NAS vor </a:t>
            </a:r>
            <a:r>
              <a:rPr lang="de-AT" sz="1800" dirty="0" smtClean="0">
                <a:latin typeface="+mj-lt"/>
                <a:ea typeface="+mn-ea"/>
                <a:cs typeface="+mn-cs"/>
              </a:rPr>
              <a:t>2010, dann rasche Verbreitung</a:t>
            </a:r>
            <a:endParaRPr lang="de-AT" sz="1800" dirty="0">
              <a:latin typeface="+mj-lt"/>
              <a:ea typeface="+mn-ea"/>
              <a:cs typeface="+mn-cs"/>
            </a:endParaRPr>
          </a:p>
          <a:p>
            <a:pPr lvl="1">
              <a:lnSpc>
                <a:spcPct val="80000"/>
              </a:lnSpc>
              <a:buClr>
                <a:srgbClr val="0073AF"/>
              </a:buClr>
            </a:pPr>
            <a:r>
              <a:rPr lang="de-AT" sz="1800" dirty="0">
                <a:latin typeface="+mj-lt"/>
                <a:ea typeface="+mn-ea"/>
                <a:cs typeface="+mn-cs"/>
              </a:rPr>
              <a:t>Einige Länder noch in </a:t>
            </a:r>
            <a:r>
              <a:rPr lang="de-AT" sz="1800" dirty="0" smtClean="0">
                <a:latin typeface="+mj-lt"/>
                <a:ea typeface="+mn-ea"/>
                <a:cs typeface="+mn-cs"/>
              </a:rPr>
              <a:t>Formulierungsphase</a:t>
            </a:r>
            <a:endParaRPr lang="en-GB" sz="1800" dirty="0">
              <a:latin typeface="+mj-lt"/>
              <a:ea typeface="+mn-ea"/>
              <a:cs typeface="+mn-cs"/>
            </a:endParaRPr>
          </a:p>
          <a:p>
            <a:endParaRPr lang="de-AT" dirty="0" smtClean="0"/>
          </a:p>
        </p:txBody>
      </p:sp>
    </p:spTree>
    <p:extLst>
      <p:ext uri="{BB962C8B-B14F-4D97-AF65-F5344CB8AC3E}">
        <p14:creationId xmlns:p14="http://schemas.microsoft.com/office/powerpoint/2010/main" val="16312570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272" y="467941"/>
            <a:ext cx="8424862" cy="946150"/>
          </a:xfrm>
        </p:spPr>
        <p:txBody>
          <a:bodyPr>
            <a:normAutofit/>
          </a:bodyPr>
          <a:lstStyle/>
          <a:p>
            <a:r>
              <a:rPr lang="de-AT" sz="2400" dirty="0">
                <a:solidFill>
                  <a:srgbClr val="0073AF"/>
                </a:solidFill>
                <a:effectLst>
                  <a:outerShdw blurRad="38100" dist="38100" dir="2700000" algn="tl">
                    <a:srgbClr val="C0C0C0"/>
                  </a:outerShdw>
                </a:effectLst>
              </a:rPr>
              <a:t>Anpassungsstrategien:</a:t>
            </a:r>
            <a:br>
              <a:rPr lang="de-AT" sz="2400" dirty="0">
                <a:solidFill>
                  <a:srgbClr val="0073AF"/>
                </a:solidFill>
                <a:effectLst>
                  <a:outerShdw blurRad="38100" dist="38100" dir="2700000" algn="tl">
                    <a:srgbClr val="C0C0C0"/>
                  </a:outerShdw>
                </a:effectLst>
              </a:rPr>
            </a:br>
            <a:r>
              <a:rPr lang="de-AT" sz="2400" dirty="0">
                <a:solidFill>
                  <a:srgbClr val="0073AF"/>
                </a:solidFill>
                <a:effectLst>
                  <a:outerShdw blurRad="38100" dist="38100" dir="2700000" algn="tl">
                    <a:srgbClr val="C0C0C0"/>
                  </a:outerShdw>
                </a:effectLst>
              </a:rPr>
              <a:t>Inhalte und </a:t>
            </a:r>
            <a:r>
              <a:rPr lang="de-AT" sz="2400" dirty="0" err="1">
                <a:solidFill>
                  <a:srgbClr val="0073AF"/>
                </a:solidFill>
                <a:effectLst>
                  <a:outerShdw blurRad="38100" dist="38100" dir="2700000" algn="tl">
                    <a:srgbClr val="C0C0C0"/>
                  </a:outerShdw>
                </a:effectLst>
              </a:rPr>
              <a:t>Governance</a:t>
            </a:r>
            <a:endParaRPr lang="en-GB" sz="2400" dirty="0">
              <a:solidFill>
                <a:srgbClr val="0073AF"/>
              </a:solidFill>
              <a:effectLst>
                <a:outerShdw blurRad="38100" dist="38100" dir="2700000" algn="tl">
                  <a:srgbClr val="C0C0C0"/>
                </a:outerShdw>
              </a:effectLst>
            </a:endParaRPr>
          </a:p>
        </p:txBody>
      </p:sp>
      <p:sp>
        <p:nvSpPr>
          <p:cNvPr id="3" name="Inhaltsplatzhalter 2"/>
          <p:cNvSpPr>
            <a:spLocks noGrp="1"/>
          </p:cNvSpPr>
          <p:nvPr>
            <p:ph idx="1"/>
          </p:nvPr>
        </p:nvSpPr>
        <p:spPr/>
        <p:txBody>
          <a:bodyPr>
            <a:normAutofit/>
          </a:bodyPr>
          <a:lstStyle/>
          <a:p>
            <a:pPr marL="274638" lvl="1" indent="-274638">
              <a:lnSpc>
                <a:spcPct val="90000"/>
              </a:lnSpc>
              <a:buClr>
                <a:srgbClr val="0073AF"/>
              </a:buClr>
            </a:pPr>
            <a:r>
              <a:rPr lang="de-AT" dirty="0">
                <a:latin typeface="+mj-lt"/>
                <a:ea typeface="+mn-ea"/>
                <a:cs typeface="+mn-cs"/>
              </a:rPr>
              <a:t>Entwickelt durch Umweltministerien</a:t>
            </a:r>
          </a:p>
          <a:p>
            <a:pPr lvl="1">
              <a:lnSpc>
                <a:spcPct val="80000"/>
              </a:lnSpc>
              <a:buClr>
                <a:srgbClr val="0073AF"/>
              </a:buClr>
            </a:pPr>
            <a:r>
              <a:rPr lang="de-AT" sz="1800" dirty="0">
                <a:latin typeface="+mj-lt"/>
                <a:ea typeface="+mn-ea"/>
                <a:cs typeface="+mn-cs"/>
              </a:rPr>
              <a:t>Um Gesellschaftliche Vulnerabilität zu mindern und </a:t>
            </a:r>
            <a:r>
              <a:rPr lang="de-AT" sz="1800" dirty="0" err="1">
                <a:latin typeface="+mj-lt"/>
                <a:ea typeface="+mn-ea"/>
                <a:cs typeface="+mn-cs"/>
              </a:rPr>
              <a:t>Resilienz</a:t>
            </a:r>
            <a:r>
              <a:rPr lang="de-AT" sz="1800" dirty="0">
                <a:latin typeface="+mj-lt"/>
                <a:ea typeface="+mn-ea"/>
                <a:cs typeface="+mn-cs"/>
              </a:rPr>
              <a:t> zu erhöhen </a:t>
            </a:r>
          </a:p>
          <a:p>
            <a:pPr lvl="1">
              <a:lnSpc>
                <a:spcPct val="80000"/>
              </a:lnSpc>
              <a:buClr>
                <a:srgbClr val="0073AF"/>
              </a:buClr>
            </a:pPr>
            <a:r>
              <a:rPr lang="de-AT" sz="1800" dirty="0">
                <a:latin typeface="+mj-lt"/>
                <a:ea typeface="+mn-ea"/>
                <a:cs typeface="+mn-cs"/>
              </a:rPr>
              <a:t>Szenarien, Simulationen und Prognosen für sozio-ökonomische-, umwelt- und sektorale Ebenen</a:t>
            </a:r>
          </a:p>
          <a:p>
            <a:pPr lvl="1">
              <a:lnSpc>
                <a:spcPct val="80000"/>
              </a:lnSpc>
              <a:buClr>
                <a:srgbClr val="0073AF"/>
              </a:buClr>
            </a:pPr>
            <a:r>
              <a:rPr lang="de-AT" sz="1800" dirty="0">
                <a:latin typeface="+mj-lt"/>
                <a:ea typeface="+mn-ea"/>
                <a:cs typeface="+mn-cs"/>
              </a:rPr>
              <a:t>Indikatoren und Konzept von „Unsicherheit“ </a:t>
            </a:r>
          </a:p>
          <a:p>
            <a:pPr marL="274638" lvl="1" indent="-274638">
              <a:lnSpc>
                <a:spcPct val="90000"/>
              </a:lnSpc>
              <a:buClr>
                <a:srgbClr val="0073AF"/>
              </a:buClr>
            </a:pPr>
            <a:r>
              <a:rPr lang="de-AT" dirty="0" smtClean="0">
                <a:latin typeface="+mj-lt"/>
                <a:ea typeface="+mn-ea"/>
                <a:cs typeface="+mn-cs"/>
              </a:rPr>
              <a:t>Horizontale Integration: </a:t>
            </a:r>
            <a:r>
              <a:rPr lang="de-AT" dirty="0" err="1" smtClean="0">
                <a:latin typeface="+mj-lt"/>
                <a:ea typeface="+mn-ea"/>
                <a:cs typeface="+mn-cs"/>
              </a:rPr>
              <a:t>sektoral</a:t>
            </a:r>
            <a:r>
              <a:rPr lang="de-AT" dirty="0" smtClean="0">
                <a:latin typeface="+mj-lt"/>
                <a:ea typeface="+mn-ea"/>
                <a:cs typeface="+mn-cs"/>
              </a:rPr>
              <a:t> organisiert</a:t>
            </a:r>
            <a:endParaRPr lang="de-AT" dirty="0">
              <a:latin typeface="+mj-lt"/>
              <a:ea typeface="+mn-ea"/>
              <a:cs typeface="+mn-cs"/>
            </a:endParaRPr>
          </a:p>
          <a:p>
            <a:pPr marL="274638" lvl="1" indent="-274638">
              <a:lnSpc>
                <a:spcPct val="90000"/>
              </a:lnSpc>
              <a:buClr>
                <a:srgbClr val="0073AF"/>
              </a:buClr>
            </a:pPr>
            <a:r>
              <a:rPr lang="de-AT" dirty="0">
                <a:latin typeface="+mj-lt"/>
                <a:ea typeface="+mn-ea"/>
                <a:cs typeface="+mn-cs"/>
              </a:rPr>
              <a:t>Vertikale </a:t>
            </a:r>
            <a:r>
              <a:rPr lang="de-AT" dirty="0" smtClean="0">
                <a:latin typeface="+mj-lt"/>
                <a:ea typeface="+mn-ea"/>
                <a:cs typeface="+mn-cs"/>
              </a:rPr>
              <a:t>Integration: </a:t>
            </a:r>
            <a:r>
              <a:rPr lang="de-AT" dirty="0">
                <a:latin typeface="+mj-lt"/>
                <a:ea typeface="+mn-ea"/>
                <a:cs typeface="+mn-cs"/>
              </a:rPr>
              <a:t>nur in </a:t>
            </a:r>
            <a:r>
              <a:rPr lang="de-AT" dirty="0" smtClean="0">
                <a:latin typeface="+mj-lt"/>
                <a:ea typeface="+mn-ea"/>
                <a:cs typeface="+mn-cs"/>
              </a:rPr>
              <a:t>föderalen Staaten thematisiert </a:t>
            </a:r>
            <a:endParaRPr lang="de-AT" dirty="0">
              <a:latin typeface="+mj-lt"/>
              <a:ea typeface="+mn-ea"/>
              <a:cs typeface="+mn-cs"/>
            </a:endParaRPr>
          </a:p>
          <a:p>
            <a:pPr marL="274638" lvl="1" indent="-274638">
              <a:lnSpc>
                <a:spcPct val="90000"/>
              </a:lnSpc>
              <a:buClr>
                <a:srgbClr val="0073AF"/>
              </a:buClr>
            </a:pPr>
            <a:r>
              <a:rPr lang="de-AT" dirty="0" smtClean="0">
                <a:latin typeface="+mj-lt"/>
                <a:ea typeface="+mn-ea"/>
                <a:cs typeface="+mn-cs"/>
              </a:rPr>
              <a:t>Kaum Partizipation </a:t>
            </a:r>
            <a:r>
              <a:rPr lang="de-AT" dirty="0">
                <a:latin typeface="+mj-lt"/>
                <a:ea typeface="+mn-ea"/>
                <a:cs typeface="+mn-cs"/>
              </a:rPr>
              <a:t>von </a:t>
            </a:r>
            <a:r>
              <a:rPr lang="de-AT" dirty="0" smtClean="0">
                <a:latin typeface="+mj-lt"/>
                <a:ea typeface="+mn-ea"/>
                <a:cs typeface="+mn-cs"/>
              </a:rPr>
              <a:t>nicht-staatlichen Akteuren</a:t>
            </a:r>
            <a:endParaRPr lang="de-AT" dirty="0">
              <a:latin typeface="+mj-lt"/>
              <a:ea typeface="+mn-ea"/>
              <a:cs typeface="+mn-cs"/>
            </a:endParaRPr>
          </a:p>
          <a:p>
            <a:pPr marL="274638" lvl="1" indent="-274638">
              <a:lnSpc>
                <a:spcPct val="90000"/>
              </a:lnSpc>
              <a:buClr>
                <a:srgbClr val="0073AF"/>
              </a:buClr>
            </a:pPr>
            <a:r>
              <a:rPr lang="de-AT" dirty="0" smtClean="0">
                <a:latin typeface="+mj-lt"/>
                <a:ea typeface="+mn-ea"/>
                <a:cs typeface="+mn-cs"/>
              </a:rPr>
              <a:t>Große Unsicherheiten hindert Formulierung von Maßnahmen – viele NAS sind deshalb von vornherein eher </a:t>
            </a:r>
          </a:p>
          <a:p>
            <a:pPr lvl="1">
              <a:lnSpc>
                <a:spcPct val="80000"/>
              </a:lnSpc>
              <a:buClr>
                <a:srgbClr val="0073AF"/>
              </a:buClr>
            </a:pPr>
            <a:r>
              <a:rPr lang="de-AT" sz="1800" dirty="0">
                <a:latin typeface="+mj-lt"/>
                <a:ea typeface="+mn-ea"/>
                <a:cs typeface="+mn-cs"/>
              </a:rPr>
              <a:t>„</a:t>
            </a:r>
            <a:r>
              <a:rPr lang="de-AT" sz="1800" dirty="0" err="1">
                <a:latin typeface="+mj-lt"/>
                <a:ea typeface="+mn-ea"/>
                <a:cs typeface="+mn-cs"/>
              </a:rPr>
              <a:t>research</a:t>
            </a:r>
            <a:r>
              <a:rPr lang="de-AT" sz="1800" dirty="0">
                <a:latin typeface="+mj-lt"/>
                <a:ea typeface="+mn-ea"/>
                <a:cs typeface="+mn-cs"/>
              </a:rPr>
              <a:t> </a:t>
            </a:r>
            <a:r>
              <a:rPr lang="de-AT" sz="1800" dirty="0" err="1">
                <a:latin typeface="+mj-lt"/>
                <a:ea typeface="+mn-ea"/>
                <a:cs typeface="+mn-cs"/>
              </a:rPr>
              <a:t>roadmaps</a:t>
            </a:r>
            <a:r>
              <a:rPr lang="de-AT" sz="1800" dirty="0">
                <a:latin typeface="+mj-lt"/>
                <a:ea typeface="+mn-ea"/>
                <a:cs typeface="+mn-cs"/>
              </a:rPr>
              <a:t>“, </a:t>
            </a:r>
            <a:endParaRPr lang="de-AT" sz="1800" dirty="0" smtClean="0">
              <a:latin typeface="+mj-lt"/>
              <a:ea typeface="+mn-ea"/>
              <a:cs typeface="+mn-cs"/>
            </a:endParaRPr>
          </a:p>
          <a:p>
            <a:pPr lvl="1">
              <a:lnSpc>
                <a:spcPct val="80000"/>
              </a:lnSpc>
              <a:buClr>
                <a:srgbClr val="0073AF"/>
              </a:buClr>
            </a:pPr>
            <a:r>
              <a:rPr lang="de-AT" sz="1800" dirty="0" smtClean="0">
                <a:latin typeface="+mj-lt"/>
                <a:ea typeface="+mn-ea"/>
                <a:cs typeface="+mn-cs"/>
              </a:rPr>
              <a:t>Kommunikations- </a:t>
            </a:r>
            <a:r>
              <a:rPr lang="de-AT" sz="1800" dirty="0">
                <a:latin typeface="+mj-lt"/>
                <a:ea typeface="+mn-ea"/>
                <a:cs typeface="+mn-cs"/>
              </a:rPr>
              <a:t>und </a:t>
            </a:r>
            <a:r>
              <a:rPr lang="de-AT" sz="1800" dirty="0" smtClean="0">
                <a:latin typeface="+mj-lt"/>
                <a:ea typeface="+mn-ea"/>
                <a:cs typeface="+mn-cs"/>
              </a:rPr>
              <a:t>Sensibilisierungs-Instrumente, </a:t>
            </a:r>
          </a:p>
          <a:p>
            <a:pPr lvl="1">
              <a:lnSpc>
                <a:spcPct val="80000"/>
              </a:lnSpc>
              <a:buClr>
                <a:srgbClr val="0073AF"/>
              </a:buClr>
            </a:pPr>
            <a:r>
              <a:rPr lang="de-AT" sz="1800" dirty="0" smtClean="0">
                <a:latin typeface="+mj-lt"/>
                <a:ea typeface="+mn-ea"/>
                <a:cs typeface="+mn-cs"/>
              </a:rPr>
              <a:t>Kaum Koordinationsinstrumente</a:t>
            </a:r>
            <a:endParaRPr lang="de-AT" sz="1800" dirty="0">
              <a:latin typeface="+mj-lt"/>
              <a:ea typeface="+mn-ea"/>
              <a:cs typeface="+mn-cs"/>
            </a:endParaRPr>
          </a:p>
          <a:p>
            <a:pPr marL="0" indent="0">
              <a:buNone/>
            </a:pPr>
            <a:endParaRPr lang="de-AT" dirty="0" smtClean="0"/>
          </a:p>
        </p:txBody>
      </p:sp>
    </p:spTree>
    <p:extLst>
      <p:ext uri="{BB962C8B-B14F-4D97-AF65-F5344CB8AC3E}">
        <p14:creationId xmlns:p14="http://schemas.microsoft.com/office/powerpoint/2010/main" val="2483392091"/>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2400" dirty="0">
                <a:solidFill>
                  <a:srgbClr val="0073AF"/>
                </a:solidFill>
                <a:effectLst>
                  <a:outerShdw blurRad="38100" dist="38100" dir="2700000" algn="tl">
                    <a:srgbClr val="C0C0C0"/>
                  </a:outerShdw>
                </a:effectLst>
              </a:rPr>
              <a:t>Anpassungsstrategien: </a:t>
            </a:r>
            <a:br>
              <a:rPr lang="de-AT" sz="2400" dirty="0">
                <a:solidFill>
                  <a:srgbClr val="0073AF"/>
                </a:solidFill>
                <a:effectLst>
                  <a:outerShdw blurRad="38100" dist="38100" dir="2700000" algn="tl">
                    <a:srgbClr val="C0C0C0"/>
                  </a:outerShdw>
                </a:effectLst>
              </a:rPr>
            </a:br>
            <a:r>
              <a:rPr lang="de-AT" sz="2400" dirty="0">
                <a:solidFill>
                  <a:srgbClr val="0073AF"/>
                </a:solidFill>
                <a:effectLst>
                  <a:outerShdw blurRad="38100" dist="38100" dir="2700000" algn="tl">
                    <a:srgbClr val="C0C0C0"/>
                  </a:outerShdw>
                </a:effectLst>
              </a:rPr>
              <a:t>Effektivität</a:t>
            </a:r>
            <a:endParaRPr lang="en-GB" sz="2400" dirty="0">
              <a:solidFill>
                <a:srgbClr val="0073AF"/>
              </a:solidFill>
              <a:effectLst>
                <a:outerShdw blurRad="38100" dist="38100" dir="2700000" algn="tl">
                  <a:srgbClr val="C0C0C0"/>
                </a:outerShdw>
              </a:effectLst>
            </a:endParaRPr>
          </a:p>
        </p:txBody>
      </p:sp>
      <p:sp>
        <p:nvSpPr>
          <p:cNvPr id="3" name="Inhaltsplatzhalter 2"/>
          <p:cNvSpPr>
            <a:spLocks noGrp="1"/>
          </p:cNvSpPr>
          <p:nvPr>
            <p:ph idx="1"/>
          </p:nvPr>
        </p:nvSpPr>
        <p:spPr/>
        <p:txBody>
          <a:bodyPr>
            <a:normAutofit/>
          </a:bodyPr>
          <a:lstStyle/>
          <a:p>
            <a:pPr marL="274638" lvl="1" indent="-274638">
              <a:lnSpc>
                <a:spcPct val="90000"/>
              </a:lnSpc>
              <a:buClr>
                <a:srgbClr val="0073AF"/>
              </a:buClr>
            </a:pPr>
            <a:r>
              <a:rPr lang="de-AT" dirty="0">
                <a:latin typeface="+mj-lt"/>
                <a:ea typeface="+mn-ea"/>
                <a:cs typeface="+mn-cs"/>
              </a:rPr>
              <a:t>Wenige Evaluationen, wenige Studien: Zu früh für eine abschließende Analyse</a:t>
            </a:r>
          </a:p>
          <a:p>
            <a:pPr marL="0" lvl="1" indent="0">
              <a:lnSpc>
                <a:spcPct val="90000"/>
              </a:lnSpc>
              <a:buClr>
                <a:srgbClr val="0073AF"/>
              </a:buClr>
              <a:buNone/>
            </a:pPr>
            <a:endParaRPr lang="de-AT" dirty="0">
              <a:latin typeface="+mj-lt"/>
              <a:ea typeface="+mn-ea"/>
              <a:cs typeface="+mn-cs"/>
            </a:endParaRPr>
          </a:p>
          <a:p>
            <a:pPr marL="274638" lvl="1" indent="-274638">
              <a:lnSpc>
                <a:spcPct val="90000"/>
              </a:lnSpc>
              <a:buClr>
                <a:srgbClr val="0073AF"/>
              </a:buClr>
            </a:pPr>
            <a:r>
              <a:rPr lang="de-AT" dirty="0">
                <a:latin typeface="+mj-lt"/>
                <a:ea typeface="+mn-ea"/>
                <a:cs typeface="+mn-cs"/>
              </a:rPr>
              <a:t>Aber erste kritische Ergebnisse zeigen</a:t>
            </a:r>
            <a:r>
              <a:rPr lang="de-AT" dirty="0" smtClean="0">
                <a:latin typeface="+mj-lt"/>
                <a:ea typeface="+mn-ea"/>
                <a:cs typeface="+mn-cs"/>
              </a:rPr>
              <a:t>:</a:t>
            </a:r>
          </a:p>
          <a:p>
            <a:pPr marL="274638" lvl="1" indent="-274638">
              <a:lnSpc>
                <a:spcPct val="90000"/>
              </a:lnSpc>
              <a:buClr>
                <a:srgbClr val="0073AF"/>
              </a:buClr>
            </a:pPr>
            <a:endParaRPr lang="de-AT" dirty="0">
              <a:latin typeface="+mj-lt"/>
              <a:ea typeface="+mn-ea"/>
              <a:cs typeface="+mn-cs"/>
            </a:endParaRPr>
          </a:p>
          <a:p>
            <a:pPr lvl="1">
              <a:lnSpc>
                <a:spcPct val="80000"/>
              </a:lnSpc>
              <a:buClr>
                <a:srgbClr val="0073AF"/>
              </a:buClr>
            </a:pPr>
            <a:r>
              <a:rPr lang="de-AT" sz="1800" dirty="0" smtClean="0">
                <a:latin typeface="+mj-lt"/>
                <a:ea typeface="+mn-ea"/>
                <a:cs typeface="+mn-cs"/>
              </a:rPr>
              <a:t>Viele </a:t>
            </a:r>
            <a:r>
              <a:rPr lang="de-AT" sz="1800" dirty="0">
                <a:latin typeface="+mj-lt"/>
                <a:ea typeface="+mn-ea"/>
                <a:cs typeface="+mn-cs"/>
              </a:rPr>
              <a:t>Barrieren: </a:t>
            </a:r>
            <a:r>
              <a:rPr lang="de-AT" sz="1800" dirty="0" smtClean="0">
                <a:latin typeface="+mj-lt"/>
                <a:ea typeface="+mn-ea"/>
                <a:cs typeface="+mn-cs"/>
              </a:rPr>
              <a:t>Ressourcen fehlen, Kompetenzverteilungen komplex, politisches Engagement schwach, </a:t>
            </a:r>
            <a:r>
              <a:rPr lang="de-AT" sz="1800" dirty="0">
                <a:latin typeface="+mj-lt"/>
                <a:ea typeface="+mn-ea"/>
                <a:cs typeface="+mn-cs"/>
              </a:rPr>
              <a:t>Mobilisierung der relevante </a:t>
            </a:r>
            <a:r>
              <a:rPr lang="de-AT" sz="1800" dirty="0" smtClean="0">
                <a:latin typeface="+mj-lt"/>
                <a:ea typeface="+mn-ea"/>
                <a:cs typeface="+mn-cs"/>
              </a:rPr>
              <a:t>Akteure schwierig …</a:t>
            </a:r>
            <a:endParaRPr lang="de-AT" sz="1800" dirty="0">
              <a:latin typeface="+mj-lt"/>
              <a:ea typeface="+mn-ea"/>
              <a:cs typeface="+mn-cs"/>
            </a:endParaRPr>
          </a:p>
          <a:p>
            <a:pPr lvl="1">
              <a:lnSpc>
                <a:spcPct val="80000"/>
              </a:lnSpc>
              <a:buClr>
                <a:srgbClr val="0073AF"/>
              </a:buClr>
            </a:pPr>
            <a:r>
              <a:rPr lang="de-AT" sz="1800" dirty="0"/>
              <a:t>Sowohl horizontale als auch vertikale Koordination sind im </a:t>
            </a:r>
            <a:r>
              <a:rPr lang="de-AT" sz="1800" dirty="0" err="1"/>
              <a:t>Governance</a:t>
            </a:r>
            <a:r>
              <a:rPr lang="de-AT" sz="1800" dirty="0"/>
              <a:t>-Prozess schwach ausgeprägt</a:t>
            </a:r>
          </a:p>
          <a:p>
            <a:pPr lvl="1">
              <a:lnSpc>
                <a:spcPct val="80000"/>
              </a:lnSpc>
              <a:buClr>
                <a:srgbClr val="0073AF"/>
              </a:buClr>
            </a:pPr>
            <a:r>
              <a:rPr lang="de-AT" sz="1800" dirty="0" smtClean="0">
                <a:latin typeface="+mj-lt"/>
                <a:ea typeface="+mn-ea"/>
                <a:cs typeface="+mn-cs"/>
              </a:rPr>
              <a:t>NAS </a:t>
            </a:r>
            <a:r>
              <a:rPr lang="de-AT" sz="1800" dirty="0">
                <a:latin typeface="+mj-lt"/>
                <a:ea typeface="+mn-ea"/>
                <a:cs typeface="+mn-cs"/>
              </a:rPr>
              <a:t>erfolgreicher </a:t>
            </a:r>
            <a:r>
              <a:rPr lang="de-AT" sz="1800" dirty="0" smtClean="0">
                <a:latin typeface="+mj-lt"/>
                <a:ea typeface="+mn-ea"/>
                <a:cs typeface="+mn-cs"/>
              </a:rPr>
              <a:t>bezüglich </a:t>
            </a:r>
            <a:r>
              <a:rPr lang="de-AT" sz="1800" dirty="0">
                <a:latin typeface="+mj-lt"/>
                <a:ea typeface="+mn-ea"/>
                <a:cs typeface="+mn-cs"/>
              </a:rPr>
              <a:t>„</a:t>
            </a:r>
            <a:r>
              <a:rPr lang="de-AT" sz="1800" dirty="0" err="1">
                <a:latin typeface="+mj-lt"/>
                <a:ea typeface="+mn-ea"/>
                <a:cs typeface="+mn-cs"/>
              </a:rPr>
              <a:t>Capacity-building</a:t>
            </a:r>
            <a:r>
              <a:rPr lang="de-AT" sz="1800" dirty="0">
                <a:latin typeface="+mj-lt"/>
                <a:ea typeface="+mn-ea"/>
                <a:cs typeface="+mn-cs"/>
              </a:rPr>
              <a:t>“: </a:t>
            </a:r>
          </a:p>
          <a:p>
            <a:pPr lvl="2">
              <a:lnSpc>
                <a:spcPct val="80000"/>
              </a:lnSpc>
              <a:buClr>
                <a:srgbClr val="0073AF"/>
              </a:buClr>
            </a:pPr>
            <a:r>
              <a:rPr lang="de-AT" sz="1800" dirty="0">
                <a:latin typeface="+mj-lt"/>
                <a:ea typeface="+mn-ea"/>
                <a:cs typeface="+mn-cs"/>
              </a:rPr>
              <a:t>Schaffung von </a:t>
            </a:r>
            <a:r>
              <a:rPr lang="de-AT" sz="1800" dirty="0" smtClean="0">
                <a:latin typeface="+mj-lt"/>
                <a:ea typeface="+mn-ea"/>
                <a:cs typeface="+mn-cs"/>
              </a:rPr>
              <a:t>Wissensbasis (Forschungskoordination), </a:t>
            </a:r>
          </a:p>
          <a:p>
            <a:pPr lvl="2">
              <a:lnSpc>
                <a:spcPct val="80000"/>
              </a:lnSpc>
              <a:buClr>
                <a:srgbClr val="0073AF"/>
              </a:buClr>
            </a:pPr>
            <a:r>
              <a:rPr lang="de-AT" sz="1800" dirty="0" smtClean="0">
                <a:latin typeface="+mj-lt"/>
                <a:ea typeface="+mn-ea"/>
                <a:cs typeface="+mn-cs"/>
              </a:rPr>
              <a:t>Interne </a:t>
            </a:r>
            <a:r>
              <a:rPr lang="de-AT" sz="1800" dirty="0">
                <a:latin typeface="+mj-lt"/>
                <a:ea typeface="+mn-ea"/>
                <a:cs typeface="+mn-cs"/>
              </a:rPr>
              <a:t>und externe Kommunikationsinstrumente</a:t>
            </a:r>
          </a:p>
          <a:p>
            <a:pPr lvl="2">
              <a:lnSpc>
                <a:spcPct val="80000"/>
              </a:lnSpc>
              <a:buClr>
                <a:srgbClr val="0073AF"/>
              </a:buClr>
            </a:pPr>
            <a:r>
              <a:rPr lang="de-AT" sz="1800" dirty="0" smtClean="0">
                <a:latin typeface="+mj-lt"/>
                <a:ea typeface="+mn-ea"/>
                <a:cs typeface="+mn-cs"/>
              </a:rPr>
              <a:t>Sensibilisierung </a:t>
            </a:r>
            <a:r>
              <a:rPr lang="de-AT" sz="1800" dirty="0">
                <a:latin typeface="+mj-lt"/>
                <a:ea typeface="+mn-ea"/>
                <a:cs typeface="+mn-cs"/>
              </a:rPr>
              <a:t>zu Vulnerabilitäten, </a:t>
            </a:r>
            <a:r>
              <a:rPr lang="de-AT" sz="1800" dirty="0" err="1">
                <a:latin typeface="+mj-lt"/>
                <a:ea typeface="+mn-ea"/>
                <a:cs typeface="+mn-cs"/>
              </a:rPr>
              <a:t>Resilienz</a:t>
            </a:r>
            <a:r>
              <a:rPr lang="de-AT" sz="1800" dirty="0">
                <a:latin typeface="+mj-lt"/>
                <a:ea typeface="+mn-ea"/>
                <a:cs typeface="+mn-cs"/>
              </a:rPr>
              <a:t>, „</a:t>
            </a:r>
            <a:r>
              <a:rPr lang="de-AT" sz="1800" dirty="0" err="1">
                <a:latin typeface="+mj-lt"/>
                <a:ea typeface="+mn-ea"/>
                <a:cs typeface="+mn-cs"/>
              </a:rPr>
              <a:t>Preparedness</a:t>
            </a:r>
            <a:r>
              <a:rPr lang="de-AT" sz="1800" dirty="0" smtClean="0">
                <a:latin typeface="+mj-lt"/>
                <a:ea typeface="+mn-ea"/>
                <a:cs typeface="+mn-cs"/>
              </a:rPr>
              <a:t>“</a:t>
            </a:r>
          </a:p>
        </p:txBody>
      </p:sp>
    </p:spTree>
    <p:extLst>
      <p:ext uri="{BB962C8B-B14F-4D97-AF65-F5344CB8AC3E}">
        <p14:creationId xmlns:p14="http://schemas.microsoft.com/office/powerpoint/2010/main" val="304924513"/>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272" y="467941"/>
            <a:ext cx="8424862" cy="946150"/>
          </a:xfrm>
        </p:spPr>
        <p:txBody>
          <a:bodyPr>
            <a:normAutofit/>
          </a:bodyPr>
          <a:lstStyle/>
          <a:p>
            <a:r>
              <a:rPr lang="de-AT" sz="2400" dirty="0" smtClean="0">
                <a:solidFill>
                  <a:srgbClr val="0073AF"/>
                </a:solidFill>
                <a:effectLst>
                  <a:outerShdw blurRad="38100" dist="38100" dir="2700000" algn="tl">
                    <a:srgbClr val="C0C0C0"/>
                  </a:outerShdw>
                </a:effectLst>
              </a:rPr>
              <a:t>Schlussfolgerungen zu </a:t>
            </a:r>
            <a:br>
              <a:rPr lang="de-AT" sz="2400" dirty="0" smtClean="0">
                <a:solidFill>
                  <a:srgbClr val="0073AF"/>
                </a:solidFill>
                <a:effectLst>
                  <a:outerShdw blurRad="38100" dist="38100" dir="2700000" algn="tl">
                    <a:srgbClr val="C0C0C0"/>
                  </a:outerShdw>
                </a:effectLst>
              </a:rPr>
            </a:br>
            <a:r>
              <a:rPr lang="de-AT" sz="2400" dirty="0" smtClean="0">
                <a:solidFill>
                  <a:srgbClr val="0073AF"/>
                </a:solidFill>
                <a:effectLst>
                  <a:outerShdw blurRad="38100" dist="38100" dir="2700000" algn="tl">
                    <a:srgbClr val="C0C0C0"/>
                  </a:outerShdw>
                </a:effectLst>
              </a:rPr>
              <a:t>Integrierten Strategien</a:t>
            </a:r>
            <a:endParaRPr lang="en-GB" sz="2400" dirty="0">
              <a:solidFill>
                <a:srgbClr val="0073AF"/>
              </a:solidFill>
              <a:effectLst>
                <a:outerShdw blurRad="38100" dist="38100" dir="2700000" algn="tl">
                  <a:srgbClr val="C0C0C0"/>
                </a:outerShdw>
              </a:effectLst>
            </a:endParaRPr>
          </a:p>
        </p:txBody>
      </p:sp>
      <p:sp>
        <p:nvSpPr>
          <p:cNvPr id="3" name="Inhaltsplatzhalter 2"/>
          <p:cNvSpPr>
            <a:spLocks noGrp="1"/>
          </p:cNvSpPr>
          <p:nvPr>
            <p:ph idx="1"/>
          </p:nvPr>
        </p:nvSpPr>
        <p:spPr/>
        <p:txBody>
          <a:bodyPr>
            <a:normAutofit lnSpcReduction="10000"/>
          </a:bodyPr>
          <a:lstStyle/>
          <a:p>
            <a:pPr marL="274638" lvl="1" indent="-274638">
              <a:buClr>
                <a:srgbClr val="0073AF"/>
              </a:buClr>
            </a:pPr>
            <a:r>
              <a:rPr lang="de-AT" b="1" dirty="0" smtClean="0">
                <a:latin typeface="+mj-lt"/>
                <a:ea typeface="+mn-ea"/>
                <a:cs typeface="+mn-cs"/>
              </a:rPr>
              <a:t>IS sind neue </a:t>
            </a:r>
            <a:r>
              <a:rPr lang="de-AT" b="1" dirty="0">
                <a:latin typeface="+mj-lt"/>
                <a:ea typeface="+mn-ea"/>
                <a:cs typeface="+mn-cs"/>
              </a:rPr>
              <a:t>Form der Steuerung: </a:t>
            </a:r>
            <a:r>
              <a:rPr lang="de-AT" dirty="0" smtClean="0">
                <a:latin typeface="+mj-lt"/>
                <a:ea typeface="+mn-ea"/>
                <a:cs typeface="+mn-cs"/>
              </a:rPr>
              <a:t>weg von „</a:t>
            </a:r>
            <a:r>
              <a:rPr lang="de-AT" dirty="0" err="1" smtClean="0">
                <a:latin typeface="+mj-lt"/>
                <a:ea typeface="+mn-ea"/>
                <a:cs typeface="+mn-cs"/>
              </a:rPr>
              <a:t>one</a:t>
            </a:r>
            <a:r>
              <a:rPr lang="de-AT" dirty="0" smtClean="0">
                <a:latin typeface="+mj-lt"/>
                <a:ea typeface="+mn-ea"/>
                <a:cs typeface="+mn-cs"/>
              </a:rPr>
              <a:t>-off </a:t>
            </a:r>
            <a:r>
              <a:rPr lang="de-AT" dirty="0">
                <a:latin typeface="+mj-lt"/>
                <a:ea typeface="+mn-ea"/>
                <a:cs typeface="+mn-cs"/>
              </a:rPr>
              <a:t>Umweltplänen“ </a:t>
            </a:r>
            <a:r>
              <a:rPr lang="de-AT" dirty="0" smtClean="0">
                <a:latin typeface="+mj-lt"/>
                <a:ea typeface="+mn-ea"/>
                <a:cs typeface="+mn-cs"/>
              </a:rPr>
              <a:t>hin zu </a:t>
            </a:r>
            <a:r>
              <a:rPr lang="de-AT" dirty="0">
                <a:latin typeface="+mj-lt"/>
                <a:ea typeface="+mn-ea"/>
                <a:cs typeface="+mn-cs"/>
              </a:rPr>
              <a:t>zyklischen </a:t>
            </a:r>
            <a:r>
              <a:rPr lang="de-AT" dirty="0" err="1">
                <a:latin typeface="+mj-lt"/>
                <a:ea typeface="+mn-ea"/>
                <a:cs typeface="+mn-cs"/>
              </a:rPr>
              <a:t>Governance</a:t>
            </a:r>
            <a:r>
              <a:rPr lang="de-AT" dirty="0">
                <a:latin typeface="+mj-lt"/>
                <a:ea typeface="+mn-ea"/>
                <a:cs typeface="+mn-cs"/>
              </a:rPr>
              <a:t>-Prozessen</a:t>
            </a:r>
          </a:p>
          <a:p>
            <a:pPr marL="274638" lvl="1" indent="-274638">
              <a:buClr>
                <a:srgbClr val="0073AF"/>
              </a:buClr>
            </a:pPr>
            <a:endParaRPr lang="de-AT" dirty="0">
              <a:latin typeface="+mj-lt"/>
              <a:ea typeface="+mn-ea"/>
              <a:cs typeface="+mn-cs"/>
            </a:endParaRPr>
          </a:p>
          <a:p>
            <a:pPr marL="274638" lvl="1" indent="-274638">
              <a:buClr>
                <a:srgbClr val="0073AF"/>
              </a:buClr>
            </a:pPr>
            <a:r>
              <a:rPr lang="de-AT" b="1" dirty="0" smtClean="0">
                <a:latin typeface="+mj-lt"/>
                <a:ea typeface="+mn-ea"/>
                <a:cs typeface="+mn-cs"/>
              </a:rPr>
              <a:t>IS als </a:t>
            </a:r>
            <a:r>
              <a:rPr lang="de-AT" b="1" dirty="0" err="1" smtClean="0">
                <a:latin typeface="+mj-lt"/>
                <a:ea typeface="+mn-ea"/>
                <a:cs typeface="+mn-cs"/>
              </a:rPr>
              <a:t>Policy</a:t>
            </a:r>
            <a:r>
              <a:rPr lang="de-AT" b="1" dirty="0" smtClean="0">
                <a:latin typeface="+mj-lt"/>
                <a:ea typeface="+mn-ea"/>
                <a:cs typeface="+mn-cs"/>
              </a:rPr>
              <a:t> </a:t>
            </a:r>
            <a:r>
              <a:rPr lang="de-AT" b="1" dirty="0">
                <a:latin typeface="+mj-lt"/>
                <a:ea typeface="+mn-ea"/>
                <a:cs typeface="+mn-cs"/>
              </a:rPr>
              <a:t>Dokumente: </a:t>
            </a:r>
            <a:r>
              <a:rPr lang="de-AT" dirty="0">
                <a:latin typeface="+mj-lt"/>
                <a:ea typeface="+mn-ea"/>
                <a:cs typeface="+mn-cs"/>
              </a:rPr>
              <a:t>nicht immer innovativ, nicht immer integriert, </a:t>
            </a:r>
            <a:r>
              <a:rPr lang="de-AT" dirty="0" smtClean="0">
                <a:latin typeface="+mj-lt"/>
                <a:ea typeface="+mn-ea"/>
                <a:cs typeface="+mn-cs"/>
              </a:rPr>
              <a:t>wichtige politische </a:t>
            </a:r>
            <a:r>
              <a:rPr lang="de-AT" dirty="0">
                <a:latin typeface="+mj-lt"/>
                <a:ea typeface="+mn-ea"/>
                <a:cs typeface="+mn-cs"/>
              </a:rPr>
              <a:t>Entscheidungen </a:t>
            </a:r>
            <a:r>
              <a:rPr lang="de-AT" dirty="0" smtClean="0">
                <a:latin typeface="+mj-lt"/>
                <a:ea typeface="+mn-ea"/>
                <a:cs typeface="+mn-cs"/>
              </a:rPr>
              <a:t>werden selten wegen bzw. im Einklang mit Strategie getroffen</a:t>
            </a:r>
            <a:endParaRPr lang="de-AT" dirty="0">
              <a:latin typeface="+mj-lt"/>
              <a:ea typeface="+mn-ea"/>
              <a:cs typeface="+mn-cs"/>
            </a:endParaRPr>
          </a:p>
          <a:p>
            <a:pPr marL="274638" lvl="1" indent="-274638">
              <a:buClr>
                <a:srgbClr val="0073AF"/>
              </a:buClr>
            </a:pPr>
            <a:endParaRPr lang="de-AT" dirty="0">
              <a:latin typeface="+mj-lt"/>
              <a:ea typeface="+mn-ea"/>
              <a:cs typeface="+mn-cs"/>
            </a:endParaRPr>
          </a:p>
          <a:p>
            <a:pPr marL="274638" lvl="1" indent="-274638">
              <a:buClr>
                <a:srgbClr val="0073AF"/>
              </a:buClr>
            </a:pPr>
            <a:r>
              <a:rPr lang="de-AT" b="1" dirty="0" smtClean="0">
                <a:latin typeface="+mj-lt"/>
                <a:ea typeface="+mn-ea"/>
                <a:cs typeface="+mn-cs"/>
              </a:rPr>
              <a:t>IS als </a:t>
            </a:r>
            <a:r>
              <a:rPr lang="de-AT" b="1" dirty="0" err="1" smtClean="0">
                <a:latin typeface="+mj-lt"/>
                <a:ea typeface="+mn-ea"/>
                <a:cs typeface="+mn-cs"/>
              </a:rPr>
              <a:t>Governance</a:t>
            </a:r>
            <a:r>
              <a:rPr lang="de-AT" b="1" dirty="0">
                <a:latin typeface="+mj-lt"/>
                <a:ea typeface="+mn-ea"/>
                <a:cs typeface="+mn-cs"/>
              </a:rPr>
              <a:t>-</a:t>
            </a:r>
            <a:r>
              <a:rPr lang="de-AT" b="1" dirty="0" smtClean="0">
                <a:latin typeface="+mj-lt"/>
                <a:ea typeface="+mn-ea"/>
                <a:cs typeface="+mn-cs"/>
              </a:rPr>
              <a:t>Prozesse</a:t>
            </a:r>
            <a:r>
              <a:rPr lang="de-AT" b="1" dirty="0">
                <a:latin typeface="+mj-lt"/>
                <a:ea typeface="+mn-ea"/>
                <a:cs typeface="+mn-cs"/>
              </a:rPr>
              <a:t>: </a:t>
            </a:r>
          </a:p>
          <a:p>
            <a:pPr lvl="1">
              <a:lnSpc>
                <a:spcPct val="80000"/>
              </a:lnSpc>
              <a:buClr>
                <a:srgbClr val="0073AF"/>
              </a:buClr>
            </a:pPr>
            <a:r>
              <a:rPr lang="de-AT" sz="1800" dirty="0" smtClean="0">
                <a:latin typeface="+mj-lt"/>
                <a:ea typeface="+mn-ea"/>
                <a:cs typeface="+mn-cs"/>
              </a:rPr>
              <a:t>Horizontale Koordination von wichtigen politischen Entscheidungen oft nicht möglich</a:t>
            </a:r>
            <a:endParaRPr lang="de-AT" sz="1800" dirty="0">
              <a:latin typeface="+mj-lt"/>
              <a:ea typeface="+mn-ea"/>
              <a:cs typeface="+mn-cs"/>
            </a:endParaRPr>
          </a:p>
          <a:p>
            <a:pPr lvl="1">
              <a:lnSpc>
                <a:spcPct val="80000"/>
              </a:lnSpc>
              <a:buClr>
                <a:srgbClr val="0073AF"/>
              </a:buClr>
            </a:pPr>
            <a:r>
              <a:rPr lang="de-AT" sz="1800" dirty="0">
                <a:latin typeface="+mj-lt"/>
                <a:ea typeface="+mn-ea"/>
                <a:cs typeface="+mn-cs"/>
              </a:rPr>
              <a:t>Noch weniger wirksam sind </a:t>
            </a:r>
            <a:r>
              <a:rPr lang="de-AT" sz="1800" dirty="0" smtClean="0">
                <a:latin typeface="+mj-lt"/>
                <a:ea typeface="+mn-ea"/>
                <a:cs typeface="+mn-cs"/>
              </a:rPr>
              <a:t>Versuche der vertikalen </a:t>
            </a:r>
            <a:r>
              <a:rPr lang="de-AT" sz="1800" dirty="0">
                <a:latin typeface="+mj-lt"/>
                <a:ea typeface="+mn-ea"/>
                <a:cs typeface="+mn-cs"/>
              </a:rPr>
              <a:t>Koordination</a:t>
            </a:r>
          </a:p>
          <a:p>
            <a:pPr lvl="1">
              <a:lnSpc>
                <a:spcPct val="80000"/>
              </a:lnSpc>
              <a:buClr>
                <a:srgbClr val="0073AF"/>
              </a:buClr>
            </a:pPr>
            <a:r>
              <a:rPr lang="de-AT" sz="1800" dirty="0" smtClean="0">
                <a:latin typeface="+mj-lt"/>
                <a:ea typeface="+mn-ea"/>
                <a:cs typeface="+mn-cs"/>
              </a:rPr>
              <a:t>Reporting</a:t>
            </a:r>
            <a:r>
              <a:rPr lang="de-AT" sz="1800" dirty="0">
                <a:latin typeface="+mj-lt"/>
                <a:ea typeface="+mn-ea"/>
                <a:cs typeface="+mn-cs"/>
              </a:rPr>
              <a:t>, Monitoring und </a:t>
            </a:r>
            <a:r>
              <a:rPr lang="de-AT" sz="1800" dirty="0" err="1">
                <a:latin typeface="+mj-lt"/>
                <a:ea typeface="+mn-ea"/>
                <a:cs typeface="+mn-cs"/>
              </a:rPr>
              <a:t>Reviewing</a:t>
            </a:r>
            <a:r>
              <a:rPr lang="de-AT" sz="1800" dirty="0">
                <a:latin typeface="+mj-lt"/>
                <a:ea typeface="+mn-ea"/>
                <a:cs typeface="+mn-cs"/>
              </a:rPr>
              <a:t> sind institutionalisiert, manchmal aber </a:t>
            </a:r>
            <a:r>
              <a:rPr lang="de-AT" sz="1800" dirty="0" smtClean="0">
                <a:latin typeface="+mj-lt"/>
                <a:ea typeface="+mn-ea"/>
                <a:cs typeface="+mn-cs"/>
              </a:rPr>
              <a:t>politisch wenig relevant</a:t>
            </a:r>
          </a:p>
          <a:p>
            <a:pPr marL="454025" lvl="1" indent="0">
              <a:lnSpc>
                <a:spcPct val="80000"/>
              </a:lnSpc>
              <a:buClr>
                <a:srgbClr val="0073AF"/>
              </a:buClr>
              <a:buNone/>
            </a:pPr>
            <a:endParaRPr lang="de-AT" sz="1800" dirty="0">
              <a:latin typeface="+mj-lt"/>
              <a:ea typeface="+mn-ea"/>
              <a:cs typeface="+mn-cs"/>
            </a:endParaRPr>
          </a:p>
          <a:p>
            <a:pPr marL="274638" lvl="1" indent="-274638">
              <a:buClr>
                <a:srgbClr val="0073AF"/>
              </a:buClr>
            </a:pPr>
            <a:r>
              <a:rPr lang="de-AT" b="1" dirty="0" smtClean="0">
                <a:latin typeface="+mj-lt"/>
                <a:ea typeface="+mn-ea"/>
                <a:cs typeface="+mn-cs"/>
              </a:rPr>
              <a:t>IS als </a:t>
            </a:r>
            <a:r>
              <a:rPr lang="de-AT" b="1" dirty="0" err="1" smtClean="0">
                <a:latin typeface="+mj-lt"/>
                <a:ea typeface="+mn-ea"/>
                <a:cs typeface="+mn-cs"/>
              </a:rPr>
              <a:t>Capacity-Building</a:t>
            </a:r>
            <a:r>
              <a:rPr lang="de-AT" b="1" dirty="0">
                <a:latin typeface="+mj-lt"/>
                <a:ea typeface="+mn-ea"/>
                <a:cs typeface="+mn-cs"/>
              </a:rPr>
              <a:t>: </a:t>
            </a:r>
            <a:r>
              <a:rPr lang="de-AT" dirty="0" smtClean="0">
                <a:latin typeface="+mj-lt"/>
                <a:ea typeface="+mn-ea"/>
                <a:cs typeface="+mn-cs"/>
              </a:rPr>
              <a:t>Schaffung von Wissensbasis, Bewusstseinsbildung und Kommunikation als Hauptzweck</a:t>
            </a:r>
            <a:endParaRPr lang="de-AT" dirty="0">
              <a:latin typeface="+mj-lt"/>
              <a:ea typeface="+mn-ea"/>
              <a:cs typeface="+mn-cs"/>
            </a:endParaRPr>
          </a:p>
          <a:p>
            <a:endParaRPr lang="de-AT" dirty="0" smtClean="0"/>
          </a:p>
        </p:txBody>
      </p:sp>
    </p:spTree>
    <p:extLst>
      <p:ext uri="{BB962C8B-B14F-4D97-AF65-F5344CB8AC3E}">
        <p14:creationId xmlns:p14="http://schemas.microsoft.com/office/powerpoint/2010/main" val="27760142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400" dirty="0">
                <a:solidFill>
                  <a:srgbClr val="0073AF"/>
                </a:solidFill>
                <a:effectLst>
                  <a:outerShdw blurRad="38100" dist="38100" dir="2700000" algn="tl">
                    <a:srgbClr val="C0C0C0"/>
                  </a:outerShdw>
                </a:effectLst>
              </a:rPr>
              <a:t>Rück- und Ausblick</a:t>
            </a:r>
            <a:endParaRPr lang="en-GB" sz="2400" dirty="0">
              <a:solidFill>
                <a:srgbClr val="0073AF"/>
              </a:solidFill>
              <a:effectLst>
                <a:outerShdw blurRad="38100" dist="38100" dir="2700000" algn="tl">
                  <a:srgbClr val="C0C0C0"/>
                </a:outerShdw>
              </a:effectLst>
            </a:endParaRPr>
          </a:p>
        </p:txBody>
      </p:sp>
      <p:sp>
        <p:nvSpPr>
          <p:cNvPr id="3" name="Inhaltsplatzhalter 2"/>
          <p:cNvSpPr>
            <a:spLocks noGrp="1"/>
          </p:cNvSpPr>
          <p:nvPr>
            <p:ph idx="1"/>
          </p:nvPr>
        </p:nvSpPr>
        <p:spPr>
          <a:xfrm>
            <a:off x="468313" y="1260029"/>
            <a:ext cx="8424862" cy="4850259"/>
          </a:xfrm>
        </p:spPr>
        <p:txBody>
          <a:bodyPr/>
          <a:lstStyle/>
          <a:p>
            <a:pPr marL="274638" lvl="1" indent="-274638">
              <a:buClr>
                <a:srgbClr val="0073AF"/>
              </a:buClr>
            </a:pPr>
            <a:r>
              <a:rPr lang="de-AT" dirty="0">
                <a:latin typeface="+mj-lt"/>
                <a:ea typeface="+mn-ea"/>
                <a:cs typeface="+mn-cs"/>
              </a:rPr>
              <a:t>Warum </a:t>
            </a:r>
            <a:r>
              <a:rPr lang="de-AT" dirty="0" smtClean="0">
                <a:latin typeface="+mj-lt"/>
                <a:ea typeface="+mn-ea"/>
                <a:cs typeface="+mn-cs"/>
              </a:rPr>
              <a:t>eher Kommunikation als Koordination?</a:t>
            </a:r>
            <a:endParaRPr lang="de-AT" dirty="0">
              <a:latin typeface="+mj-lt"/>
              <a:ea typeface="+mn-ea"/>
              <a:cs typeface="+mn-cs"/>
            </a:endParaRPr>
          </a:p>
          <a:p>
            <a:pPr lvl="1">
              <a:lnSpc>
                <a:spcPct val="80000"/>
              </a:lnSpc>
              <a:buClr>
                <a:srgbClr val="0073AF"/>
              </a:buClr>
            </a:pPr>
            <a:r>
              <a:rPr lang="de-AT" sz="1800" dirty="0">
                <a:latin typeface="+mj-lt"/>
                <a:ea typeface="+mn-ea"/>
                <a:cs typeface="+mn-cs"/>
              </a:rPr>
              <a:t>Mangel an </a:t>
            </a:r>
            <a:r>
              <a:rPr lang="de-AT" sz="1800" dirty="0" smtClean="0">
                <a:latin typeface="+mj-lt"/>
                <a:ea typeface="+mn-ea"/>
                <a:cs typeface="+mn-cs"/>
              </a:rPr>
              <a:t>politischem </a:t>
            </a:r>
            <a:r>
              <a:rPr lang="de-AT" sz="1800" dirty="0">
                <a:latin typeface="+mj-lt"/>
                <a:ea typeface="+mn-ea"/>
                <a:cs typeface="+mn-cs"/>
              </a:rPr>
              <a:t>Engagement: </a:t>
            </a:r>
            <a:r>
              <a:rPr lang="de-AT" sz="1800" dirty="0" smtClean="0">
                <a:latin typeface="+mj-lt"/>
                <a:ea typeface="+mn-ea"/>
                <a:cs typeface="+mn-cs"/>
              </a:rPr>
              <a:t>IS sind </a:t>
            </a:r>
            <a:r>
              <a:rPr lang="de-AT" sz="1800" dirty="0">
                <a:latin typeface="+mj-lt"/>
                <a:ea typeface="+mn-ea"/>
                <a:cs typeface="+mn-cs"/>
              </a:rPr>
              <a:t>oft „administrierte Prozesse“</a:t>
            </a:r>
          </a:p>
          <a:p>
            <a:pPr lvl="1">
              <a:lnSpc>
                <a:spcPct val="80000"/>
              </a:lnSpc>
              <a:buClr>
                <a:srgbClr val="0073AF"/>
              </a:buClr>
            </a:pPr>
            <a:r>
              <a:rPr lang="de-AT" sz="1800" dirty="0">
                <a:latin typeface="+mj-lt"/>
                <a:ea typeface="+mn-ea"/>
                <a:cs typeface="+mn-cs"/>
              </a:rPr>
              <a:t>Schwierige Koordination: zu viele Interessen und Akteure in einem Prozess</a:t>
            </a:r>
          </a:p>
          <a:p>
            <a:pPr lvl="1">
              <a:lnSpc>
                <a:spcPct val="80000"/>
              </a:lnSpc>
              <a:buClr>
                <a:srgbClr val="0073AF"/>
              </a:buClr>
            </a:pPr>
            <a:r>
              <a:rPr lang="de-AT" sz="1800" dirty="0" smtClean="0">
                <a:latin typeface="+mj-lt"/>
                <a:ea typeface="+mn-ea"/>
                <a:cs typeface="+mn-cs"/>
              </a:rPr>
              <a:t>Umweltministerien sind </a:t>
            </a:r>
            <a:r>
              <a:rPr lang="de-AT" sz="1800" dirty="0">
                <a:latin typeface="+mj-lt"/>
                <a:ea typeface="+mn-ea"/>
                <a:cs typeface="+mn-cs"/>
              </a:rPr>
              <a:t>zu </a:t>
            </a:r>
            <a:r>
              <a:rPr lang="de-AT" sz="1800" dirty="0" smtClean="0">
                <a:latin typeface="+mj-lt"/>
                <a:ea typeface="+mn-ea"/>
                <a:cs typeface="+mn-cs"/>
              </a:rPr>
              <a:t>schwach für starke, umfassende Politikprozesse</a:t>
            </a:r>
            <a:endParaRPr lang="de-AT" sz="1800" dirty="0">
              <a:latin typeface="+mj-lt"/>
              <a:ea typeface="+mn-ea"/>
              <a:cs typeface="+mn-cs"/>
            </a:endParaRPr>
          </a:p>
          <a:p>
            <a:pPr lvl="1">
              <a:lnSpc>
                <a:spcPct val="80000"/>
              </a:lnSpc>
              <a:buClr>
                <a:srgbClr val="0073AF"/>
              </a:buClr>
            </a:pPr>
            <a:r>
              <a:rPr lang="de-AT" sz="1800" dirty="0" smtClean="0">
                <a:latin typeface="+mj-lt"/>
                <a:ea typeface="+mn-ea"/>
                <a:cs typeface="+mn-cs"/>
              </a:rPr>
              <a:t>Passt </a:t>
            </a:r>
            <a:r>
              <a:rPr lang="de-AT" sz="1800" dirty="0">
                <a:latin typeface="+mj-lt"/>
                <a:ea typeface="+mn-ea"/>
                <a:cs typeface="+mn-cs"/>
              </a:rPr>
              <a:t>nicht gut in </a:t>
            </a:r>
            <a:r>
              <a:rPr lang="de-AT" sz="1800" dirty="0" smtClean="0">
                <a:latin typeface="+mj-lt"/>
                <a:ea typeface="+mn-ea"/>
                <a:cs typeface="+mn-cs"/>
              </a:rPr>
              <a:t>viele Verwaltungssysteme (besonders </a:t>
            </a:r>
            <a:r>
              <a:rPr lang="de-AT" sz="1800" dirty="0">
                <a:latin typeface="+mj-lt"/>
                <a:ea typeface="+mn-ea"/>
                <a:cs typeface="+mn-cs"/>
              </a:rPr>
              <a:t>Süd-Europa)</a:t>
            </a:r>
          </a:p>
          <a:p>
            <a:pPr marL="274638" lvl="1" indent="-274638">
              <a:buClr>
                <a:srgbClr val="0073AF"/>
              </a:buClr>
            </a:pPr>
            <a:endParaRPr lang="de-AT" dirty="0" smtClean="0">
              <a:latin typeface="+mj-lt"/>
              <a:ea typeface="+mn-ea"/>
              <a:cs typeface="+mn-cs"/>
            </a:endParaRPr>
          </a:p>
          <a:p>
            <a:pPr marL="274638" lvl="1" indent="-274638">
              <a:buClr>
                <a:srgbClr val="0073AF"/>
              </a:buClr>
            </a:pPr>
            <a:r>
              <a:rPr lang="de-AT" dirty="0" smtClean="0">
                <a:latin typeface="+mj-lt"/>
                <a:ea typeface="+mn-ea"/>
                <a:cs typeface="+mn-cs"/>
              </a:rPr>
              <a:t>Was nun – ein Ausblick: </a:t>
            </a:r>
          </a:p>
          <a:p>
            <a:pPr lvl="1">
              <a:lnSpc>
                <a:spcPct val="80000"/>
              </a:lnSpc>
              <a:buClr>
                <a:srgbClr val="0073AF"/>
              </a:buClr>
            </a:pPr>
            <a:r>
              <a:rPr lang="de-AT" sz="1800" dirty="0" smtClean="0">
                <a:latin typeface="+mj-lt"/>
                <a:ea typeface="+mn-ea"/>
                <a:cs typeface="+mn-cs"/>
              </a:rPr>
              <a:t>IS aufgeben? – Koordinationsfunktion stärken? – Kommunikationsfunktion stärken?</a:t>
            </a:r>
          </a:p>
          <a:p>
            <a:pPr lvl="1">
              <a:lnSpc>
                <a:spcPct val="80000"/>
              </a:lnSpc>
              <a:buClr>
                <a:srgbClr val="0073AF"/>
              </a:buClr>
            </a:pPr>
            <a:r>
              <a:rPr lang="de-AT" sz="1800" dirty="0" smtClean="0">
                <a:latin typeface="+mj-lt"/>
                <a:ea typeface="+mn-ea"/>
                <a:cs typeface="+mn-cs"/>
              </a:rPr>
              <a:t>IS sind nach wie vor attraktive Instrumente für Politik: geringe Kosten (abgesehen von Zeit), fördern Kommunikation und Bewusstseinsbildung zu komplexen Problemen</a:t>
            </a:r>
          </a:p>
          <a:p>
            <a:pPr lvl="1">
              <a:lnSpc>
                <a:spcPct val="80000"/>
              </a:lnSpc>
              <a:buClr>
                <a:srgbClr val="0073AF"/>
              </a:buClr>
            </a:pPr>
            <a:r>
              <a:rPr lang="de-AT" sz="1800" dirty="0" smtClean="0">
                <a:latin typeface="+mj-lt"/>
                <a:ea typeface="+mn-ea"/>
                <a:cs typeface="+mn-cs"/>
              </a:rPr>
              <a:t>IS sollten </a:t>
            </a:r>
            <a:r>
              <a:rPr lang="de-AT" sz="1800" dirty="0">
                <a:latin typeface="+mj-lt"/>
                <a:ea typeface="+mn-ea"/>
                <a:cs typeface="+mn-cs"/>
              </a:rPr>
              <a:t>„</a:t>
            </a:r>
            <a:r>
              <a:rPr lang="de-AT" sz="1800" dirty="0" err="1" smtClean="0">
                <a:latin typeface="+mj-lt"/>
                <a:ea typeface="+mn-ea"/>
                <a:cs typeface="+mn-cs"/>
              </a:rPr>
              <a:t>rekalibriert</a:t>
            </a:r>
            <a:r>
              <a:rPr lang="de-AT" sz="1800" dirty="0" smtClean="0">
                <a:latin typeface="+mj-lt"/>
                <a:ea typeface="+mn-ea"/>
                <a:cs typeface="+mn-cs"/>
              </a:rPr>
              <a:t>“ werden: weniger zentralisierte Politik-Koordination (weil schwer zu erreichen), mehr Kommunikation </a:t>
            </a:r>
          </a:p>
          <a:p>
            <a:pPr lvl="1">
              <a:lnSpc>
                <a:spcPct val="80000"/>
              </a:lnSpc>
              <a:buClr>
                <a:srgbClr val="0073AF"/>
              </a:buClr>
            </a:pPr>
            <a:r>
              <a:rPr lang="de-AT" sz="1800" dirty="0" smtClean="0">
                <a:latin typeface="+mj-lt"/>
                <a:ea typeface="+mn-ea"/>
                <a:cs typeface="+mn-cs"/>
              </a:rPr>
              <a:t>Umsetzung von IS könnte dezentralisiert in Sektoren weiterverfolgt werden: sektorale Nachhaltigkeits-, </a:t>
            </a:r>
            <a:r>
              <a:rPr lang="de-AT" sz="1800" dirty="0" err="1" smtClean="0">
                <a:latin typeface="+mj-lt"/>
                <a:ea typeface="+mn-ea"/>
                <a:cs typeface="+mn-cs"/>
              </a:rPr>
              <a:t>Mitigations</a:t>
            </a:r>
            <a:r>
              <a:rPr lang="de-AT" sz="1800" dirty="0" smtClean="0">
                <a:latin typeface="+mj-lt"/>
                <a:ea typeface="+mn-ea"/>
                <a:cs typeface="+mn-cs"/>
              </a:rPr>
              <a:t>- und Adaptionsstrategien bzw. Aktionspläne unter dem „Dach einer Integrierten Strategie“</a:t>
            </a:r>
            <a:endParaRPr lang="en-GB" dirty="0"/>
          </a:p>
        </p:txBody>
      </p:sp>
    </p:spTree>
    <p:extLst>
      <p:ext uri="{BB962C8B-B14F-4D97-AF65-F5344CB8AC3E}">
        <p14:creationId xmlns:p14="http://schemas.microsoft.com/office/powerpoint/2010/main" val="24145988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4" descr="Sozialwissenschaft"/>
          <p:cNvPicPr>
            <a:picLocks noChangeAspect="1" noChangeArrowheads="1"/>
          </p:cNvPicPr>
          <p:nvPr/>
        </p:nvPicPr>
        <p:blipFill>
          <a:blip r:embed="rId3" cstate="print"/>
          <a:srcRect/>
          <a:stretch>
            <a:fillRect/>
          </a:stretch>
        </p:blipFill>
        <p:spPr bwMode="auto">
          <a:xfrm>
            <a:off x="0" y="3057525"/>
            <a:ext cx="9361488" cy="3783013"/>
          </a:xfrm>
          <a:prstGeom prst="rect">
            <a:avLst/>
          </a:prstGeom>
          <a:noFill/>
          <a:ln w="9525">
            <a:noFill/>
            <a:miter lim="800000"/>
            <a:headEnd/>
            <a:tailEnd/>
          </a:ln>
        </p:spPr>
      </p:pic>
      <p:pic>
        <p:nvPicPr>
          <p:cNvPr id="59394" name="Picture 4" descr="WEODCNBCAGMK"/>
          <p:cNvPicPr>
            <a:picLocks noChangeAspect="1" noChangeArrowheads="1"/>
          </p:cNvPicPr>
          <p:nvPr/>
        </p:nvPicPr>
        <p:blipFill>
          <a:blip r:embed="rId4" cstate="print"/>
          <a:srcRect/>
          <a:stretch>
            <a:fillRect/>
          </a:stretch>
        </p:blipFill>
        <p:spPr bwMode="auto">
          <a:xfrm>
            <a:off x="431800" y="3132237"/>
            <a:ext cx="5328195" cy="380114"/>
          </a:xfrm>
          <a:prstGeom prst="rect">
            <a:avLst/>
          </a:prstGeom>
          <a:noFill/>
          <a:ln w="9525">
            <a:noFill/>
            <a:miter lim="800000"/>
            <a:headEnd/>
            <a:tailEnd/>
          </a:ln>
        </p:spPr>
      </p:pic>
      <p:sp>
        <p:nvSpPr>
          <p:cNvPr id="146437" name="Rectangle 5"/>
          <p:cNvSpPr>
            <a:spLocks noChangeArrowheads="1"/>
          </p:cNvSpPr>
          <p:nvPr/>
        </p:nvSpPr>
        <p:spPr bwMode="auto">
          <a:xfrm>
            <a:off x="364490" y="2555875"/>
            <a:ext cx="8785225" cy="2215991"/>
          </a:xfrm>
          <a:prstGeom prst="rect">
            <a:avLst/>
          </a:prstGeom>
          <a:noFill/>
          <a:ln w="9525">
            <a:noFill/>
            <a:miter lim="800000"/>
            <a:headEnd/>
            <a:tailEnd/>
          </a:ln>
          <a:effectLst/>
        </p:spPr>
        <p:txBody>
          <a:bodyPr>
            <a:spAutoFit/>
          </a:bodyPr>
          <a:lstStyle/>
          <a:p>
            <a:pPr>
              <a:defRPr/>
            </a:pPr>
            <a:r>
              <a:rPr lang="de-AT" b="0" dirty="0" smtClean="0">
                <a:solidFill>
                  <a:srgbClr val="0073AF"/>
                </a:solidFill>
                <a:effectLst>
                  <a:outerShdw blurRad="38100" dist="38100" dir="2700000" algn="tl">
                    <a:srgbClr val="C0C0C0"/>
                  </a:outerShdw>
                </a:effectLst>
              </a:rPr>
              <a:t>Vielen Dank für Ihr Interesse!</a:t>
            </a:r>
            <a:r>
              <a:rPr lang="en-US" b="0" dirty="0">
                <a:solidFill>
                  <a:srgbClr val="0073AF"/>
                </a:solidFill>
              </a:rPr>
              <a:t/>
            </a:r>
            <a:br>
              <a:rPr lang="en-US" b="0" dirty="0">
                <a:solidFill>
                  <a:srgbClr val="0073AF"/>
                </a:solidFill>
              </a:rPr>
            </a:br>
            <a:endParaRPr lang="en-US" b="0" dirty="0"/>
          </a:p>
          <a:p>
            <a:pPr>
              <a:defRPr/>
            </a:pPr>
            <a:endParaRPr lang="en-GB" sz="1800" b="0" dirty="0"/>
          </a:p>
          <a:p>
            <a:pPr>
              <a:defRPr/>
            </a:pPr>
            <a:r>
              <a:rPr lang="en-GB" sz="1800" b="0" dirty="0" smtClean="0"/>
              <a:t>BOKU </a:t>
            </a:r>
            <a:r>
              <a:rPr lang="en-GB" sz="1800" b="0" dirty="0"/>
              <a:t>– </a:t>
            </a:r>
            <a:r>
              <a:rPr lang="en-GB" sz="1800" b="0" dirty="0" err="1"/>
              <a:t>Universität</a:t>
            </a:r>
            <a:r>
              <a:rPr lang="en-GB" sz="1800" b="0" dirty="0"/>
              <a:t> </a:t>
            </a:r>
            <a:r>
              <a:rPr lang="en-GB" sz="1800" b="0" dirty="0" err="1"/>
              <a:t>für</a:t>
            </a:r>
            <a:r>
              <a:rPr lang="en-GB" sz="1800" b="0" dirty="0"/>
              <a:t> </a:t>
            </a:r>
            <a:r>
              <a:rPr lang="en-GB" sz="1800" b="0" dirty="0" err="1"/>
              <a:t>Bodenkultur</a:t>
            </a:r>
            <a:r>
              <a:rPr lang="en-GB" sz="1800" b="0" dirty="0"/>
              <a:t>, </a:t>
            </a:r>
            <a:r>
              <a:rPr lang="en-GB" sz="1800" b="0" dirty="0" smtClean="0"/>
              <a:t>Wien</a:t>
            </a:r>
          </a:p>
          <a:p>
            <a:pPr>
              <a:defRPr/>
            </a:pPr>
            <a:r>
              <a:rPr lang="de-AT" sz="1800" b="0" dirty="0" err="1" smtClean="0"/>
              <a:t>Konakt</a:t>
            </a:r>
            <a:r>
              <a:rPr lang="de-AT" sz="1800" b="0" dirty="0" smtClean="0"/>
              <a:t>: </a:t>
            </a:r>
            <a:r>
              <a:rPr lang="de-AT" sz="1800" b="0" dirty="0" smtClean="0">
                <a:hlinkClick r:id="rId5"/>
              </a:rPr>
              <a:t>reinhard.steurer@boku.ac.at</a:t>
            </a:r>
            <a:r>
              <a:rPr lang="de-AT" sz="1800" b="0" dirty="0" smtClean="0"/>
              <a:t> </a:t>
            </a:r>
            <a:endParaRPr lang="en-GB" sz="1800" b="0" dirty="0"/>
          </a:p>
          <a:p>
            <a:pPr>
              <a:defRPr/>
            </a:pPr>
            <a:endParaRPr lang="de-AT" sz="1800" b="0" dirty="0"/>
          </a:p>
          <a:p>
            <a:pPr>
              <a:defRPr/>
            </a:pPr>
            <a:endParaRPr lang="en-GB" sz="1800" b="0" dirty="0"/>
          </a:p>
        </p:txBody>
      </p:sp>
      <p:sp>
        <p:nvSpPr>
          <p:cNvPr id="59396" name="Rectangle 8"/>
          <p:cNvSpPr>
            <a:spLocks noChangeArrowheads="1"/>
          </p:cNvSpPr>
          <p:nvPr/>
        </p:nvSpPr>
        <p:spPr bwMode="auto">
          <a:xfrm>
            <a:off x="5040313" y="0"/>
            <a:ext cx="1584325" cy="828675"/>
          </a:xfrm>
          <a:prstGeom prst="rect">
            <a:avLst/>
          </a:prstGeom>
          <a:solidFill>
            <a:schemeClr val="bg1"/>
          </a:solidFill>
          <a:ln w="9525">
            <a:noFill/>
            <a:miter lim="800000"/>
            <a:headEnd/>
            <a:tailEnd/>
          </a:ln>
        </p:spPr>
        <p:txBody>
          <a:bodyPr anchor="ctr">
            <a:spAutoFit/>
          </a:bodyPr>
          <a:lstStyle/>
          <a:p>
            <a:endParaRPr lang="de-DE"/>
          </a:p>
        </p:txBody>
      </p:sp>
      <p:pic>
        <p:nvPicPr>
          <p:cNvPr id="59397" name="Picture 9"/>
          <p:cNvPicPr>
            <a:picLocks noChangeAspect="1" noChangeArrowheads="1"/>
          </p:cNvPicPr>
          <p:nvPr/>
        </p:nvPicPr>
        <p:blipFill>
          <a:blip r:embed="rId6" cstate="print"/>
          <a:srcRect/>
          <a:stretch>
            <a:fillRect/>
          </a:stretch>
        </p:blipFill>
        <p:spPr bwMode="auto">
          <a:xfrm>
            <a:off x="720725" y="539750"/>
            <a:ext cx="3024188" cy="1611313"/>
          </a:xfrm>
          <a:prstGeom prst="rect">
            <a:avLst/>
          </a:prstGeom>
          <a:noFill/>
          <a:ln w="9525">
            <a:noFill/>
            <a:miter lim="800000"/>
            <a:headEnd/>
            <a:tailEnd/>
          </a:ln>
        </p:spPr>
      </p:pic>
      <p:sp>
        <p:nvSpPr>
          <p:cNvPr id="59398" name="Rectangle 10"/>
          <p:cNvSpPr>
            <a:spLocks noChangeArrowheads="1"/>
          </p:cNvSpPr>
          <p:nvPr/>
        </p:nvSpPr>
        <p:spPr bwMode="auto">
          <a:xfrm>
            <a:off x="480224" y="5211763"/>
            <a:ext cx="5228163" cy="478849"/>
          </a:xfrm>
          <a:prstGeom prst="rect">
            <a:avLst/>
          </a:prstGeom>
          <a:noFill/>
          <a:ln w="9525">
            <a:noFill/>
            <a:miter lim="800000"/>
            <a:headEnd/>
            <a:tailEnd/>
          </a:ln>
        </p:spPr>
        <p:txBody>
          <a:bodyPr wrap="none">
            <a:spAutoFit/>
          </a:bodyPr>
          <a:lstStyle/>
          <a:p>
            <a:pPr>
              <a:lnSpc>
                <a:spcPct val="115000"/>
              </a:lnSpc>
            </a:pPr>
            <a:r>
              <a:rPr lang="en-US" dirty="0">
                <a:hlinkClick r:id="rId7"/>
              </a:rPr>
              <a:t>http://www.wiso.boku.ac.at/go-adapt.html</a:t>
            </a:r>
            <a:r>
              <a:rPr lang="en-US" dirty="0"/>
              <a:t> </a:t>
            </a:r>
          </a:p>
        </p:txBody>
      </p:sp>
      <p:pic>
        <p:nvPicPr>
          <p:cNvPr id="10" name="Grafik 9" descr="Umweltbundesamt RGB TL links_dt.tif"/>
          <p:cNvPicPr>
            <a:picLocks noChangeAspect="1"/>
          </p:cNvPicPr>
          <p:nvPr/>
        </p:nvPicPr>
        <p:blipFill>
          <a:blip r:embed="rId8" cstate="print"/>
          <a:stretch>
            <a:fillRect/>
          </a:stretch>
        </p:blipFill>
        <p:spPr>
          <a:xfrm>
            <a:off x="428560" y="4342576"/>
            <a:ext cx="5323301" cy="458334"/>
          </a:xfrm>
          <a:prstGeom prst="rect">
            <a:avLst/>
          </a:prstGeom>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Titel 1"/>
          <p:cNvSpPr>
            <a:spLocks noGrp="1"/>
          </p:cNvSpPr>
          <p:nvPr>
            <p:ph type="title" idx="4294967295"/>
          </p:nvPr>
        </p:nvSpPr>
        <p:spPr>
          <a:xfrm>
            <a:off x="288256" y="539949"/>
            <a:ext cx="8424862" cy="946150"/>
          </a:xfrm>
        </p:spPr>
        <p:txBody>
          <a:bodyPr anchor="ctr"/>
          <a:lstStyle/>
          <a:p>
            <a:pPr>
              <a:defRPr/>
            </a:pPr>
            <a:r>
              <a:rPr lang="de-AT" sz="2800" dirty="0" smtClean="0">
                <a:solidFill>
                  <a:srgbClr val="0073AF"/>
                </a:solidFill>
                <a:effectLst>
                  <a:outerShdw blurRad="38100" dist="38100" dir="2700000" algn="tl">
                    <a:srgbClr val="C0C0C0"/>
                  </a:outerShdw>
                </a:effectLst>
              </a:rPr>
              <a:t>Arbeitsschritte</a:t>
            </a:r>
            <a:endParaRPr lang="de-DE" sz="2800" dirty="0" smtClean="0">
              <a:solidFill>
                <a:srgbClr val="0073AF"/>
              </a:solidFill>
              <a:effectLst>
                <a:outerShdw blurRad="38100" dist="38100" dir="2700000" algn="tl">
                  <a:srgbClr val="C0C0C0"/>
                </a:outerShdw>
              </a:effectLst>
            </a:endParaRPr>
          </a:p>
        </p:txBody>
      </p:sp>
      <p:sp>
        <p:nvSpPr>
          <p:cNvPr id="3" name="Inhaltsplatzhalter 2"/>
          <p:cNvSpPr>
            <a:spLocks noGrp="1"/>
          </p:cNvSpPr>
          <p:nvPr>
            <p:ph idx="4294967295"/>
          </p:nvPr>
        </p:nvSpPr>
        <p:spPr>
          <a:xfrm>
            <a:off x="432272" y="1332037"/>
            <a:ext cx="8461375" cy="4969197"/>
          </a:xfrm>
        </p:spPr>
        <p:txBody>
          <a:bodyPr/>
          <a:lstStyle/>
          <a:p>
            <a:pPr>
              <a:buClr>
                <a:srgbClr val="0073AF"/>
              </a:buClr>
              <a:tabLst>
                <a:tab pos="179388" algn="l"/>
              </a:tabLst>
            </a:pPr>
            <a:r>
              <a:rPr lang="en-GB" sz="1900" b="1" dirty="0" err="1" smtClean="0"/>
              <a:t>Überblicksstudie</a:t>
            </a:r>
            <a:r>
              <a:rPr lang="en-GB" sz="1900" b="1" dirty="0" smtClean="0"/>
              <a:t> (“stock-taking survey”):</a:t>
            </a:r>
            <a:r>
              <a:rPr lang="en-GB" sz="1900" dirty="0" smtClean="0"/>
              <a:t> </a:t>
            </a:r>
            <a:r>
              <a:rPr lang="en-GB" sz="1900" dirty="0" err="1" smtClean="0"/>
              <a:t>Bestandsaufnahme</a:t>
            </a:r>
            <a:r>
              <a:rPr lang="en-GB" sz="1900" dirty="0" smtClean="0"/>
              <a:t> von Governance-</a:t>
            </a:r>
            <a:r>
              <a:rPr lang="en-GB" sz="1900" dirty="0" err="1" smtClean="0"/>
              <a:t>Ansätzen</a:t>
            </a:r>
            <a:r>
              <a:rPr lang="en-GB" sz="1900" dirty="0" smtClean="0"/>
              <a:t> in der </a:t>
            </a:r>
            <a:r>
              <a:rPr lang="en-GB" sz="1900" dirty="0" err="1" smtClean="0"/>
              <a:t>Anpassungspolitik</a:t>
            </a:r>
            <a:r>
              <a:rPr lang="en-GB" sz="1900" dirty="0" smtClean="0"/>
              <a:t> in 10 OECD-</a:t>
            </a:r>
            <a:r>
              <a:rPr lang="en-GB" sz="1900" dirty="0" err="1" smtClean="0"/>
              <a:t>Ländern</a:t>
            </a:r>
            <a:r>
              <a:rPr lang="en-GB" sz="1900" dirty="0" smtClean="0"/>
              <a:t>, </a:t>
            </a:r>
            <a:r>
              <a:rPr lang="en-GB" sz="1900" dirty="0" err="1" smtClean="0"/>
              <a:t>organisiert</a:t>
            </a:r>
            <a:r>
              <a:rPr lang="en-GB" sz="1900" dirty="0" smtClean="0"/>
              <a:t> </a:t>
            </a:r>
            <a:r>
              <a:rPr lang="en-GB" sz="1900" dirty="0" err="1" smtClean="0"/>
              <a:t>nach</a:t>
            </a:r>
            <a:r>
              <a:rPr lang="en-GB" sz="1900" dirty="0" smtClean="0"/>
              <a:t> den </a:t>
            </a:r>
            <a:r>
              <a:rPr lang="en-GB" sz="1900" dirty="0" err="1" smtClean="0"/>
              <a:t>vier</a:t>
            </a:r>
            <a:r>
              <a:rPr lang="en-GB" sz="1900" dirty="0" smtClean="0"/>
              <a:t> </a:t>
            </a:r>
            <a:r>
              <a:rPr lang="en-GB" sz="1900" dirty="0" err="1" smtClean="0"/>
              <a:t>Herausforderungen</a:t>
            </a:r>
            <a:endParaRPr lang="en-GB" sz="1900" dirty="0" smtClean="0"/>
          </a:p>
          <a:p>
            <a:pPr>
              <a:buClr>
                <a:srgbClr val="0073AF"/>
              </a:buClr>
              <a:tabLst>
                <a:tab pos="179388" algn="l"/>
              </a:tabLst>
            </a:pPr>
            <a:r>
              <a:rPr lang="en-GB" sz="1900" b="1" dirty="0" err="1" smtClean="0"/>
              <a:t>Fallstudien</a:t>
            </a:r>
            <a:r>
              <a:rPr lang="en-GB" sz="1900" b="1" dirty="0" smtClean="0"/>
              <a:t>:</a:t>
            </a:r>
            <a:r>
              <a:rPr lang="en-GB" sz="1900" dirty="0" smtClean="0"/>
              <a:t> Analyse der </a:t>
            </a:r>
            <a:r>
              <a:rPr lang="en-GB" sz="1900" dirty="0" err="1" smtClean="0"/>
              <a:t>Rolle</a:t>
            </a:r>
            <a:r>
              <a:rPr lang="en-GB" sz="1900" dirty="0" smtClean="0"/>
              <a:t>, F</a:t>
            </a:r>
            <a:r>
              <a:rPr lang="de-DE" sz="1900" dirty="0" smtClean="0"/>
              <a:t>unktionsweise und Wirkung ausgewählter </a:t>
            </a:r>
            <a:r>
              <a:rPr lang="de-DE" sz="1900" dirty="0" err="1" smtClean="0"/>
              <a:t>Governance</a:t>
            </a:r>
            <a:r>
              <a:rPr lang="de-DE" sz="1900" dirty="0" smtClean="0"/>
              <a:t>-Ansätze: Partnerschaften und Adaptionsstrategien </a:t>
            </a:r>
          </a:p>
          <a:p>
            <a:pPr>
              <a:buClr>
                <a:srgbClr val="0073AF"/>
              </a:buClr>
              <a:tabLst>
                <a:tab pos="179388" algn="l"/>
              </a:tabLst>
            </a:pPr>
            <a:r>
              <a:rPr lang="en-GB" sz="1900" b="1" dirty="0" err="1" smtClean="0"/>
              <a:t>Literaturstudie</a:t>
            </a:r>
            <a:r>
              <a:rPr lang="en-GB" sz="1900" b="1" dirty="0" smtClean="0"/>
              <a:t>:</a:t>
            </a:r>
            <a:r>
              <a:rPr lang="en-GB" sz="1900" dirty="0" smtClean="0"/>
              <a:t> </a:t>
            </a:r>
            <a:r>
              <a:rPr lang="en-GB" sz="1900" dirty="0" err="1" smtClean="0"/>
              <a:t>Ableitung</a:t>
            </a:r>
            <a:r>
              <a:rPr lang="en-GB" sz="1900" dirty="0" smtClean="0"/>
              <a:t> von </a:t>
            </a:r>
            <a:r>
              <a:rPr lang="en-GB" sz="1900" dirty="0" err="1" smtClean="0"/>
              <a:t>Lehren</a:t>
            </a:r>
            <a:r>
              <a:rPr lang="en-GB" sz="1900" dirty="0" smtClean="0"/>
              <a:t> </a:t>
            </a:r>
            <a:r>
              <a:rPr lang="en-GB" sz="1900" dirty="0" err="1" smtClean="0"/>
              <a:t>aus</a:t>
            </a:r>
            <a:r>
              <a:rPr lang="en-GB" sz="1900" dirty="0" smtClean="0"/>
              <a:t> “</a:t>
            </a:r>
            <a:r>
              <a:rPr lang="en-GB" sz="1900" dirty="0" err="1" smtClean="0"/>
              <a:t>älteren</a:t>
            </a:r>
            <a:r>
              <a:rPr lang="en-GB" sz="1900" dirty="0" smtClean="0"/>
              <a:t>” </a:t>
            </a:r>
            <a:r>
              <a:rPr lang="en-GB" sz="1900" dirty="0" err="1" smtClean="0"/>
              <a:t>Nachhaltigkeits</a:t>
            </a:r>
            <a:r>
              <a:rPr lang="en-GB" sz="1900" dirty="0" smtClean="0"/>
              <a:t>-, </a:t>
            </a:r>
            <a:r>
              <a:rPr lang="en-GB" sz="1900" dirty="0" err="1" smtClean="0"/>
              <a:t>Klimaschutz</a:t>
            </a:r>
            <a:r>
              <a:rPr lang="en-GB" sz="1900" dirty="0" smtClean="0"/>
              <a:t>- und </a:t>
            </a:r>
            <a:r>
              <a:rPr lang="en-GB" sz="1900" dirty="0" err="1" smtClean="0"/>
              <a:t>Anpassungsstrategien</a:t>
            </a:r>
            <a:r>
              <a:rPr lang="en-GB" sz="1900" dirty="0" smtClean="0"/>
              <a:t> </a:t>
            </a:r>
            <a:r>
              <a:rPr lang="en-GB" sz="1900" dirty="0" err="1"/>
              <a:t>für</a:t>
            </a:r>
            <a:r>
              <a:rPr lang="en-GB" sz="1900" dirty="0"/>
              <a:t> </a:t>
            </a:r>
            <a:r>
              <a:rPr lang="en-GB" sz="1900" dirty="0" err="1"/>
              <a:t>neuere</a:t>
            </a:r>
            <a:r>
              <a:rPr lang="en-GB" sz="1900" dirty="0"/>
              <a:t> </a:t>
            </a:r>
            <a:r>
              <a:rPr lang="en-GB" sz="1900" dirty="0" err="1"/>
              <a:t>Anpassungsstrategien</a:t>
            </a:r>
            <a:r>
              <a:rPr lang="en-GB" sz="1900" dirty="0"/>
              <a:t> </a:t>
            </a:r>
            <a:endParaRPr lang="en-GB" sz="1900" dirty="0" smtClean="0"/>
          </a:p>
          <a:p>
            <a:pPr>
              <a:buClr>
                <a:srgbClr val="0073AF"/>
              </a:buClr>
              <a:tabLst>
                <a:tab pos="179388" algn="l"/>
              </a:tabLst>
            </a:pPr>
            <a:r>
              <a:rPr lang="en-GB" sz="1900" b="1" dirty="0" err="1" smtClean="0"/>
              <a:t>Synthese</a:t>
            </a:r>
            <a:r>
              <a:rPr lang="en-GB" sz="1900" b="1" dirty="0" smtClean="0"/>
              <a:t> der </a:t>
            </a:r>
            <a:r>
              <a:rPr lang="en-GB" sz="1900" b="1" dirty="0" err="1" smtClean="0"/>
              <a:t>Ergebnisse</a:t>
            </a:r>
            <a:r>
              <a:rPr lang="en-GB" sz="1900" b="1" dirty="0" smtClean="0"/>
              <a:t>:</a:t>
            </a:r>
            <a:r>
              <a:rPr lang="en-GB" sz="1900" dirty="0" smtClean="0"/>
              <a:t> </a:t>
            </a:r>
            <a:r>
              <a:rPr lang="de-AT" sz="1900" dirty="0" smtClean="0"/>
              <a:t>E</a:t>
            </a:r>
            <a:r>
              <a:rPr lang="de-DE" sz="1900" dirty="0" err="1" smtClean="0"/>
              <a:t>mpfehlungen</a:t>
            </a:r>
            <a:r>
              <a:rPr lang="de-DE" sz="1900" dirty="0" smtClean="0"/>
              <a:t> für eine bessere </a:t>
            </a:r>
            <a:r>
              <a:rPr lang="de-DE" sz="1900" dirty="0" err="1" smtClean="0"/>
              <a:t>Governance</a:t>
            </a:r>
            <a:r>
              <a:rPr lang="de-DE" sz="1900" dirty="0" smtClean="0"/>
              <a:t> der Klimawandel-Anpassung</a:t>
            </a:r>
          </a:p>
          <a:p>
            <a:pPr marL="0" indent="0">
              <a:buClr>
                <a:srgbClr val="0073AF"/>
              </a:buClr>
              <a:buNone/>
              <a:tabLst>
                <a:tab pos="179388" algn="l"/>
              </a:tabLst>
            </a:pPr>
            <a:endParaRPr lang="de-DE" sz="1900" dirty="0" smtClean="0"/>
          </a:p>
          <a:p>
            <a:pPr marL="0" indent="0">
              <a:spcBef>
                <a:spcPct val="0"/>
              </a:spcBef>
              <a:buClr>
                <a:srgbClr val="0073AF"/>
              </a:buClr>
              <a:buNone/>
              <a:tabLst>
                <a:tab pos="179388" algn="l"/>
              </a:tabLst>
              <a:defRPr/>
            </a:pPr>
            <a:r>
              <a:rPr lang="de-AT" sz="2800" b="1" dirty="0" smtClean="0">
                <a:solidFill>
                  <a:srgbClr val="0073AF"/>
                </a:solidFill>
                <a:effectLst>
                  <a:outerShdw blurRad="38100" dist="38100" dir="2700000" algn="tl">
                    <a:srgbClr val="C0C0C0"/>
                  </a:outerShdw>
                </a:effectLst>
                <a:latin typeface="+mj-lt"/>
                <a:ea typeface="+mj-ea"/>
                <a:cs typeface="+mj-cs"/>
              </a:rPr>
              <a:t>Verbreitung der Ergebnisse</a:t>
            </a:r>
            <a:endParaRPr lang="de-AT" sz="2800" dirty="0" smtClean="0"/>
          </a:p>
          <a:p>
            <a:pPr marL="179388" indent="-179388">
              <a:buClr>
                <a:srgbClr val="0073AF"/>
              </a:buClr>
              <a:tabLst>
                <a:tab pos="179388" algn="l"/>
              </a:tabLst>
            </a:pPr>
            <a:r>
              <a:rPr lang="de-AT" sz="1800" b="1" dirty="0" smtClean="0"/>
              <a:t>1 Artikel </a:t>
            </a:r>
            <a:r>
              <a:rPr lang="de-AT" sz="1800" dirty="0" smtClean="0"/>
              <a:t>im Journal of Environmental </a:t>
            </a:r>
            <a:r>
              <a:rPr lang="de-AT" sz="1800" dirty="0" err="1" smtClean="0"/>
              <a:t>Policy</a:t>
            </a:r>
            <a:r>
              <a:rPr lang="de-AT" sz="1800" dirty="0" smtClean="0"/>
              <a:t> and </a:t>
            </a:r>
            <a:r>
              <a:rPr lang="de-AT" sz="1800" dirty="0" err="1" smtClean="0"/>
              <a:t>Planning</a:t>
            </a:r>
            <a:r>
              <a:rPr lang="de-AT" sz="1800" dirty="0" smtClean="0"/>
              <a:t> 2012 erschienen</a:t>
            </a:r>
          </a:p>
          <a:p>
            <a:pPr marL="179388" indent="-179388">
              <a:buClr>
                <a:srgbClr val="0073AF"/>
              </a:buClr>
              <a:tabLst>
                <a:tab pos="179388" algn="l"/>
              </a:tabLst>
            </a:pPr>
            <a:r>
              <a:rPr lang="de-AT" sz="1800" b="1" dirty="0" smtClean="0"/>
              <a:t>4 Manuskripte/Berichte </a:t>
            </a:r>
            <a:r>
              <a:rPr lang="de-AT" sz="1800" dirty="0" smtClean="0"/>
              <a:t>zu Partnerschaften, </a:t>
            </a:r>
            <a:r>
              <a:rPr lang="de-AT" sz="1800" dirty="0" smtClean="0"/>
              <a:t>Anpassungs- </a:t>
            </a:r>
            <a:r>
              <a:rPr lang="de-AT" sz="1800" dirty="0" smtClean="0"/>
              <a:t>und Nachhaltigkeitsstrategien</a:t>
            </a:r>
          </a:p>
          <a:p>
            <a:pPr marL="179388" indent="-179388">
              <a:buClr>
                <a:srgbClr val="0073AF"/>
              </a:buClr>
              <a:tabLst>
                <a:tab pos="179388" algn="l"/>
              </a:tabLst>
            </a:pPr>
            <a:r>
              <a:rPr lang="de-AT" sz="1800" b="1" dirty="0" smtClean="0"/>
              <a:t>12 Präsentationen </a:t>
            </a:r>
            <a:r>
              <a:rPr lang="de-AT" sz="1800" dirty="0" smtClean="0"/>
              <a:t>auf Konferenzen, Workshops, Klimatagen, </a:t>
            </a:r>
            <a:r>
              <a:rPr lang="de-AT" sz="1800" dirty="0" err="1" smtClean="0"/>
              <a:t>Webinars</a:t>
            </a:r>
            <a:r>
              <a:rPr lang="de-AT" sz="1800" dirty="0" smtClean="0"/>
              <a:t> etc. bisher</a:t>
            </a:r>
          </a:p>
          <a:p>
            <a:pPr marL="179388" indent="-179388">
              <a:tabLst>
                <a:tab pos="179388" algn="l"/>
              </a:tabLst>
            </a:pPr>
            <a:endParaRPr lang="de-DE" sz="1800" dirty="0"/>
          </a:p>
          <a:p>
            <a:pPr marL="179388" indent="-179388">
              <a:tabLst>
                <a:tab pos="179388" algn="l"/>
              </a:tabLst>
            </a:pPr>
            <a:endParaRPr lang="de-DE" sz="1800" dirty="0" smtClean="0"/>
          </a:p>
        </p:txBody>
      </p:sp>
    </p:spTree>
    <p:extLst>
      <p:ext uri="{BB962C8B-B14F-4D97-AF65-F5344CB8AC3E}">
        <p14:creationId xmlns:p14="http://schemas.microsoft.com/office/powerpoint/2010/main" val="91106209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4" descr="Sozialwissenschaft"/>
          <p:cNvPicPr>
            <a:picLocks noChangeAspect="1" noChangeArrowheads="1"/>
          </p:cNvPicPr>
          <p:nvPr/>
        </p:nvPicPr>
        <p:blipFill>
          <a:blip r:embed="rId3" cstate="print"/>
          <a:srcRect/>
          <a:stretch>
            <a:fillRect/>
          </a:stretch>
        </p:blipFill>
        <p:spPr bwMode="auto">
          <a:xfrm>
            <a:off x="0" y="3057525"/>
            <a:ext cx="9361488" cy="3783013"/>
          </a:xfrm>
          <a:prstGeom prst="rect">
            <a:avLst/>
          </a:prstGeom>
          <a:noFill/>
          <a:ln w="9525">
            <a:noFill/>
            <a:miter lim="800000"/>
            <a:headEnd/>
            <a:tailEnd/>
          </a:ln>
        </p:spPr>
      </p:pic>
      <p:sp>
        <p:nvSpPr>
          <p:cNvPr id="1026" name="Rectangle 2"/>
          <p:cNvSpPr>
            <a:spLocks noGrp="1" noChangeArrowheads="1"/>
          </p:cNvSpPr>
          <p:nvPr>
            <p:ph type="ctrTitle" idx="4294967295"/>
          </p:nvPr>
        </p:nvSpPr>
        <p:spPr>
          <a:xfrm>
            <a:off x="647700" y="684213"/>
            <a:ext cx="8569325" cy="5400675"/>
          </a:xfrm>
        </p:spPr>
        <p:txBody>
          <a:bodyPr/>
          <a:lstStyle/>
          <a:p>
            <a:pPr eaLnBrk="1" hangingPunct="1">
              <a:spcBef>
                <a:spcPct val="40000"/>
              </a:spcBef>
              <a:defRPr/>
            </a:pPr>
            <a:r>
              <a:rPr lang="en-US" sz="2800" dirty="0" smtClean="0">
                <a:solidFill>
                  <a:srgbClr val="0073AF"/>
                </a:solidFill>
                <a:effectLst>
                  <a:outerShdw blurRad="38100" dist="38100" dir="2700000" algn="tl">
                    <a:srgbClr val="C0C0C0"/>
                  </a:outerShdw>
                </a:effectLst>
              </a:rPr>
              <a:t/>
            </a:r>
            <a:br>
              <a:rPr lang="en-US" sz="2800" dirty="0" smtClean="0">
                <a:solidFill>
                  <a:srgbClr val="0073AF"/>
                </a:solidFill>
                <a:effectLst>
                  <a:outerShdw blurRad="38100" dist="38100" dir="2700000" algn="tl">
                    <a:srgbClr val="C0C0C0"/>
                  </a:outerShdw>
                </a:effectLst>
              </a:rPr>
            </a:br>
            <a:r>
              <a:rPr lang="en-US" sz="2800" dirty="0" smtClean="0">
                <a:solidFill>
                  <a:srgbClr val="0073AF"/>
                </a:solidFill>
                <a:effectLst>
                  <a:outerShdw blurRad="38100" dist="38100" dir="2700000" algn="tl">
                    <a:srgbClr val="C0C0C0"/>
                  </a:outerShdw>
                </a:effectLst>
              </a:rPr>
              <a:t>Die Governance der </a:t>
            </a:r>
            <a:r>
              <a:rPr lang="en-US" sz="2800" dirty="0" err="1" smtClean="0">
                <a:solidFill>
                  <a:srgbClr val="0073AF"/>
                </a:solidFill>
                <a:effectLst>
                  <a:outerShdw blurRad="38100" dist="38100" dir="2700000" algn="tl">
                    <a:srgbClr val="C0C0C0"/>
                  </a:outerShdw>
                </a:effectLst>
              </a:rPr>
              <a:t>Anpassung</a:t>
            </a:r>
            <a:r>
              <a:rPr lang="en-US" sz="2800" dirty="0" smtClean="0">
                <a:solidFill>
                  <a:srgbClr val="0073AF"/>
                </a:solidFill>
                <a:effectLst>
                  <a:outerShdw blurRad="38100" dist="38100" dir="2700000" algn="tl">
                    <a:srgbClr val="C0C0C0"/>
                  </a:outerShdw>
                </a:effectLst>
              </a:rPr>
              <a:t>: </a:t>
            </a:r>
            <a:br>
              <a:rPr lang="en-US" sz="2800" dirty="0" smtClean="0">
                <a:solidFill>
                  <a:srgbClr val="0073AF"/>
                </a:solidFill>
                <a:effectLst>
                  <a:outerShdw blurRad="38100" dist="38100" dir="2700000" algn="tl">
                    <a:srgbClr val="C0C0C0"/>
                  </a:outerShdw>
                </a:effectLst>
              </a:rPr>
            </a:br>
            <a:r>
              <a:rPr lang="en-US" sz="2800" dirty="0" smtClean="0">
                <a:solidFill>
                  <a:srgbClr val="0073AF"/>
                </a:solidFill>
                <a:effectLst>
                  <a:outerShdw blurRad="38100" dist="38100" dir="2700000" algn="tl">
                    <a:srgbClr val="C0C0C0"/>
                  </a:outerShdw>
                </a:effectLst>
              </a:rPr>
              <a:t>Governance-</a:t>
            </a:r>
            <a:r>
              <a:rPr lang="en-US" sz="2800" dirty="0" err="1" smtClean="0">
                <a:solidFill>
                  <a:srgbClr val="0073AF"/>
                </a:solidFill>
                <a:effectLst>
                  <a:outerShdw blurRad="38100" dist="38100" dir="2700000" algn="tl">
                    <a:srgbClr val="C0C0C0"/>
                  </a:outerShdw>
                </a:effectLst>
              </a:rPr>
              <a:t>Ansätze</a:t>
            </a:r>
            <a:r>
              <a:rPr lang="en-US" sz="2800" dirty="0" smtClean="0">
                <a:solidFill>
                  <a:srgbClr val="0073AF"/>
                </a:solidFill>
                <a:effectLst>
                  <a:outerShdw blurRad="38100" dist="38100" dir="2700000" algn="tl">
                    <a:srgbClr val="C0C0C0"/>
                  </a:outerShdw>
                </a:effectLst>
              </a:rPr>
              <a:t> in 10 OECD-</a:t>
            </a:r>
            <a:r>
              <a:rPr lang="en-US" sz="2800" dirty="0" err="1" smtClean="0">
                <a:solidFill>
                  <a:srgbClr val="0073AF"/>
                </a:solidFill>
                <a:effectLst>
                  <a:outerShdw blurRad="38100" dist="38100" dir="2700000" algn="tl">
                    <a:srgbClr val="C0C0C0"/>
                  </a:outerShdw>
                </a:effectLst>
              </a:rPr>
              <a:t>Ländern</a:t>
            </a:r>
            <a:r>
              <a:rPr lang="de-DE" sz="2400" dirty="0" smtClean="0"/>
              <a:t/>
            </a:r>
            <a:br>
              <a:rPr lang="de-DE" sz="2400" dirty="0" smtClean="0"/>
            </a:br>
            <a:r>
              <a:rPr lang="en-US" sz="1200" b="0" dirty="0" smtClean="0">
                <a:solidFill>
                  <a:schemeClr val="tx1"/>
                </a:solidFill>
              </a:rPr>
              <a:t/>
            </a:r>
            <a:br>
              <a:rPr lang="en-US" sz="1200" b="0" dirty="0" smtClean="0">
                <a:solidFill>
                  <a:schemeClr val="tx1"/>
                </a:solidFill>
              </a:rPr>
            </a:br>
            <a:r>
              <a:rPr lang="en-US" sz="1200" b="0" dirty="0" smtClean="0">
                <a:solidFill>
                  <a:schemeClr val="tx1"/>
                </a:solidFill>
              </a:rPr>
              <a:t/>
            </a:r>
            <a:br>
              <a:rPr lang="en-US" sz="1200" b="0" dirty="0" smtClean="0">
                <a:solidFill>
                  <a:schemeClr val="tx1"/>
                </a:solidFill>
              </a:rPr>
            </a:br>
            <a:r>
              <a:rPr lang="en-US" sz="2400" dirty="0" err="1" smtClean="0">
                <a:solidFill>
                  <a:srgbClr val="0073AF"/>
                </a:solidFill>
                <a:effectLst>
                  <a:outerShdw blurRad="38100" dist="38100" dir="2700000" algn="tl">
                    <a:srgbClr val="C0C0C0"/>
                  </a:outerShdw>
                </a:effectLst>
              </a:rPr>
              <a:t>Abschlussworkshop</a:t>
            </a:r>
            <a:r>
              <a:rPr lang="en-US" sz="2400" dirty="0" smtClean="0">
                <a:solidFill>
                  <a:srgbClr val="0073AF"/>
                </a:solidFill>
                <a:effectLst>
                  <a:outerShdw blurRad="38100" dist="38100" dir="2700000" algn="tl">
                    <a:srgbClr val="C0C0C0"/>
                  </a:outerShdw>
                </a:effectLst>
              </a:rPr>
              <a:t> des </a:t>
            </a:r>
            <a:r>
              <a:rPr lang="en-US" sz="2400" dirty="0" err="1" smtClean="0">
                <a:solidFill>
                  <a:srgbClr val="0073AF"/>
                </a:solidFill>
                <a:effectLst>
                  <a:outerShdw blurRad="38100" dist="38100" dir="2700000" algn="tl">
                    <a:srgbClr val="C0C0C0"/>
                  </a:outerShdw>
                </a:effectLst>
              </a:rPr>
              <a:t>Projekts</a:t>
            </a:r>
            <a:r>
              <a:rPr lang="en-US" sz="2400" dirty="0" smtClean="0">
                <a:solidFill>
                  <a:srgbClr val="0073AF"/>
                </a:solidFill>
                <a:effectLst>
                  <a:outerShdw blurRad="38100" dist="38100" dir="2700000" algn="tl">
                    <a:srgbClr val="C0C0C0"/>
                  </a:outerShdw>
                </a:effectLst>
              </a:rPr>
              <a:t> GO-ADAPT</a:t>
            </a:r>
            <a:br>
              <a:rPr lang="en-US" sz="2400" dirty="0" smtClean="0">
                <a:solidFill>
                  <a:srgbClr val="0073AF"/>
                </a:solidFill>
                <a:effectLst>
                  <a:outerShdw blurRad="38100" dist="38100" dir="2700000" algn="tl">
                    <a:srgbClr val="C0C0C0"/>
                  </a:outerShdw>
                </a:effectLst>
              </a:rPr>
            </a:br>
            <a:r>
              <a:rPr lang="en-US" sz="2400" dirty="0" smtClean="0">
                <a:solidFill>
                  <a:srgbClr val="0073AF"/>
                </a:solidFill>
                <a:effectLst>
                  <a:outerShdw blurRad="38100" dist="38100" dir="2700000" algn="tl">
                    <a:srgbClr val="C0C0C0"/>
                  </a:outerShdw>
                </a:effectLst>
              </a:rPr>
              <a:t>Wien, </a:t>
            </a:r>
            <a:r>
              <a:rPr lang="en-US" sz="2400" dirty="0" smtClean="0">
                <a:solidFill>
                  <a:srgbClr val="0073AF"/>
                </a:solidFill>
                <a:effectLst>
                  <a:outerShdw blurRad="38100" dist="38100" dir="2700000" algn="tl">
                    <a:srgbClr val="C0C0C0"/>
                  </a:outerShdw>
                </a:effectLst>
              </a:rPr>
              <a:t>13. </a:t>
            </a:r>
            <a:r>
              <a:rPr lang="en-US" sz="2400" dirty="0" err="1" smtClean="0">
                <a:solidFill>
                  <a:srgbClr val="0073AF"/>
                </a:solidFill>
                <a:effectLst>
                  <a:outerShdw blurRad="38100" dist="38100" dir="2700000" algn="tl">
                    <a:srgbClr val="C0C0C0"/>
                  </a:outerShdw>
                </a:effectLst>
              </a:rPr>
              <a:t>Dez</a:t>
            </a:r>
            <a:r>
              <a:rPr lang="en-US" sz="2400" dirty="0" smtClean="0">
                <a:solidFill>
                  <a:srgbClr val="0073AF"/>
                </a:solidFill>
                <a:effectLst>
                  <a:outerShdw blurRad="38100" dist="38100" dir="2700000" algn="tl">
                    <a:srgbClr val="C0C0C0"/>
                  </a:outerShdw>
                </a:effectLst>
              </a:rPr>
              <a:t>. 2012</a:t>
            </a:r>
            <a:r>
              <a:rPr lang="en-US" sz="1200" b="0" dirty="0" smtClean="0">
                <a:solidFill>
                  <a:schemeClr val="tx1"/>
                </a:solidFill>
              </a:rPr>
              <a:t/>
            </a:r>
            <a:br>
              <a:rPr lang="en-US" sz="1200" b="0" dirty="0" smtClean="0">
                <a:solidFill>
                  <a:schemeClr val="tx1"/>
                </a:solidFill>
              </a:rPr>
            </a:br>
            <a:r>
              <a:rPr lang="en-US" sz="1200" b="0" dirty="0" smtClean="0">
                <a:solidFill>
                  <a:schemeClr val="tx1"/>
                </a:solidFill>
              </a:rPr>
              <a:t/>
            </a:r>
            <a:br>
              <a:rPr lang="en-US" sz="1200" b="0" dirty="0" smtClean="0">
                <a:solidFill>
                  <a:schemeClr val="tx1"/>
                </a:solidFill>
              </a:rPr>
            </a:br>
            <a:r>
              <a:rPr lang="en-US" sz="1200" b="0" dirty="0" smtClean="0">
                <a:solidFill>
                  <a:schemeClr val="tx1"/>
                </a:solidFill>
              </a:rPr>
              <a:t/>
            </a:r>
            <a:br>
              <a:rPr lang="en-US" sz="1200" b="0" dirty="0" smtClean="0">
                <a:solidFill>
                  <a:schemeClr val="tx1"/>
                </a:solidFill>
              </a:rPr>
            </a:br>
            <a:r>
              <a:rPr lang="en-US" sz="2000" b="0" dirty="0" smtClean="0">
                <a:solidFill>
                  <a:schemeClr val="tx1"/>
                </a:solidFill>
              </a:rPr>
              <a:t>Anja </a:t>
            </a:r>
            <a:r>
              <a:rPr lang="en-US" sz="2000" b="0" dirty="0" smtClean="0">
                <a:solidFill>
                  <a:schemeClr val="tx1"/>
                </a:solidFill>
              </a:rPr>
              <a:t>Bauer, </a:t>
            </a:r>
            <a:r>
              <a:rPr lang="en-US" sz="2000" b="0" dirty="0" err="1" smtClean="0">
                <a:solidFill>
                  <a:schemeClr val="tx1"/>
                </a:solidFill>
              </a:rPr>
              <a:t>Reinhard</a:t>
            </a:r>
            <a:r>
              <a:rPr lang="en-US" sz="2000" b="0" dirty="0" smtClean="0">
                <a:solidFill>
                  <a:schemeClr val="tx1"/>
                </a:solidFill>
              </a:rPr>
              <a:t> Steurer</a:t>
            </a:r>
            <a:r>
              <a:rPr lang="en-US" sz="2000" b="0" dirty="0" smtClean="0">
                <a:solidFill>
                  <a:schemeClr val="tx1"/>
                </a:solidFill>
              </a:rPr>
              <a:t/>
            </a:r>
            <a:br>
              <a:rPr lang="en-US" sz="2000" b="0" dirty="0" smtClean="0">
                <a:solidFill>
                  <a:schemeClr val="tx1"/>
                </a:solidFill>
              </a:rPr>
            </a:br>
            <a:r>
              <a:rPr lang="en-US" sz="2000" b="0" dirty="0" smtClean="0">
                <a:solidFill>
                  <a:schemeClr val="tx1"/>
                </a:solidFill>
              </a:rPr>
              <a:t/>
            </a:r>
            <a:br>
              <a:rPr lang="en-US" sz="2000" b="0" dirty="0" smtClean="0">
                <a:solidFill>
                  <a:schemeClr val="tx1"/>
                </a:solidFill>
              </a:rPr>
            </a:br>
            <a:r>
              <a:rPr lang="en-US" sz="2000" b="0" dirty="0">
                <a:solidFill>
                  <a:schemeClr val="tx1"/>
                </a:solidFill>
              </a:rPr>
              <a:t/>
            </a:r>
            <a:br>
              <a:rPr lang="en-US" sz="2000" b="0" dirty="0">
                <a:solidFill>
                  <a:schemeClr val="tx1"/>
                </a:solidFill>
              </a:rPr>
            </a:br>
            <a:r>
              <a:rPr lang="en-US" sz="2000" b="0" dirty="0" smtClean="0">
                <a:solidFill>
                  <a:schemeClr val="tx1"/>
                </a:solidFill>
              </a:rPr>
              <a:t/>
            </a:r>
            <a:br>
              <a:rPr lang="en-US" sz="2000" b="0" dirty="0" smtClean="0">
                <a:solidFill>
                  <a:schemeClr val="tx1"/>
                </a:solidFill>
              </a:rPr>
            </a:br>
            <a:r>
              <a:rPr lang="en-US" sz="2000" b="0" dirty="0" smtClean="0">
                <a:solidFill>
                  <a:schemeClr val="tx1"/>
                </a:solidFill>
              </a:rPr>
              <a:t/>
            </a:r>
            <a:br>
              <a:rPr lang="en-US" sz="2000" b="0" dirty="0" smtClean="0">
                <a:solidFill>
                  <a:schemeClr val="tx1"/>
                </a:solidFill>
              </a:rPr>
            </a:br>
            <a:r>
              <a:rPr lang="en-US" sz="2000" b="0" dirty="0">
                <a:solidFill>
                  <a:schemeClr val="tx1"/>
                </a:solidFill>
              </a:rPr>
              <a:t/>
            </a:r>
            <a:br>
              <a:rPr lang="en-US" sz="2000" b="0" dirty="0">
                <a:solidFill>
                  <a:schemeClr val="tx1"/>
                </a:solidFill>
              </a:rPr>
            </a:br>
            <a:r>
              <a:rPr lang="en-US" sz="2000" b="0" dirty="0" smtClean="0">
                <a:solidFill>
                  <a:schemeClr val="tx1"/>
                </a:solidFill>
              </a:rPr>
              <a:t/>
            </a:r>
            <a:br>
              <a:rPr lang="en-US" sz="2000" b="0" dirty="0" smtClean="0">
                <a:solidFill>
                  <a:schemeClr val="tx1"/>
                </a:solidFill>
              </a:rPr>
            </a:br>
            <a:r>
              <a:rPr lang="en-US" sz="2000" b="0" dirty="0">
                <a:solidFill>
                  <a:schemeClr val="tx1"/>
                </a:solidFill>
              </a:rPr>
              <a:t/>
            </a:r>
            <a:br>
              <a:rPr lang="en-US" sz="2000" b="0" dirty="0">
                <a:solidFill>
                  <a:schemeClr val="tx1"/>
                </a:solidFill>
              </a:rPr>
            </a:br>
            <a:r>
              <a:rPr lang="en-US" sz="2000" b="0" dirty="0" smtClean="0">
                <a:solidFill>
                  <a:schemeClr val="tx1"/>
                </a:solidFill>
              </a:rPr>
              <a:t/>
            </a:r>
            <a:br>
              <a:rPr lang="en-US" sz="2000" b="0" dirty="0" smtClean="0">
                <a:solidFill>
                  <a:schemeClr val="tx1"/>
                </a:solidFill>
              </a:rPr>
            </a:br>
            <a:r>
              <a:rPr lang="en-US" sz="2000" b="0" dirty="0" smtClean="0">
                <a:solidFill>
                  <a:schemeClr val="tx1"/>
                </a:solidFill>
              </a:rPr>
              <a:t/>
            </a:r>
            <a:br>
              <a:rPr lang="en-US" sz="2000" b="0" dirty="0" smtClean="0">
                <a:solidFill>
                  <a:schemeClr val="tx1"/>
                </a:solidFill>
              </a:rPr>
            </a:br>
            <a:endParaRPr lang="en-US" sz="2000" b="0" dirty="0" smtClean="0">
              <a:solidFill>
                <a:schemeClr val="tx1"/>
              </a:solidFill>
            </a:endParaRPr>
          </a:p>
        </p:txBody>
      </p:sp>
      <p:pic>
        <p:nvPicPr>
          <p:cNvPr id="16387" name="Picture 4" descr="WEODCNBCAGMK"/>
          <p:cNvPicPr>
            <a:picLocks noChangeAspect="1" noChangeArrowheads="1"/>
          </p:cNvPicPr>
          <p:nvPr/>
        </p:nvPicPr>
        <p:blipFill>
          <a:blip r:embed="rId4" cstate="print"/>
          <a:srcRect/>
          <a:stretch>
            <a:fillRect/>
          </a:stretch>
        </p:blipFill>
        <p:spPr bwMode="auto">
          <a:xfrm>
            <a:off x="733358" y="3917247"/>
            <a:ext cx="5461000" cy="390525"/>
          </a:xfrm>
          <a:prstGeom prst="rect">
            <a:avLst/>
          </a:prstGeom>
          <a:noFill/>
          <a:ln w="9525">
            <a:noFill/>
            <a:miter lim="800000"/>
            <a:headEnd/>
            <a:tailEnd/>
          </a:ln>
        </p:spPr>
      </p:pic>
      <p:sp>
        <p:nvSpPr>
          <p:cNvPr id="16388" name="Rectangle 5"/>
          <p:cNvSpPr>
            <a:spLocks noChangeArrowheads="1"/>
          </p:cNvSpPr>
          <p:nvPr/>
        </p:nvSpPr>
        <p:spPr bwMode="auto">
          <a:xfrm>
            <a:off x="662936" y="4428381"/>
            <a:ext cx="4076437" cy="400110"/>
          </a:xfrm>
          <a:prstGeom prst="rect">
            <a:avLst/>
          </a:prstGeom>
          <a:noFill/>
          <a:ln w="9525">
            <a:noFill/>
            <a:miter lim="800000"/>
            <a:headEnd/>
            <a:tailEnd/>
          </a:ln>
        </p:spPr>
        <p:txBody>
          <a:bodyPr wrap="none">
            <a:spAutoFit/>
          </a:bodyPr>
          <a:lstStyle/>
          <a:p>
            <a:r>
              <a:rPr lang="en-GB" sz="2000" b="0" dirty="0" smtClean="0"/>
              <a:t>BOKU – </a:t>
            </a:r>
            <a:r>
              <a:rPr lang="en-GB" sz="2000" b="0" dirty="0" err="1" smtClean="0"/>
              <a:t>Universität</a:t>
            </a:r>
            <a:r>
              <a:rPr lang="en-GB" sz="2000" b="0" dirty="0" smtClean="0"/>
              <a:t> </a:t>
            </a:r>
            <a:r>
              <a:rPr lang="en-GB" sz="2000" b="0" dirty="0" err="1" smtClean="0"/>
              <a:t>für</a:t>
            </a:r>
            <a:r>
              <a:rPr lang="en-GB" sz="2000" b="0" dirty="0" smtClean="0"/>
              <a:t> </a:t>
            </a:r>
            <a:r>
              <a:rPr lang="en-GB" sz="2000" b="0" dirty="0" err="1" smtClean="0"/>
              <a:t>Bodenkultur</a:t>
            </a:r>
            <a:r>
              <a:rPr lang="en-GB" sz="2000" b="0" dirty="0" smtClean="0"/>
              <a:t>, Wien</a:t>
            </a:r>
            <a:endParaRPr lang="en-GB" sz="2000" b="0" dirty="0"/>
          </a:p>
        </p:txBody>
      </p:sp>
    </p:spTree>
    <p:extLst>
      <p:ext uri="{BB962C8B-B14F-4D97-AF65-F5344CB8AC3E}">
        <p14:creationId xmlns:p14="http://schemas.microsoft.com/office/powerpoint/2010/main" val="237523290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1" name="Titel 1"/>
          <p:cNvSpPr>
            <a:spLocks noGrp="1"/>
          </p:cNvSpPr>
          <p:nvPr>
            <p:ph type="title" idx="4294967295"/>
          </p:nvPr>
        </p:nvSpPr>
        <p:spPr>
          <a:xfrm>
            <a:off x="360363" y="468313"/>
            <a:ext cx="4346575" cy="504825"/>
          </a:xfrm>
        </p:spPr>
        <p:txBody>
          <a:bodyPr anchor="ctr"/>
          <a:lstStyle/>
          <a:p>
            <a:pPr>
              <a:defRPr/>
            </a:pPr>
            <a:r>
              <a:rPr lang="de-AT" sz="2800" dirty="0" smtClean="0">
                <a:solidFill>
                  <a:srgbClr val="0073AF"/>
                </a:solidFill>
                <a:effectLst>
                  <a:outerShdw blurRad="38100" dist="38100" dir="2700000" algn="tl">
                    <a:srgbClr val="C0C0C0"/>
                  </a:outerShdw>
                </a:effectLst>
              </a:rPr>
              <a:t>Bestandsaufnahme </a:t>
            </a:r>
            <a:endParaRPr lang="de-AT" dirty="0" smtClean="0"/>
          </a:p>
        </p:txBody>
      </p:sp>
      <p:sp>
        <p:nvSpPr>
          <p:cNvPr id="160772" name="Inhaltsplatzhalter 2"/>
          <p:cNvSpPr>
            <a:spLocks noGrp="1"/>
          </p:cNvSpPr>
          <p:nvPr>
            <p:ph idx="4294967295"/>
          </p:nvPr>
        </p:nvSpPr>
        <p:spPr>
          <a:xfrm>
            <a:off x="144463" y="1116013"/>
            <a:ext cx="8496300" cy="792162"/>
          </a:xfrm>
        </p:spPr>
        <p:txBody>
          <a:bodyPr/>
          <a:lstStyle/>
          <a:p>
            <a:pPr>
              <a:buClr>
                <a:srgbClr val="0073AF"/>
              </a:buClr>
            </a:pPr>
            <a:r>
              <a:rPr lang="de-DE" sz="1800" dirty="0" smtClean="0"/>
              <a:t>Ziel: Überblick zu </a:t>
            </a:r>
            <a:r>
              <a:rPr lang="de-DE" sz="1800" dirty="0" err="1" smtClean="0"/>
              <a:t>Governance</a:t>
            </a:r>
            <a:r>
              <a:rPr lang="de-DE" sz="1800" dirty="0" smtClean="0"/>
              <a:t>-Ansätzen der Klimawandelanpassung in ausgewählten Ländern</a:t>
            </a:r>
          </a:p>
          <a:p>
            <a:pPr>
              <a:spcBef>
                <a:spcPts val="1200"/>
              </a:spcBef>
              <a:buClr>
                <a:srgbClr val="0073AF"/>
              </a:buClr>
            </a:pPr>
            <a:r>
              <a:rPr lang="en-GB" sz="1800" dirty="0" smtClean="0"/>
              <a:t>10 OECD </a:t>
            </a:r>
            <a:r>
              <a:rPr lang="en-GB" sz="1800" dirty="0" err="1" smtClean="0"/>
              <a:t>Länder</a:t>
            </a:r>
            <a:r>
              <a:rPr lang="en-GB" sz="1800" dirty="0" smtClean="0"/>
              <a:t>: </a:t>
            </a:r>
            <a:r>
              <a:rPr lang="en-GB" sz="1800" dirty="0" err="1" smtClean="0"/>
              <a:t>aktiv</a:t>
            </a:r>
            <a:r>
              <a:rPr lang="en-GB" sz="1800" dirty="0" smtClean="0"/>
              <a:t> and </a:t>
            </a:r>
            <a:r>
              <a:rPr lang="en-GB" sz="1800" dirty="0" err="1" smtClean="0"/>
              <a:t>fortgeschritten</a:t>
            </a:r>
            <a:r>
              <a:rPr lang="en-GB" sz="1800" dirty="0" smtClean="0"/>
              <a:t> in </a:t>
            </a:r>
            <a:r>
              <a:rPr lang="en-GB" sz="1800" dirty="0" err="1" smtClean="0"/>
              <a:t>Anpassungspolitik</a:t>
            </a:r>
            <a:r>
              <a:rPr lang="en-GB" sz="1800" dirty="0" smtClean="0"/>
              <a:t>, </a:t>
            </a:r>
            <a:r>
              <a:rPr lang="en-GB" sz="1800" dirty="0" err="1" smtClean="0"/>
              <a:t>Auswahl</a:t>
            </a:r>
            <a:r>
              <a:rPr lang="en-GB" sz="1800" dirty="0" smtClean="0"/>
              <a:t> </a:t>
            </a:r>
            <a:r>
              <a:rPr lang="en-GB" sz="1800" dirty="0" err="1" smtClean="0"/>
              <a:t>basierend</a:t>
            </a:r>
            <a:r>
              <a:rPr lang="en-GB" sz="1800" dirty="0" smtClean="0"/>
              <a:t> auf </a:t>
            </a:r>
            <a:r>
              <a:rPr lang="en-GB" sz="1800" dirty="0" err="1" smtClean="0"/>
              <a:t>Literatur</a:t>
            </a:r>
            <a:r>
              <a:rPr lang="en-GB" sz="1800" dirty="0" smtClean="0"/>
              <a:t>, </a:t>
            </a:r>
            <a:r>
              <a:rPr lang="en-GB" sz="1800" dirty="0" err="1" smtClean="0"/>
              <a:t>explorativem</a:t>
            </a:r>
            <a:r>
              <a:rPr lang="en-GB" sz="1800" dirty="0" smtClean="0"/>
              <a:t> </a:t>
            </a:r>
            <a:r>
              <a:rPr lang="en-GB" sz="1800" dirty="0" err="1" smtClean="0"/>
              <a:t>Scannen</a:t>
            </a:r>
            <a:r>
              <a:rPr lang="en-GB" sz="1800" dirty="0" smtClean="0"/>
              <a:t> von 19 </a:t>
            </a:r>
            <a:r>
              <a:rPr lang="en-GB" sz="1800" dirty="0" err="1" smtClean="0"/>
              <a:t>Ländern</a:t>
            </a:r>
            <a:r>
              <a:rPr lang="en-GB" sz="1800" dirty="0" smtClean="0"/>
              <a:t> und </a:t>
            </a:r>
            <a:r>
              <a:rPr lang="en-GB" sz="1800" dirty="0" err="1" smtClean="0"/>
              <a:t>Beratung</a:t>
            </a:r>
            <a:r>
              <a:rPr lang="en-GB" sz="1800" dirty="0" smtClean="0"/>
              <a:t> </a:t>
            </a:r>
            <a:r>
              <a:rPr lang="en-GB" sz="1800" dirty="0" err="1" smtClean="0"/>
              <a:t>durch</a:t>
            </a:r>
            <a:r>
              <a:rPr lang="en-GB" sz="1800" dirty="0" smtClean="0"/>
              <a:t> </a:t>
            </a:r>
            <a:r>
              <a:rPr lang="en-GB" sz="1800" dirty="0" err="1" smtClean="0"/>
              <a:t>Expertenpanel</a:t>
            </a:r>
            <a:endParaRPr lang="en-GB" sz="1800" dirty="0" smtClean="0"/>
          </a:p>
          <a:p>
            <a:pPr>
              <a:spcBef>
                <a:spcPts val="1200"/>
              </a:spcBef>
            </a:pPr>
            <a:endParaRPr lang="en-GB" sz="1800" dirty="0" smtClean="0"/>
          </a:p>
          <a:p>
            <a:pPr>
              <a:spcBef>
                <a:spcPts val="1200"/>
              </a:spcBef>
            </a:pPr>
            <a:endParaRPr lang="en-GB" sz="1800" dirty="0" smtClean="0"/>
          </a:p>
          <a:p>
            <a:pPr>
              <a:spcBef>
                <a:spcPts val="1200"/>
              </a:spcBef>
              <a:buFont typeface="Wingdings" pitchFamily="2" charset="2"/>
              <a:buNone/>
            </a:pPr>
            <a:endParaRPr lang="en-GB" sz="1800" dirty="0" smtClean="0"/>
          </a:p>
          <a:p>
            <a:pPr>
              <a:spcBef>
                <a:spcPts val="1200"/>
              </a:spcBef>
            </a:pPr>
            <a:endParaRPr lang="en-GB" sz="1800" dirty="0" smtClean="0"/>
          </a:p>
          <a:p>
            <a:pPr>
              <a:spcBef>
                <a:spcPts val="1200"/>
              </a:spcBef>
            </a:pPr>
            <a:endParaRPr lang="en-GB" sz="1800" dirty="0" smtClean="0"/>
          </a:p>
          <a:p>
            <a:pPr>
              <a:spcBef>
                <a:spcPts val="1200"/>
              </a:spcBef>
            </a:pPr>
            <a:endParaRPr lang="en-GB" sz="1800" dirty="0" smtClean="0"/>
          </a:p>
          <a:p>
            <a:pPr>
              <a:spcBef>
                <a:spcPts val="1200"/>
              </a:spcBef>
              <a:buClr>
                <a:srgbClr val="0073AF"/>
              </a:buClr>
            </a:pPr>
            <a:r>
              <a:rPr lang="en-GB" sz="1800" dirty="0" err="1" smtClean="0"/>
              <a:t>Dokumentenanalyse</a:t>
            </a:r>
            <a:r>
              <a:rPr lang="en-GB" sz="1800" dirty="0" smtClean="0"/>
              <a:t>: </a:t>
            </a:r>
            <a:r>
              <a:rPr lang="en-GB" sz="1800" dirty="0" err="1" smtClean="0"/>
              <a:t>wissenschaftliche</a:t>
            </a:r>
            <a:r>
              <a:rPr lang="en-GB" sz="1800" dirty="0" smtClean="0"/>
              <a:t> </a:t>
            </a:r>
            <a:r>
              <a:rPr lang="en-GB" sz="1800" dirty="0" err="1" smtClean="0"/>
              <a:t>Literatur</a:t>
            </a:r>
            <a:r>
              <a:rPr lang="en-GB" sz="1800" dirty="0" smtClean="0"/>
              <a:t>, </a:t>
            </a:r>
            <a:r>
              <a:rPr lang="en-GB" sz="1800" dirty="0" err="1" smtClean="0"/>
              <a:t>Politikdokumente</a:t>
            </a:r>
            <a:r>
              <a:rPr lang="en-GB" sz="1800" dirty="0" smtClean="0"/>
              <a:t>, </a:t>
            </a:r>
            <a:r>
              <a:rPr lang="en-GB" sz="1800" dirty="0" err="1" smtClean="0"/>
              <a:t>Regierungsreports</a:t>
            </a:r>
            <a:r>
              <a:rPr lang="en-GB" sz="1800" dirty="0" smtClean="0"/>
              <a:t> &amp; </a:t>
            </a:r>
            <a:r>
              <a:rPr lang="en-GB" sz="1800" dirty="0" err="1" smtClean="0"/>
              <a:t>Webseiten</a:t>
            </a:r>
            <a:endParaRPr lang="en-GB" sz="1800" dirty="0" smtClean="0"/>
          </a:p>
          <a:p>
            <a:pPr>
              <a:spcBef>
                <a:spcPts val="1200"/>
              </a:spcBef>
              <a:buClr>
                <a:srgbClr val="0073AF"/>
              </a:buClr>
            </a:pPr>
            <a:r>
              <a:rPr lang="en-GB" sz="1800" dirty="0" smtClean="0"/>
              <a:t>22 </a:t>
            </a:r>
            <a:r>
              <a:rPr lang="en-GB" sz="1800" dirty="0" err="1" smtClean="0"/>
              <a:t>halbstrukturierte</a:t>
            </a:r>
            <a:r>
              <a:rPr lang="en-GB" sz="1800" dirty="0" smtClean="0"/>
              <a:t> Interviews </a:t>
            </a:r>
            <a:r>
              <a:rPr lang="en-GB" sz="1800" dirty="0" err="1" smtClean="0"/>
              <a:t>mit</a:t>
            </a:r>
            <a:r>
              <a:rPr lang="en-GB" sz="1800" dirty="0" smtClean="0"/>
              <a:t> </a:t>
            </a:r>
            <a:r>
              <a:rPr lang="en-GB" sz="1800" dirty="0" err="1" smtClean="0"/>
              <a:t>VertreterInnen</a:t>
            </a:r>
            <a:r>
              <a:rPr lang="en-GB" sz="1800" dirty="0" smtClean="0"/>
              <a:t> </a:t>
            </a:r>
            <a:r>
              <a:rPr lang="en-GB" sz="1800" dirty="0" err="1" smtClean="0"/>
              <a:t>der</a:t>
            </a:r>
            <a:r>
              <a:rPr lang="en-GB" sz="1800" dirty="0" smtClean="0"/>
              <a:t> </a:t>
            </a:r>
            <a:r>
              <a:rPr lang="en-GB" sz="1800" dirty="0" err="1" smtClean="0"/>
              <a:t>Verwaltung</a:t>
            </a:r>
            <a:r>
              <a:rPr lang="en-GB" sz="1800" dirty="0" smtClean="0"/>
              <a:t>, </a:t>
            </a:r>
            <a:r>
              <a:rPr lang="en-GB" sz="1800" dirty="0" err="1" smtClean="0"/>
              <a:t>zwischen</a:t>
            </a:r>
            <a:r>
              <a:rPr lang="en-GB" sz="1800" dirty="0" smtClean="0"/>
              <a:t> </a:t>
            </a:r>
            <a:r>
              <a:rPr lang="en-GB" sz="1800" dirty="0" err="1" smtClean="0"/>
              <a:t>Juli</a:t>
            </a:r>
            <a:r>
              <a:rPr lang="en-GB" sz="1800" dirty="0" smtClean="0"/>
              <a:t> und November 2010 </a:t>
            </a:r>
          </a:p>
          <a:p>
            <a:pPr>
              <a:buFont typeface="Wingdings" pitchFamily="2" charset="2"/>
              <a:buNone/>
            </a:pPr>
            <a:endParaRPr lang="de-AT" sz="1800" dirty="0" smtClean="0"/>
          </a:p>
        </p:txBody>
      </p:sp>
      <p:pic>
        <p:nvPicPr>
          <p:cNvPr id="160775" name="Picture 28" descr="OECD-Länder-Karte-Fallauswahl-rot_grau"/>
          <p:cNvPicPr>
            <a:picLocks noChangeAspect="1" noChangeArrowheads="1"/>
          </p:cNvPicPr>
          <p:nvPr/>
        </p:nvPicPr>
        <p:blipFill>
          <a:blip r:embed="rId3" cstate="print"/>
          <a:srcRect/>
          <a:stretch>
            <a:fillRect/>
          </a:stretch>
        </p:blipFill>
        <p:spPr bwMode="auto">
          <a:xfrm>
            <a:off x="1512888" y="2196133"/>
            <a:ext cx="5795962" cy="2592387"/>
          </a:xfrm>
          <a:prstGeom prst="rect">
            <a:avLst/>
          </a:prstGeom>
          <a:noFill/>
          <a:ln w="9525">
            <a:noFill/>
            <a:miter lim="800000"/>
            <a:headEnd/>
            <a:tailEnd/>
          </a:ln>
        </p:spPr>
      </p:pic>
    </p:spTree>
    <p:extLst>
      <p:ext uri="{BB962C8B-B14F-4D97-AF65-F5344CB8AC3E}">
        <p14:creationId xmlns:p14="http://schemas.microsoft.com/office/powerpoint/2010/main" val="599520534"/>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AT" dirty="0" smtClean="0">
                <a:solidFill>
                  <a:srgbClr val="0073AF"/>
                </a:solidFill>
                <a:effectLst>
                  <a:outerShdw blurRad="38100" dist="38100" dir="2700000" algn="tl">
                    <a:srgbClr val="C0C0C0"/>
                  </a:outerShdw>
                </a:effectLst>
              </a:rPr>
              <a:t>Politische Rahmensetzung</a:t>
            </a:r>
            <a:endParaRPr lang="de-DE" dirty="0" smtClean="0">
              <a:solidFill>
                <a:srgbClr val="0073AF"/>
              </a:solidFill>
              <a:effectLst>
                <a:outerShdw blurRad="38100" dist="38100" dir="2700000" algn="tl">
                  <a:srgbClr val="C0C0C0"/>
                </a:outerShdw>
              </a:effectLst>
            </a:endParaRPr>
          </a:p>
        </p:txBody>
      </p:sp>
      <p:graphicFrame>
        <p:nvGraphicFramePr>
          <p:cNvPr id="4" name="Inhaltsplatzhalter 3"/>
          <p:cNvGraphicFramePr>
            <a:graphicFrameLocks noGrp="1"/>
          </p:cNvGraphicFramePr>
          <p:nvPr>
            <p:ph idx="1"/>
          </p:nvPr>
        </p:nvGraphicFramePr>
        <p:xfrm>
          <a:off x="3636963" y="1709157"/>
          <a:ext cx="5508575" cy="4546600"/>
        </p:xfrm>
        <a:graphic>
          <a:graphicData uri="http://schemas.openxmlformats.org/drawingml/2006/table">
            <a:tbl>
              <a:tblPr firstRow="1" bandRow="1">
                <a:tableStyleId>{5940675A-B579-460E-94D1-54222C63F5DA}</a:tableStyleId>
              </a:tblPr>
              <a:tblGrid>
                <a:gridCol w="447258"/>
                <a:gridCol w="5061317"/>
              </a:tblGrid>
              <a:tr h="370840">
                <a:tc>
                  <a:txBody>
                    <a:bodyPr/>
                    <a:lstStyle/>
                    <a:p>
                      <a:pPr>
                        <a:lnSpc>
                          <a:spcPct val="100000"/>
                        </a:lnSpc>
                        <a:spcBef>
                          <a:spcPts val="0"/>
                        </a:spcBef>
                        <a:spcAft>
                          <a:spcPts val="0"/>
                        </a:spcAft>
                      </a:pPr>
                      <a:r>
                        <a:rPr lang="en-GB" sz="1600" b="1" dirty="0">
                          <a:latin typeface="+mn-lt"/>
                          <a:ea typeface="Verdana"/>
                          <a:cs typeface="Times New Roman"/>
                        </a:rPr>
                        <a:t>AU</a:t>
                      </a:r>
                      <a:endParaRPr lang="de-DE" sz="1600" dirty="0">
                        <a:latin typeface="+mn-lt"/>
                        <a:ea typeface="Verdana"/>
                        <a:cs typeface="Times New Roman"/>
                      </a:endParaRPr>
                    </a:p>
                  </a:txBody>
                  <a:tcPr marL="68580" marR="68580" marT="0" marB="0" anchor="ctr"/>
                </a:tc>
                <a:tc>
                  <a:txBody>
                    <a:bodyPr/>
                    <a:lstStyle/>
                    <a:p>
                      <a:pPr>
                        <a:lnSpc>
                          <a:spcPct val="100000"/>
                        </a:lnSpc>
                        <a:spcBef>
                          <a:spcPts val="0"/>
                        </a:spcBef>
                        <a:spcAft>
                          <a:spcPts val="0"/>
                        </a:spcAft>
                      </a:pPr>
                      <a:r>
                        <a:rPr lang="en-GB" sz="1600" dirty="0">
                          <a:latin typeface="+mn-lt"/>
                          <a:ea typeface="Verdana"/>
                          <a:cs typeface="Times New Roman"/>
                        </a:rPr>
                        <a:t>National Climate Change Adaptation </a:t>
                      </a:r>
                      <a:r>
                        <a:rPr lang="en-GB" sz="1600" dirty="0" smtClean="0">
                          <a:latin typeface="+mn-lt"/>
                          <a:ea typeface="Verdana"/>
                          <a:cs typeface="Times New Roman"/>
                        </a:rPr>
                        <a:t>Framework </a:t>
                      </a:r>
                      <a:r>
                        <a:rPr lang="en-GB" sz="1600" dirty="0">
                          <a:latin typeface="+mn-lt"/>
                          <a:ea typeface="Verdana"/>
                          <a:cs typeface="Times New Roman"/>
                        </a:rPr>
                        <a:t>(2007-2012/14) </a:t>
                      </a:r>
                      <a:endParaRPr lang="de-DE" sz="1600" dirty="0">
                        <a:latin typeface="+mn-lt"/>
                        <a:ea typeface="Verdana"/>
                        <a:cs typeface="Times New Roman"/>
                      </a:endParaRPr>
                    </a:p>
                  </a:txBody>
                  <a:tcPr marL="68580" marR="68580" marT="0" marB="0" anchor="ctr"/>
                </a:tc>
              </a:tr>
              <a:tr h="370840">
                <a:tc>
                  <a:txBody>
                    <a:bodyPr/>
                    <a:lstStyle/>
                    <a:p>
                      <a:pPr>
                        <a:lnSpc>
                          <a:spcPct val="100000"/>
                        </a:lnSpc>
                        <a:spcBef>
                          <a:spcPts val="0"/>
                        </a:spcBef>
                        <a:spcAft>
                          <a:spcPts val="0"/>
                        </a:spcAft>
                      </a:pPr>
                      <a:r>
                        <a:rPr lang="en-GB" sz="1600" b="1" dirty="0">
                          <a:latin typeface="+mn-lt"/>
                          <a:ea typeface="Verdana"/>
                          <a:cs typeface="Times New Roman"/>
                        </a:rPr>
                        <a:t>AT</a:t>
                      </a:r>
                      <a:endParaRPr lang="de-DE" sz="1600" dirty="0">
                        <a:latin typeface="+mn-lt"/>
                        <a:ea typeface="Verdana"/>
                        <a:cs typeface="Times New Roman"/>
                      </a:endParaRPr>
                    </a:p>
                  </a:txBody>
                  <a:tcPr marL="68580" marR="68580" marT="0" marB="0" anchor="ctr"/>
                </a:tc>
                <a:tc>
                  <a:txBody>
                    <a:bodyPr/>
                    <a:lstStyle/>
                    <a:p>
                      <a:pPr>
                        <a:lnSpc>
                          <a:spcPct val="100000"/>
                        </a:lnSpc>
                        <a:spcBef>
                          <a:spcPts val="0"/>
                        </a:spcBef>
                        <a:spcAft>
                          <a:spcPts val="0"/>
                        </a:spcAft>
                      </a:pPr>
                      <a:r>
                        <a:rPr lang="en-US" sz="1600" baseline="0" dirty="0" err="1" smtClean="0">
                          <a:latin typeface="+mn-lt"/>
                          <a:ea typeface="Verdana"/>
                          <a:cs typeface="Times New Roman"/>
                        </a:rPr>
                        <a:t>Österreichische</a:t>
                      </a:r>
                      <a:r>
                        <a:rPr lang="en-US" sz="1600" baseline="0" dirty="0" smtClean="0">
                          <a:latin typeface="+mn-lt"/>
                          <a:ea typeface="Verdana"/>
                          <a:cs typeface="Times New Roman"/>
                        </a:rPr>
                        <a:t> </a:t>
                      </a:r>
                      <a:r>
                        <a:rPr lang="en-US" sz="1600" baseline="0" dirty="0" err="1" smtClean="0">
                          <a:latin typeface="+mn-lt"/>
                          <a:ea typeface="Verdana"/>
                          <a:cs typeface="Times New Roman"/>
                        </a:rPr>
                        <a:t>Anpassungsstrategie</a:t>
                      </a:r>
                      <a:r>
                        <a:rPr lang="en-US" sz="1600" baseline="0" dirty="0" smtClean="0">
                          <a:latin typeface="+mn-lt"/>
                          <a:ea typeface="Verdana"/>
                          <a:cs typeface="Times New Roman"/>
                        </a:rPr>
                        <a:t>  (</a:t>
                      </a:r>
                      <a:r>
                        <a:rPr lang="en-US" sz="1600" dirty="0" smtClean="0">
                          <a:latin typeface="+mn-lt"/>
                          <a:ea typeface="Verdana"/>
                          <a:cs typeface="Times New Roman"/>
                        </a:rPr>
                        <a:t>2012)</a:t>
                      </a:r>
                      <a:endParaRPr lang="de-DE" sz="1600" dirty="0">
                        <a:latin typeface="+mn-lt"/>
                        <a:ea typeface="Verdana"/>
                        <a:cs typeface="Times New Roman"/>
                      </a:endParaRPr>
                    </a:p>
                  </a:txBody>
                  <a:tcPr marL="68580" marR="68580" marT="0" marB="0" anchor="ctr"/>
                </a:tc>
              </a:tr>
              <a:tr h="370840">
                <a:tc>
                  <a:txBody>
                    <a:bodyPr/>
                    <a:lstStyle/>
                    <a:p>
                      <a:pPr>
                        <a:lnSpc>
                          <a:spcPct val="100000"/>
                        </a:lnSpc>
                        <a:spcBef>
                          <a:spcPts val="0"/>
                        </a:spcBef>
                        <a:spcAft>
                          <a:spcPts val="0"/>
                        </a:spcAft>
                      </a:pPr>
                      <a:r>
                        <a:rPr lang="en-GB" sz="1600" b="1" dirty="0">
                          <a:latin typeface="+mn-lt"/>
                          <a:ea typeface="Verdana"/>
                          <a:cs typeface="Times New Roman"/>
                        </a:rPr>
                        <a:t>CA</a:t>
                      </a:r>
                      <a:endParaRPr lang="de-DE" sz="1600" dirty="0">
                        <a:latin typeface="+mn-lt"/>
                        <a:ea typeface="Verdana"/>
                        <a:cs typeface="Times New Roman"/>
                      </a:endParaRPr>
                    </a:p>
                  </a:txBody>
                  <a:tcPr marL="68580" marR="68580" marT="0" marB="0" anchor="ctr"/>
                </a:tc>
                <a:tc>
                  <a:txBody>
                    <a:bodyPr/>
                    <a:lstStyle/>
                    <a:p>
                      <a:pPr>
                        <a:lnSpc>
                          <a:spcPct val="100000"/>
                        </a:lnSpc>
                        <a:spcBef>
                          <a:spcPts val="0"/>
                        </a:spcBef>
                        <a:spcAft>
                          <a:spcPts val="0"/>
                        </a:spcAft>
                      </a:pPr>
                      <a:r>
                        <a:rPr lang="en-GB" sz="1600" dirty="0">
                          <a:latin typeface="+mn-lt"/>
                          <a:ea typeface="Verdana"/>
                          <a:cs typeface="Times New Roman"/>
                        </a:rPr>
                        <a:t>National Climate Change Adaptation Framework (2005</a:t>
                      </a:r>
                      <a:r>
                        <a:rPr lang="en-GB" sz="1600" dirty="0" smtClean="0">
                          <a:latin typeface="+mn-lt"/>
                          <a:ea typeface="Verdana"/>
                          <a:cs typeface="Times New Roman"/>
                        </a:rPr>
                        <a:t>)</a:t>
                      </a:r>
                      <a:endParaRPr lang="de-DE" sz="1600" dirty="0">
                        <a:latin typeface="+mn-lt"/>
                        <a:ea typeface="Verdana"/>
                        <a:cs typeface="Times New Roman"/>
                      </a:endParaRPr>
                    </a:p>
                  </a:txBody>
                  <a:tcPr marL="68580" marR="68580" marT="0" marB="0" anchor="ctr"/>
                </a:tc>
              </a:tr>
              <a:tr h="370840">
                <a:tc>
                  <a:txBody>
                    <a:bodyPr/>
                    <a:lstStyle/>
                    <a:p>
                      <a:pPr>
                        <a:lnSpc>
                          <a:spcPct val="100000"/>
                        </a:lnSpc>
                        <a:spcBef>
                          <a:spcPts val="0"/>
                        </a:spcBef>
                        <a:spcAft>
                          <a:spcPts val="0"/>
                        </a:spcAft>
                      </a:pPr>
                      <a:r>
                        <a:rPr lang="en-GB" sz="1600" b="1" dirty="0">
                          <a:latin typeface="+mn-lt"/>
                          <a:ea typeface="Verdana"/>
                          <a:cs typeface="Times New Roman"/>
                        </a:rPr>
                        <a:t>ES</a:t>
                      </a:r>
                      <a:endParaRPr lang="de-DE" sz="1600" dirty="0">
                        <a:latin typeface="+mn-lt"/>
                        <a:ea typeface="Verdana"/>
                        <a:cs typeface="Times New Roman"/>
                      </a:endParaRPr>
                    </a:p>
                  </a:txBody>
                  <a:tcPr marL="68580" marR="68580" marT="0" marB="0" anchor="ctr"/>
                </a:tc>
                <a:tc>
                  <a:txBody>
                    <a:bodyPr/>
                    <a:lstStyle/>
                    <a:p>
                      <a:pPr>
                        <a:lnSpc>
                          <a:spcPct val="100000"/>
                        </a:lnSpc>
                        <a:spcBef>
                          <a:spcPts val="0"/>
                        </a:spcBef>
                        <a:spcAft>
                          <a:spcPts val="0"/>
                        </a:spcAft>
                      </a:pPr>
                      <a:r>
                        <a:rPr lang="en-GB" sz="1600" dirty="0">
                          <a:latin typeface="+mn-lt"/>
                          <a:ea typeface="Verdana"/>
                          <a:cs typeface="Times New Roman"/>
                        </a:rPr>
                        <a:t>National </a:t>
                      </a:r>
                      <a:r>
                        <a:rPr lang="en-GB" sz="1600" dirty="0" smtClean="0">
                          <a:latin typeface="+mn-lt"/>
                          <a:ea typeface="Verdana"/>
                          <a:cs typeface="Times New Roman"/>
                        </a:rPr>
                        <a:t>Plan for Adaptation, </a:t>
                      </a:r>
                      <a:r>
                        <a:rPr lang="en-GB" sz="1600" dirty="0">
                          <a:latin typeface="+mn-lt"/>
                          <a:ea typeface="Verdana"/>
                          <a:cs typeface="Times New Roman"/>
                        </a:rPr>
                        <a:t>including Working Programme I </a:t>
                      </a:r>
                      <a:r>
                        <a:rPr lang="en-GB" sz="1600" dirty="0" smtClean="0">
                          <a:latin typeface="+mn-lt"/>
                          <a:ea typeface="Verdana"/>
                          <a:cs typeface="Times New Roman"/>
                        </a:rPr>
                        <a:t> (2006) and II (2009)</a:t>
                      </a:r>
                      <a:endParaRPr lang="de-DE" sz="1600" dirty="0">
                        <a:latin typeface="+mn-lt"/>
                        <a:ea typeface="Verdana"/>
                        <a:cs typeface="Times New Roman"/>
                      </a:endParaRPr>
                    </a:p>
                  </a:txBody>
                  <a:tcPr marL="68580" marR="68580" marT="0" marB="0" anchor="ctr"/>
                </a:tc>
              </a:tr>
              <a:tr h="370840">
                <a:tc>
                  <a:txBody>
                    <a:bodyPr/>
                    <a:lstStyle/>
                    <a:p>
                      <a:pPr>
                        <a:lnSpc>
                          <a:spcPct val="100000"/>
                        </a:lnSpc>
                        <a:spcBef>
                          <a:spcPts val="0"/>
                        </a:spcBef>
                        <a:spcAft>
                          <a:spcPts val="0"/>
                        </a:spcAft>
                      </a:pPr>
                      <a:r>
                        <a:rPr lang="en-GB" sz="1600" b="1" dirty="0">
                          <a:latin typeface="+mn-lt"/>
                          <a:ea typeface="Verdana"/>
                          <a:cs typeface="Times New Roman"/>
                        </a:rPr>
                        <a:t>DE</a:t>
                      </a:r>
                      <a:endParaRPr lang="de-DE" sz="1600" dirty="0">
                        <a:latin typeface="+mn-lt"/>
                        <a:ea typeface="Verdana"/>
                        <a:cs typeface="Times New Roman"/>
                      </a:endParaRPr>
                    </a:p>
                  </a:txBody>
                  <a:tcPr marL="68580" marR="68580" marT="0" marB="0" anchor="ctr"/>
                </a:tc>
                <a:tc>
                  <a:txBody>
                    <a:bodyPr/>
                    <a:lstStyle/>
                    <a:p>
                      <a:pPr>
                        <a:lnSpc>
                          <a:spcPct val="100000"/>
                        </a:lnSpc>
                        <a:spcBef>
                          <a:spcPts val="0"/>
                        </a:spcBef>
                        <a:spcAft>
                          <a:spcPts val="0"/>
                        </a:spcAft>
                      </a:pPr>
                      <a:r>
                        <a:rPr lang="en-GB" sz="1600" dirty="0" smtClean="0">
                          <a:latin typeface="+mn-lt"/>
                          <a:ea typeface="Verdana"/>
                          <a:cs typeface="Times New Roman"/>
                        </a:rPr>
                        <a:t>Deutsche </a:t>
                      </a:r>
                      <a:r>
                        <a:rPr lang="en-GB" sz="1600" dirty="0" err="1" smtClean="0">
                          <a:latin typeface="+mn-lt"/>
                          <a:ea typeface="Verdana"/>
                          <a:cs typeface="Times New Roman"/>
                        </a:rPr>
                        <a:t>Anpassungsstrategie</a:t>
                      </a:r>
                      <a:r>
                        <a:rPr lang="en-GB" sz="1600" dirty="0" smtClean="0">
                          <a:latin typeface="+mn-lt"/>
                          <a:ea typeface="Verdana"/>
                          <a:cs typeface="Times New Roman"/>
                        </a:rPr>
                        <a:t> (2008), </a:t>
                      </a:r>
                      <a:r>
                        <a:rPr lang="en-GB" sz="1600" dirty="0" err="1" smtClean="0">
                          <a:latin typeface="+mn-lt"/>
                          <a:ea typeface="Verdana"/>
                          <a:cs typeface="Times New Roman"/>
                        </a:rPr>
                        <a:t>Aktionsplan</a:t>
                      </a:r>
                      <a:r>
                        <a:rPr lang="en-GB" sz="1600" dirty="0" smtClean="0">
                          <a:latin typeface="+mn-lt"/>
                          <a:ea typeface="Verdana"/>
                          <a:cs typeface="Times New Roman"/>
                        </a:rPr>
                        <a:t> (2011)</a:t>
                      </a:r>
                      <a:endParaRPr lang="de-DE" sz="1600" dirty="0">
                        <a:latin typeface="+mn-lt"/>
                        <a:ea typeface="Verdana"/>
                        <a:cs typeface="Times New Roman"/>
                      </a:endParaRPr>
                    </a:p>
                  </a:txBody>
                  <a:tcPr marL="68580" marR="68580" marT="0" marB="0" anchor="ctr"/>
                </a:tc>
              </a:tr>
              <a:tr h="370840">
                <a:tc>
                  <a:txBody>
                    <a:bodyPr/>
                    <a:lstStyle/>
                    <a:p>
                      <a:pPr>
                        <a:lnSpc>
                          <a:spcPct val="100000"/>
                        </a:lnSpc>
                        <a:spcBef>
                          <a:spcPts val="0"/>
                        </a:spcBef>
                        <a:spcAft>
                          <a:spcPts val="0"/>
                        </a:spcAft>
                      </a:pPr>
                      <a:r>
                        <a:rPr lang="en-GB" sz="1600" b="1" dirty="0">
                          <a:latin typeface="+mn-lt"/>
                          <a:ea typeface="Verdana"/>
                          <a:cs typeface="Times New Roman"/>
                        </a:rPr>
                        <a:t>DK</a:t>
                      </a:r>
                      <a:endParaRPr lang="de-DE" sz="1600" dirty="0">
                        <a:latin typeface="+mn-lt"/>
                        <a:ea typeface="Verdana"/>
                        <a:cs typeface="Times New Roman"/>
                      </a:endParaRPr>
                    </a:p>
                  </a:txBody>
                  <a:tcPr marL="68580" marR="68580" marT="0" marB="0" anchor="ctr"/>
                </a:tc>
                <a:tc>
                  <a:txBody>
                    <a:bodyPr/>
                    <a:lstStyle/>
                    <a:p>
                      <a:pPr>
                        <a:lnSpc>
                          <a:spcPct val="100000"/>
                        </a:lnSpc>
                        <a:spcBef>
                          <a:spcPts val="0"/>
                        </a:spcBef>
                        <a:spcAft>
                          <a:spcPts val="0"/>
                        </a:spcAft>
                      </a:pPr>
                      <a:r>
                        <a:rPr lang="en-GB" sz="1600" dirty="0">
                          <a:latin typeface="+mn-lt"/>
                          <a:ea typeface="Verdana"/>
                          <a:cs typeface="Times New Roman"/>
                        </a:rPr>
                        <a:t>Danish Strategy for </a:t>
                      </a:r>
                      <a:r>
                        <a:rPr lang="en-GB" sz="1600" dirty="0" smtClean="0">
                          <a:latin typeface="+mn-lt"/>
                          <a:ea typeface="Verdana"/>
                          <a:cs typeface="Times New Roman"/>
                        </a:rPr>
                        <a:t>Adaptation </a:t>
                      </a:r>
                      <a:r>
                        <a:rPr lang="en-GB" sz="1600" dirty="0">
                          <a:latin typeface="+mn-lt"/>
                          <a:ea typeface="Verdana"/>
                          <a:cs typeface="Times New Roman"/>
                        </a:rPr>
                        <a:t>to a </a:t>
                      </a:r>
                      <a:r>
                        <a:rPr lang="en-GB" sz="1600" dirty="0" smtClean="0">
                          <a:latin typeface="+mn-lt"/>
                          <a:ea typeface="Verdana"/>
                          <a:cs typeface="Times New Roman"/>
                        </a:rPr>
                        <a:t>Changing Climate (2008)</a:t>
                      </a:r>
                      <a:endParaRPr lang="de-DE" sz="1600" dirty="0">
                        <a:latin typeface="+mn-lt"/>
                        <a:ea typeface="Verdana"/>
                        <a:cs typeface="Times New Roman"/>
                      </a:endParaRPr>
                    </a:p>
                  </a:txBody>
                  <a:tcPr marL="68580" marR="68580" marT="0" marB="0" anchor="ctr"/>
                </a:tc>
              </a:tr>
              <a:tr h="370840">
                <a:tc>
                  <a:txBody>
                    <a:bodyPr/>
                    <a:lstStyle/>
                    <a:p>
                      <a:pPr>
                        <a:lnSpc>
                          <a:spcPct val="100000"/>
                        </a:lnSpc>
                        <a:spcBef>
                          <a:spcPts val="0"/>
                        </a:spcBef>
                        <a:spcAft>
                          <a:spcPts val="0"/>
                        </a:spcAft>
                      </a:pPr>
                      <a:r>
                        <a:rPr lang="en-GB" sz="1600" b="1" dirty="0">
                          <a:latin typeface="+mn-lt"/>
                          <a:ea typeface="Verdana"/>
                          <a:cs typeface="Times New Roman"/>
                        </a:rPr>
                        <a:t>FI</a:t>
                      </a:r>
                      <a:endParaRPr lang="de-DE" sz="1600" dirty="0">
                        <a:latin typeface="+mn-lt"/>
                        <a:ea typeface="Verdana"/>
                        <a:cs typeface="Times New Roman"/>
                      </a:endParaRPr>
                    </a:p>
                  </a:txBody>
                  <a:tcPr marL="68580" marR="68580" marT="0" marB="0" anchor="ctr"/>
                </a:tc>
                <a:tc>
                  <a:txBody>
                    <a:bodyPr/>
                    <a:lstStyle/>
                    <a:p>
                      <a:pPr>
                        <a:lnSpc>
                          <a:spcPct val="100000"/>
                        </a:lnSpc>
                        <a:spcBef>
                          <a:spcPts val="0"/>
                        </a:spcBef>
                        <a:spcAft>
                          <a:spcPts val="0"/>
                        </a:spcAft>
                      </a:pPr>
                      <a:r>
                        <a:rPr lang="en-GB" sz="1600" dirty="0">
                          <a:latin typeface="+mn-lt"/>
                          <a:ea typeface="Verdana"/>
                          <a:cs typeface="Times New Roman"/>
                        </a:rPr>
                        <a:t>National Adaptation Strategy (2005</a:t>
                      </a:r>
                      <a:r>
                        <a:rPr lang="en-GB" sz="1600" dirty="0" smtClean="0">
                          <a:latin typeface="+mn-lt"/>
                          <a:ea typeface="Verdana"/>
                          <a:cs typeface="Times New Roman"/>
                        </a:rPr>
                        <a:t>)</a:t>
                      </a:r>
                      <a:endParaRPr lang="de-DE" sz="1600" dirty="0">
                        <a:latin typeface="+mn-lt"/>
                        <a:ea typeface="Verdana"/>
                        <a:cs typeface="Times New Roman"/>
                      </a:endParaRPr>
                    </a:p>
                  </a:txBody>
                  <a:tcPr marL="68580" marR="68580" marT="0" marB="0" anchor="ctr"/>
                </a:tc>
              </a:tr>
              <a:tr h="370840">
                <a:tc>
                  <a:txBody>
                    <a:bodyPr/>
                    <a:lstStyle/>
                    <a:p>
                      <a:pPr>
                        <a:lnSpc>
                          <a:spcPct val="100000"/>
                        </a:lnSpc>
                        <a:spcBef>
                          <a:spcPts val="0"/>
                        </a:spcBef>
                        <a:spcAft>
                          <a:spcPts val="0"/>
                        </a:spcAft>
                      </a:pPr>
                      <a:r>
                        <a:rPr lang="en-GB" sz="1600" b="1" dirty="0">
                          <a:latin typeface="+mn-lt"/>
                          <a:ea typeface="Verdana"/>
                          <a:cs typeface="Times New Roman"/>
                        </a:rPr>
                        <a:t>NL</a:t>
                      </a:r>
                      <a:endParaRPr lang="de-DE" sz="1600" dirty="0">
                        <a:latin typeface="+mn-lt"/>
                        <a:ea typeface="Verdana"/>
                        <a:cs typeface="Times New Roman"/>
                      </a:endParaRPr>
                    </a:p>
                  </a:txBody>
                  <a:tcPr marL="68580" marR="68580" marT="0" marB="0" anchor="ctr"/>
                </a:tc>
                <a:tc>
                  <a:txBody>
                    <a:bodyPr/>
                    <a:lstStyle/>
                    <a:p>
                      <a:pPr marL="342900" lvl="0" indent="-342900">
                        <a:lnSpc>
                          <a:spcPct val="100000"/>
                        </a:lnSpc>
                        <a:spcBef>
                          <a:spcPts val="0"/>
                        </a:spcBef>
                        <a:spcAft>
                          <a:spcPts val="0"/>
                        </a:spcAft>
                        <a:buFont typeface="Symbol"/>
                        <a:buChar char=""/>
                      </a:pPr>
                      <a:r>
                        <a:rPr lang="en-GB" sz="1600" dirty="0">
                          <a:latin typeface="+mn-lt"/>
                          <a:ea typeface="Verdana"/>
                          <a:cs typeface="Times New Roman"/>
                        </a:rPr>
                        <a:t>National adaptation strategy ‘Make room for Climate’ (2007</a:t>
                      </a:r>
                      <a:r>
                        <a:rPr lang="en-GB" sz="1600" dirty="0" smtClean="0">
                          <a:latin typeface="+mn-lt"/>
                          <a:ea typeface="Verdana"/>
                          <a:cs typeface="Times New Roman"/>
                        </a:rPr>
                        <a:t>)</a:t>
                      </a:r>
                      <a:endParaRPr lang="de-DE" sz="1600" dirty="0">
                        <a:latin typeface="+mn-lt"/>
                        <a:ea typeface="Verdana"/>
                        <a:cs typeface="Times New Roman"/>
                      </a:endParaRPr>
                    </a:p>
                    <a:p>
                      <a:pPr marL="342900" lvl="0" indent="-342900">
                        <a:lnSpc>
                          <a:spcPct val="100000"/>
                        </a:lnSpc>
                        <a:spcBef>
                          <a:spcPts val="0"/>
                        </a:spcBef>
                        <a:spcAft>
                          <a:spcPts val="0"/>
                        </a:spcAft>
                        <a:buFont typeface="Symbol"/>
                        <a:buChar char=""/>
                      </a:pPr>
                      <a:r>
                        <a:rPr lang="en-GB" sz="1600" dirty="0">
                          <a:latin typeface="+mn-lt"/>
                          <a:ea typeface="Verdana"/>
                          <a:cs typeface="Times New Roman"/>
                        </a:rPr>
                        <a:t>Delta programme (2009</a:t>
                      </a:r>
                      <a:r>
                        <a:rPr lang="en-GB" sz="1600" dirty="0" smtClean="0">
                          <a:latin typeface="+mn-lt"/>
                          <a:ea typeface="Verdana"/>
                          <a:cs typeface="Times New Roman"/>
                        </a:rPr>
                        <a:t>) </a:t>
                      </a:r>
                      <a:endParaRPr lang="de-DE" sz="1600" dirty="0">
                        <a:latin typeface="+mn-lt"/>
                        <a:ea typeface="Verdana"/>
                        <a:cs typeface="Times New Roman"/>
                      </a:endParaRPr>
                    </a:p>
                    <a:p>
                      <a:pPr marL="342900" lvl="0" indent="-342900">
                        <a:lnSpc>
                          <a:spcPct val="100000"/>
                        </a:lnSpc>
                        <a:spcBef>
                          <a:spcPts val="0"/>
                        </a:spcBef>
                        <a:spcAft>
                          <a:spcPts val="0"/>
                        </a:spcAft>
                        <a:buFont typeface="Symbol"/>
                        <a:buChar char=""/>
                      </a:pPr>
                      <a:r>
                        <a:rPr lang="en-GB" sz="1600" dirty="0">
                          <a:solidFill>
                            <a:srgbClr val="C00000"/>
                          </a:solidFill>
                          <a:latin typeface="+mn-lt"/>
                          <a:ea typeface="Verdana"/>
                          <a:cs typeface="Times New Roman"/>
                        </a:rPr>
                        <a:t>Delta Act </a:t>
                      </a:r>
                      <a:r>
                        <a:rPr lang="en-GB" sz="1600" smtClean="0">
                          <a:solidFill>
                            <a:srgbClr val="C00000"/>
                          </a:solidFill>
                          <a:latin typeface="+mn-lt"/>
                          <a:ea typeface="Verdana"/>
                          <a:cs typeface="Times New Roman"/>
                        </a:rPr>
                        <a:t>(2012)</a:t>
                      </a:r>
                      <a:endParaRPr lang="de-DE" sz="1600" dirty="0">
                        <a:solidFill>
                          <a:srgbClr val="C00000"/>
                        </a:solidFill>
                        <a:latin typeface="+mn-lt"/>
                        <a:ea typeface="Verdana"/>
                        <a:cs typeface="Times New Roman"/>
                      </a:endParaRPr>
                    </a:p>
                  </a:txBody>
                  <a:tcPr marL="68580" marR="68580" marT="0" marB="0" anchor="ctr"/>
                </a:tc>
              </a:tr>
              <a:tr h="370840">
                <a:tc>
                  <a:txBody>
                    <a:bodyPr/>
                    <a:lstStyle/>
                    <a:p>
                      <a:pPr>
                        <a:lnSpc>
                          <a:spcPct val="100000"/>
                        </a:lnSpc>
                        <a:spcBef>
                          <a:spcPts val="0"/>
                        </a:spcBef>
                        <a:spcAft>
                          <a:spcPts val="0"/>
                        </a:spcAft>
                      </a:pPr>
                      <a:r>
                        <a:rPr lang="en-GB" sz="1600" b="1" dirty="0">
                          <a:latin typeface="+mn-lt"/>
                          <a:ea typeface="Verdana"/>
                          <a:cs typeface="Times New Roman"/>
                        </a:rPr>
                        <a:t>NO</a:t>
                      </a:r>
                      <a:endParaRPr lang="de-DE" sz="1600" dirty="0">
                        <a:latin typeface="+mn-lt"/>
                        <a:ea typeface="Verdana"/>
                        <a:cs typeface="Times New Roman"/>
                      </a:endParaRPr>
                    </a:p>
                  </a:txBody>
                  <a:tcPr marL="68580" marR="68580" marT="0" marB="0" anchor="ctr"/>
                </a:tc>
                <a:tc>
                  <a:txBody>
                    <a:bodyPr/>
                    <a:lstStyle/>
                    <a:p>
                      <a:pPr marL="342900" lvl="0" indent="-342900">
                        <a:lnSpc>
                          <a:spcPct val="100000"/>
                        </a:lnSpc>
                        <a:spcBef>
                          <a:spcPts val="0"/>
                        </a:spcBef>
                        <a:spcAft>
                          <a:spcPts val="0"/>
                        </a:spcAft>
                        <a:buFont typeface="Symbol"/>
                        <a:buChar char=""/>
                      </a:pPr>
                      <a:r>
                        <a:rPr lang="en-GB" sz="1600" dirty="0" err="1">
                          <a:latin typeface="+mn-lt"/>
                          <a:ea typeface="Verdana"/>
                          <a:cs typeface="Times New Roman"/>
                        </a:rPr>
                        <a:t>Klimatilpasning</a:t>
                      </a:r>
                      <a:r>
                        <a:rPr lang="en-GB" sz="1600" dirty="0">
                          <a:latin typeface="+mn-lt"/>
                          <a:ea typeface="Verdana"/>
                          <a:cs typeface="Times New Roman"/>
                        </a:rPr>
                        <a:t> I </a:t>
                      </a:r>
                      <a:r>
                        <a:rPr lang="en-GB" sz="1600" dirty="0" err="1">
                          <a:latin typeface="+mn-lt"/>
                          <a:ea typeface="Verdana"/>
                          <a:cs typeface="Times New Roman"/>
                        </a:rPr>
                        <a:t>Norge</a:t>
                      </a:r>
                      <a:r>
                        <a:rPr lang="en-GB" sz="1600" dirty="0">
                          <a:latin typeface="+mn-lt"/>
                          <a:ea typeface="Verdana"/>
                          <a:cs typeface="Times New Roman"/>
                        </a:rPr>
                        <a:t> (</a:t>
                      </a:r>
                      <a:r>
                        <a:rPr lang="en-GB" sz="1600" dirty="0" smtClean="0">
                          <a:latin typeface="+mn-lt"/>
                          <a:ea typeface="Verdana"/>
                          <a:cs typeface="Times New Roman"/>
                        </a:rPr>
                        <a:t>2008)</a:t>
                      </a:r>
                      <a:endParaRPr lang="de-DE" sz="1600" dirty="0">
                        <a:latin typeface="+mn-lt"/>
                        <a:ea typeface="Verdana"/>
                        <a:cs typeface="Times New Roman"/>
                      </a:endParaRPr>
                    </a:p>
                  </a:txBody>
                  <a:tcPr marL="68580" marR="68580" marT="0" marB="0" anchor="ctr"/>
                </a:tc>
              </a:tr>
              <a:tr h="370840">
                <a:tc>
                  <a:txBody>
                    <a:bodyPr/>
                    <a:lstStyle/>
                    <a:p>
                      <a:pPr>
                        <a:lnSpc>
                          <a:spcPct val="100000"/>
                        </a:lnSpc>
                        <a:spcBef>
                          <a:spcPts val="0"/>
                        </a:spcBef>
                        <a:spcAft>
                          <a:spcPts val="0"/>
                        </a:spcAft>
                      </a:pPr>
                      <a:r>
                        <a:rPr lang="en-GB" sz="1600" b="1" dirty="0">
                          <a:latin typeface="+mn-lt"/>
                          <a:ea typeface="Verdana"/>
                          <a:cs typeface="Times New Roman"/>
                        </a:rPr>
                        <a:t>UK</a:t>
                      </a:r>
                      <a:endParaRPr lang="de-DE" sz="1600" dirty="0">
                        <a:latin typeface="+mn-lt"/>
                        <a:ea typeface="Verdana"/>
                        <a:cs typeface="Times New Roman"/>
                      </a:endParaRPr>
                    </a:p>
                  </a:txBody>
                  <a:tcPr marL="68580" marR="68580" marT="0" marB="0" anchor="ctr"/>
                </a:tc>
                <a:tc>
                  <a:txBody>
                    <a:bodyPr/>
                    <a:lstStyle/>
                    <a:p>
                      <a:pPr marL="342900" lvl="0" indent="-342900">
                        <a:lnSpc>
                          <a:spcPct val="100000"/>
                        </a:lnSpc>
                        <a:spcBef>
                          <a:spcPts val="0"/>
                        </a:spcBef>
                        <a:spcAft>
                          <a:spcPts val="0"/>
                        </a:spcAft>
                        <a:buFont typeface="Symbol"/>
                        <a:buChar char=""/>
                      </a:pPr>
                      <a:r>
                        <a:rPr lang="en-GB" sz="1600" dirty="0">
                          <a:solidFill>
                            <a:srgbClr val="C00000"/>
                          </a:solidFill>
                          <a:latin typeface="+mn-lt"/>
                          <a:ea typeface="Verdana"/>
                          <a:cs typeface="Times New Roman"/>
                        </a:rPr>
                        <a:t>Climate Change Act (2008</a:t>
                      </a:r>
                      <a:r>
                        <a:rPr lang="en-GB" sz="1600" dirty="0" smtClean="0">
                          <a:solidFill>
                            <a:srgbClr val="C00000"/>
                          </a:solidFill>
                          <a:latin typeface="+mn-lt"/>
                          <a:ea typeface="Verdana"/>
                          <a:cs typeface="Times New Roman"/>
                        </a:rPr>
                        <a:t>)</a:t>
                      </a:r>
                      <a:endParaRPr lang="de-DE" sz="1600" dirty="0">
                        <a:solidFill>
                          <a:srgbClr val="C00000"/>
                        </a:solidFill>
                        <a:latin typeface="+mn-lt"/>
                        <a:ea typeface="Verdana"/>
                        <a:cs typeface="Times New Roman"/>
                      </a:endParaRPr>
                    </a:p>
                    <a:p>
                      <a:pPr marL="342900" lvl="0" indent="-342900">
                        <a:lnSpc>
                          <a:spcPct val="100000"/>
                        </a:lnSpc>
                        <a:spcBef>
                          <a:spcPts val="0"/>
                        </a:spcBef>
                        <a:spcAft>
                          <a:spcPts val="0"/>
                        </a:spcAft>
                        <a:buFont typeface="Symbol"/>
                        <a:buChar char=""/>
                      </a:pPr>
                      <a:r>
                        <a:rPr lang="en-GB" sz="1600" dirty="0">
                          <a:latin typeface="+mn-lt"/>
                          <a:ea typeface="Verdana"/>
                          <a:cs typeface="Times New Roman"/>
                        </a:rPr>
                        <a:t>Adapting to Climate Change: A framework for Action (2008</a:t>
                      </a:r>
                      <a:r>
                        <a:rPr lang="en-GB" sz="1600" dirty="0" smtClean="0">
                          <a:latin typeface="+mn-lt"/>
                          <a:ea typeface="Verdana"/>
                          <a:cs typeface="Times New Roman"/>
                        </a:rPr>
                        <a:t>)</a:t>
                      </a:r>
                    </a:p>
                    <a:p>
                      <a:pPr marL="342900" lvl="0" indent="-342900">
                        <a:lnSpc>
                          <a:spcPct val="100000"/>
                        </a:lnSpc>
                        <a:spcBef>
                          <a:spcPts val="0"/>
                        </a:spcBef>
                        <a:spcAft>
                          <a:spcPts val="0"/>
                        </a:spcAft>
                        <a:buFont typeface="Symbol"/>
                        <a:buChar char=""/>
                      </a:pPr>
                      <a:r>
                        <a:rPr lang="en-GB" sz="1600" dirty="0" smtClean="0">
                          <a:latin typeface="+mn-lt"/>
                          <a:ea typeface="Verdana"/>
                          <a:cs typeface="Times New Roman"/>
                        </a:rPr>
                        <a:t>National Adaptation Programme (expected in 2013)</a:t>
                      </a:r>
                      <a:endParaRPr lang="de-DE" sz="1600" dirty="0">
                        <a:latin typeface="+mn-lt"/>
                        <a:ea typeface="Verdana"/>
                        <a:cs typeface="Times New Roman"/>
                      </a:endParaRPr>
                    </a:p>
                  </a:txBody>
                  <a:tcPr marL="68580" marR="68580" marT="0" marB="0" anchor="ctr"/>
                </a:tc>
              </a:tr>
            </a:tbl>
          </a:graphicData>
        </a:graphic>
      </p:graphicFrame>
      <p:sp>
        <p:nvSpPr>
          <p:cNvPr id="5" name="Rechteck 4"/>
          <p:cNvSpPr/>
          <p:nvPr/>
        </p:nvSpPr>
        <p:spPr>
          <a:xfrm>
            <a:off x="288925" y="1716088"/>
            <a:ext cx="3240088" cy="3388620"/>
          </a:xfrm>
          <a:prstGeom prst="rect">
            <a:avLst/>
          </a:prstGeom>
        </p:spPr>
        <p:txBody>
          <a:bodyPr>
            <a:spAutoFit/>
          </a:bodyPr>
          <a:lstStyle/>
          <a:p>
            <a:pPr marL="457200" indent="-457200" eaLnBrk="0" hangingPunct="0">
              <a:spcBef>
                <a:spcPct val="20000"/>
              </a:spcBef>
              <a:buClr>
                <a:srgbClr val="0073AF"/>
              </a:buClr>
              <a:defRPr/>
            </a:pPr>
            <a:r>
              <a:rPr lang="de-AT" sz="1800" dirty="0" smtClean="0"/>
              <a:t>Nationale Anpassungsstrategien </a:t>
            </a:r>
          </a:p>
          <a:p>
            <a:pPr marL="271463" indent="-271463" eaLnBrk="0" hangingPunct="0">
              <a:spcBef>
                <a:spcPct val="20000"/>
              </a:spcBef>
              <a:buClr>
                <a:srgbClr val="0073AF"/>
              </a:buClr>
              <a:buFont typeface="Wingdings" pitchFamily="2" charset="2"/>
              <a:buChar char="§"/>
              <a:defRPr/>
            </a:pPr>
            <a:r>
              <a:rPr lang="en-GB" sz="1500" b="0" dirty="0" err="1" smtClean="0"/>
              <a:t>Rahmendokumente</a:t>
            </a:r>
            <a:r>
              <a:rPr lang="en-GB" sz="1500" b="0" dirty="0" smtClean="0"/>
              <a:t> in </a:t>
            </a:r>
            <a:r>
              <a:rPr lang="en-GB" sz="1500" b="0" dirty="0" err="1" smtClean="0"/>
              <a:t>allen</a:t>
            </a:r>
            <a:r>
              <a:rPr lang="en-GB" sz="1500" b="0" dirty="0" smtClean="0"/>
              <a:t> </a:t>
            </a:r>
            <a:r>
              <a:rPr lang="en-GB" sz="1500" b="0" dirty="0" err="1" smtClean="0"/>
              <a:t>Ländern</a:t>
            </a:r>
            <a:r>
              <a:rPr lang="en-GB" sz="1500" b="0" dirty="0" smtClean="0"/>
              <a:t>, </a:t>
            </a:r>
            <a:r>
              <a:rPr lang="en-GB" sz="1500" b="0" dirty="0" err="1" smtClean="0"/>
              <a:t>erste</a:t>
            </a:r>
            <a:r>
              <a:rPr lang="en-GB" sz="1500" b="0" dirty="0" smtClean="0"/>
              <a:t> FI und CA</a:t>
            </a:r>
            <a:endParaRPr lang="en-GB" sz="1500" b="0" dirty="0"/>
          </a:p>
          <a:p>
            <a:pPr marL="271463" lvl="1" indent="-271463" eaLnBrk="0" hangingPunct="0">
              <a:spcBef>
                <a:spcPct val="20000"/>
              </a:spcBef>
              <a:buClr>
                <a:srgbClr val="0073AF"/>
              </a:buClr>
              <a:buFont typeface="Wingdings" pitchFamily="2" charset="2"/>
              <a:buChar char="§"/>
              <a:defRPr/>
            </a:pPr>
            <a:r>
              <a:rPr lang="en-GB" sz="1500" b="0" dirty="0" err="1" smtClean="0"/>
              <a:t>Überwiegend</a:t>
            </a:r>
            <a:r>
              <a:rPr lang="en-GB" sz="1500" b="0" dirty="0" smtClean="0"/>
              <a:t> </a:t>
            </a:r>
            <a:r>
              <a:rPr lang="en-GB" sz="1500" b="0" dirty="0" err="1" smtClean="0"/>
              <a:t>weiche</a:t>
            </a:r>
            <a:r>
              <a:rPr lang="en-GB" sz="1500" b="0" dirty="0" smtClean="0"/>
              <a:t>, </a:t>
            </a:r>
            <a:r>
              <a:rPr lang="en-GB" sz="1500" b="0" dirty="0" err="1" smtClean="0"/>
              <a:t>nicht-bindende</a:t>
            </a:r>
            <a:r>
              <a:rPr lang="en-GB" sz="1500" b="0" dirty="0" smtClean="0"/>
              <a:t> und </a:t>
            </a:r>
            <a:r>
              <a:rPr lang="en-GB" sz="1500" b="0" dirty="0" err="1" smtClean="0"/>
              <a:t>empfehlende</a:t>
            </a:r>
            <a:r>
              <a:rPr lang="en-GB" sz="1500" b="0" dirty="0" smtClean="0"/>
              <a:t> </a:t>
            </a:r>
            <a:r>
              <a:rPr lang="en-GB" sz="1500" b="0" dirty="0" err="1" smtClean="0"/>
              <a:t>Strategiedokumente</a:t>
            </a:r>
            <a:endParaRPr lang="en-GB" sz="1500" b="0" dirty="0"/>
          </a:p>
          <a:p>
            <a:pPr marL="271463" lvl="1" indent="-271463" eaLnBrk="0" hangingPunct="0">
              <a:spcBef>
                <a:spcPct val="20000"/>
              </a:spcBef>
              <a:buClr>
                <a:srgbClr val="0073AF"/>
              </a:buClr>
              <a:buFont typeface="Wingdings" pitchFamily="2" charset="2"/>
              <a:buChar char="§"/>
              <a:defRPr/>
            </a:pPr>
            <a:r>
              <a:rPr lang="en-GB" sz="1500" b="0" dirty="0"/>
              <a:t>Follow-up: </a:t>
            </a:r>
            <a:r>
              <a:rPr lang="en-GB" sz="1500" b="0" dirty="0" err="1" smtClean="0"/>
              <a:t>Arbeitsprogramme</a:t>
            </a:r>
            <a:r>
              <a:rPr lang="en-GB" sz="1500" b="0" dirty="0" smtClean="0"/>
              <a:t>, </a:t>
            </a:r>
            <a:r>
              <a:rPr lang="en-GB" sz="1500" b="0" dirty="0" err="1" smtClean="0"/>
              <a:t>Aktionspläne</a:t>
            </a:r>
            <a:r>
              <a:rPr lang="en-GB" sz="1500" b="0" dirty="0" smtClean="0"/>
              <a:t>, </a:t>
            </a:r>
            <a:r>
              <a:rPr lang="en-GB" sz="1500" b="0" dirty="0" err="1" smtClean="0"/>
              <a:t>sektorale</a:t>
            </a:r>
            <a:r>
              <a:rPr lang="en-GB" sz="1500" b="0" dirty="0" smtClean="0"/>
              <a:t> Programme, Monitoring und </a:t>
            </a:r>
            <a:r>
              <a:rPr lang="en-GB" sz="1500" b="0" dirty="0" err="1" smtClean="0"/>
              <a:t>Evaluierung</a:t>
            </a:r>
            <a:endParaRPr lang="en-GB" sz="1500" b="0" dirty="0"/>
          </a:p>
          <a:p>
            <a:pPr marL="271463" lvl="1" indent="-271463" eaLnBrk="0" hangingPunct="0">
              <a:spcBef>
                <a:spcPct val="20000"/>
              </a:spcBef>
              <a:buClr>
                <a:srgbClr val="0073AF"/>
              </a:buClr>
              <a:buFont typeface="Wingdings" pitchFamily="2" charset="2"/>
              <a:buChar char="§"/>
              <a:defRPr/>
            </a:pPr>
            <a:endParaRPr lang="de-AT" sz="800" dirty="0"/>
          </a:p>
          <a:p>
            <a:pPr marL="457200" indent="-457200" eaLnBrk="0" hangingPunct="0">
              <a:spcBef>
                <a:spcPct val="20000"/>
              </a:spcBef>
              <a:buClr>
                <a:srgbClr val="0073AF"/>
              </a:buClr>
              <a:defRPr/>
            </a:pPr>
            <a:r>
              <a:rPr lang="de-AT" sz="1800" dirty="0"/>
              <a:t>Gesetzlicher Rahmen</a:t>
            </a:r>
          </a:p>
          <a:p>
            <a:pPr marL="271463" indent="-271463" eaLnBrk="0" hangingPunct="0">
              <a:spcBef>
                <a:spcPct val="20000"/>
              </a:spcBef>
              <a:buClr>
                <a:srgbClr val="0073AF"/>
              </a:buClr>
              <a:buFont typeface="Wingdings" pitchFamily="2" charset="2"/>
              <a:buChar char="§"/>
              <a:defRPr/>
            </a:pPr>
            <a:r>
              <a:rPr lang="en-GB" sz="1500" b="0" dirty="0"/>
              <a:t>In </a:t>
            </a:r>
            <a:r>
              <a:rPr lang="en-GB" sz="1500" b="0" dirty="0" err="1"/>
              <a:t>wenigen</a:t>
            </a:r>
            <a:r>
              <a:rPr lang="en-GB" sz="1500" b="0" dirty="0"/>
              <a:t> </a:t>
            </a:r>
            <a:r>
              <a:rPr lang="en-GB" sz="1500" b="0" dirty="0" err="1"/>
              <a:t>Ländern</a:t>
            </a:r>
            <a:r>
              <a:rPr lang="en-GB" sz="1500" b="0" dirty="0"/>
              <a:t>  </a:t>
            </a:r>
            <a:r>
              <a:rPr lang="en-GB" sz="1500" b="0" dirty="0" err="1"/>
              <a:t>verbindliche</a:t>
            </a:r>
            <a:r>
              <a:rPr lang="en-GB" sz="1500" b="0" dirty="0"/>
              <a:t> </a:t>
            </a:r>
            <a:r>
              <a:rPr lang="en-GB" sz="1500" b="0" dirty="0" err="1"/>
              <a:t>Rahmen</a:t>
            </a:r>
            <a:r>
              <a:rPr lang="en-GB" sz="1500" b="0" dirty="0"/>
              <a:t>: UK, NL</a:t>
            </a:r>
          </a:p>
          <a:p>
            <a:pPr marL="271463" indent="-271463" eaLnBrk="0" hangingPunct="0">
              <a:spcBef>
                <a:spcPct val="20000"/>
              </a:spcBef>
              <a:buClr>
                <a:srgbClr val="0073AF"/>
              </a:buClr>
              <a:buFont typeface="Wingdings" pitchFamily="2" charset="2"/>
              <a:buChar char="§"/>
              <a:defRPr/>
            </a:pPr>
            <a:r>
              <a:rPr lang="en-GB" sz="1500" b="0" dirty="0"/>
              <a:t>UK: Climate Change Act </a:t>
            </a:r>
            <a:r>
              <a:rPr lang="en-GB" sz="1500" b="0" dirty="0" smtClean="0"/>
              <a:t>2008</a:t>
            </a:r>
            <a:endParaRPr lang="de-DE" sz="1500" b="0" dirty="0"/>
          </a:p>
        </p:txBody>
      </p:sp>
    </p:spTree>
    <p:extLst>
      <p:ext uri="{BB962C8B-B14F-4D97-AF65-F5344CB8AC3E}">
        <p14:creationId xmlns:p14="http://schemas.microsoft.com/office/powerpoint/2010/main" val="1593190783"/>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AT" dirty="0" smtClean="0">
                <a:solidFill>
                  <a:srgbClr val="0073AF"/>
                </a:solidFill>
                <a:effectLst>
                  <a:outerShdw blurRad="38100" dist="38100" dir="2700000" algn="tl">
                    <a:srgbClr val="C0C0C0"/>
                  </a:outerShdw>
                </a:effectLst>
              </a:rPr>
              <a:t>Verantwortlichkeiten</a:t>
            </a:r>
            <a:endParaRPr lang="de-DE" dirty="0" smtClean="0">
              <a:solidFill>
                <a:srgbClr val="0073AF"/>
              </a:solidFill>
              <a:effectLst>
                <a:outerShdw blurRad="38100" dist="38100" dir="2700000" algn="tl">
                  <a:srgbClr val="C0C0C0"/>
                </a:outerShdw>
              </a:effectLst>
            </a:endParaRPr>
          </a:p>
        </p:txBody>
      </p:sp>
      <p:graphicFrame>
        <p:nvGraphicFramePr>
          <p:cNvPr id="4" name="Inhaltsplatzhalter 3"/>
          <p:cNvGraphicFramePr>
            <a:graphicFrameLocks noGrp="1"/>
          </p:cNvGraphicFramePr>
          <p:nvPr>
            <p:ph idx="1"/>
          </p:nvPr>
        </p:nvGraphicFramePr>
        <p:xfrm>
          <a:off x="144463" y="1547813"/>
          <a:ext cx="5256584" cy="4748784"/>
        </p:xfrm>
        <a:graphic>
          <a:graphicData uri="http://schemas.openxmlformats.org/drawingml/2006/table">
            <a:tbl>
              <a:tblPr firstRow="1" bandRow="1">
                <a:tableStyleId>{5940675A-B579-460E-94D1-54222C63F5DA}</a:tableStyleId>
              </a:tblPr>
              <a:tblGrid>
                <a:gridCol w="432047"/>
                <a:gridCol w="4824537"/>
              </a:tblGrid>
              <a:tr h="370840">
                <a:tc>
                  <a:txBody>
                    <a:bodyPr/>
                    <a:lstStyle/>
                    <a:p>
                      <a:pPr>
                        <a:lnSpc>
                          <a:spcPct val="100000"/>
                        </a:lnSpc>
                        <a:spcBef>
                          <a:spcPts val="0"/>
                        </a:spcBef>
                        <a:spcAft>
                          <a:spcPts val="0"/>
                        </a:spcAft>
                      </a:pPr>
                      <a:r>
                        <a:rPr lang="en-GB" sz="1600" b="1" dirty="0">
                          <a:latin typeface="+mn-lt"/>
                          <a:ea typeface="Verdana"/>
                          <a:cs typeface="Times New Roman"/>
                        </a:rPr>
                        <a:t>AU</a:t>
                      </a:r>
                      <a:endParaRPr lang="de-DE" sz="1600" dirty="0">
                        <a:latin typeface="+mn-lt"/>
                        <a:ea typeface="Verdana"/>
                        <a:cs typeface="Times New Roman"/>
                      </a:endParaRPr>
                    </a:p>
                  </a:txBody>
                  <a:tcPr marL="68580" marR="68580" marT="0" marB="0" anchor="ctr"/>
                </a:tc>
                <a:tc>
                  <a:txBody>
                    <a:bodyPr/>
                    <a:lstStyle/>
                    <a:p>
                      <a:pPr marL="87313" indent="0" algn="l">
                        <a:lnSpc>
                          <a:spcPct val="115000"/>
                        </a:lnSpc>
                        <a:spcBef>
                          <a:spcPts val="200"/>
                        </a:spcBef>
                        <a:spcAft>
                          <a:spcPts val="200"/>
                        </a:spcAft>
                      </a:pPr>
                      <a:r>
                        <a:rPr lang="en-GB" sz="1600" dirty="0">
                          <a:latin typeface="+mn-lt"/>
                          <a:ea typeface="Times New Roman"/>
                          <a:cs typeface="Calibri"/>
                        </a:rPr>
                        <a:t>Government Department for Climate </a:t>
                      </a:r>
                      <a:r>
                        <a:rPr lang="en-GB" sz="1600" dirty="0" smtClean="0">
                          <a:latin typeface="+mn-lt"/>
                          <a:ea typeface="Times New Roman"/>
                          <a:cs typeface="Calibri"/>
                        </a:rPr>
                        <a:t>Change</a:t>
                      </a:r>
                      <a:endParaRPr lang="de-DE" sz="1600" dirty="0">
                        <a:latin typeface="+mn-lt"/>
                        <a:ea typeface="Times New Roman"/>
                        <a:cs typeface="Times New Roman"/>
                      </a:endParaRPr>
                    </a:p>
                  </a:txBody>
                  <a:tcPr marL="68580" marR="68580" marT="0" marB="0" anchor="ctr"/>
                </a:tc>
              </a:tr>
              <a:tr h="370840">
                <a:tc>
                  <a:txBody>
                    <a:bodyPr/>
                    <a:lstStyle/>
                    <a:p>
                      <a:pPr>
                        <a:lnSpc>
                          <a:spcPct val="100000"/>
                        </a:lnSpc>
                        <a:spcBef>
                          <a:spcPts val="0"/>
                        </a:spcBef>
                        <a:spcAft>
                          <a:spcPts val="0"/>
                        </a:spcAft>
                      </a:pPr>
                      <a:r>
                        <a:rPr lang="en-GB" sz="1600" b="1" dirty="0">
                          <a:latin typeface="+mn-lt"/>
                          <a:ea typeface="Verdana"/>
                          <a:cs typeface="Times New Roman"/>
                        </a:rPr>
                        <a:t>AT</a:t>
                      </a:r>
                      <a:endParaRPr lang="de-DE" sz="1600" dirty="0">
                        <a:latin typeface="+mn-lt"/>
                        <a:ea typeface="Verdana"/>
                        <a:cs typeface="Times New Roman"/>
                      </a:endParaRPr>
                    </a:p>
                  </a:txBody>
                  <a:tcPr marL="68580" marR="68580" marT="0" marB="0" anchor="ctr"/>
                </a:tc>
                <a:tc>
                  <a:txBody>
                    <a:bodyPr/>
                    <a:lstStyle/>
                    <a:p>
                      <a:pPr marL="84138" indent="0" algn="l">
                        <a:lnSpc>
                          <a:spcPct val="115000"/>
                        </a:lnSpc>
                        <a:spcBef>
                          <a:spcPts val="200"/>
                        </a:spcBef>
                        <a:spcAft>
                          <a:spcPts val="200"/>
                        </a:spcAft>
                      </a:pPr>
                      <a:r>
                        <a:rPr lang="en-GB" sz="1600" dirty="0" err="1" smtClean="0">
                          <a:latin typeface="+mn-lt"/>
                          <a:ea typeface="Times New Roman"/>
                          <a:cs typeface="Calibri"/>
                        </a:rPr>
                        <a:t>Bundesministerium</a:t>
                      </a:r>
                      <a:r>
                        <a:rPr lang="en-GB" sz="1600" dirty="0" smtClean="0">
                          <a:latin typeface="+mn-lt"/>
                          <a:ea typeface="Times New Roman"/>
                          <a:cs typeface="Calibri"/>
                        </a:rPr>
                        <a:t> </a:t>
                      </a:r>
                      <a:r>
                        <a:rPr lang="en-GB" sz="1600" dirty="0" err="1" smtClean="0">
                          <a:latin typeface="+mn-lt"/>
                          <a:ea typeface="Times New Roman"/>
                          <a:cs typeface="Calibri"/>
                        </a:rPr>
                        <a:t>für</a:t>
                      </a:r>
                      <a:r>
                        <a:rPr lang="en-GB" sz="1600" dirty="0" smtClean="0">
                          <a:latin typeface="+mn-lt"/>
                          <a:ea typeface="Times New Roman"/>
                          <a:cs typeface="Calibri"/>
                        </a:rPr>
                        <a:t> </a:t>
                      </a:r>
                      <a:r>
                        <a:rPr lang="en-GB" sz="1600" dirty="0" err="1" smtClean="0">
                          <a:latin typeface="+mn-lt"/>
                          <a:ea typeface="Times New Roman"/>
                          <a:cs typeface="Calibri"/>
                        </a:rPr>
                        <a:t>Landwirtschaft</a:t>
                      </a:r>
                      <a:r>
                        <a:rPr lang="en-GB" sz="1600" dirty="0" smtClean="0">
                          <a:latin typeface="+mn-lt"/>
                          <a:ea typeface="Times New Roman"/>
                          <a:cs typeface="Calibri"/>
                        </a:rPr>
                        <a:t>, </a:t>
                      </a:r>
                      <a:r>
                        <a:rPr lang="en-GB" sz="1600" dirty="0" err="1" smtClean="0">
                          <a:latin typeface="+mn-lt"/>
                          <a:ea typeface="Times New Roman"/>
                          <a:cs typeface="Calibri"/>
                        </a:rPr>
                        <a:t>Forstwirtschaft</a:t>
                      </a:r>
                      <a:r>
                        <a:rPr lang="en-GB" sz="1600" dirty="0" smtClean="0">
                          <a:latin typeface="+mn-lt"/>
                          <a:ea typeface="Times New Roman"/>
                          <a:cs typeface="Calibri"/>
                        </a:rPr>
                        <a:t>,</a:t>
                      </a:r>
                      <a:r>
                        <a:rPr lang="en-GB" sz="1600" baseline="0" dirty="0" smtClean="0">
                          <a:latin typeface="+mn-lt"/>
                          <a:ea typeface="Times New Roman"/>
                          <a:cs typeface="Calibri"/>
                        </a:rPr>
                        <a:t> </a:t>
                      </a:r>
                      <a:r>
                        <a:rPr lang="en-GB" sz="1600" baseline="0" dirty="0" err="1" smtClean="0">
                          <a:latin typeface="+mn-lt"/>
                          <a:ea typeface="Times New Roman"/>
                          <a:cs typeface="Calibri"/>
                        </a:rPr>
                        <a:t>Umwelt</a:t>
                      </a:r>
                      <a:r>
                        <a:rPr lang="en-GB" sz="1600" baseline="0" dirty="0" smtClean="0">
                          <a:latin typeface="+mn-lt"/>
                          <a:ea typeface="Times New Roman"/>
                          <a:cs typeface="Calibri"/>
                        </a:rPr>
                        <a:t> und </a:t>
                      </a:r>
                      <a:r>
                        <a:rPr lang="en-GB" sz="1600" baseline="0" dirty="0" err="1" smtClean="0">
                          <a:latin typeface="+mn-lt"/>
                          <a:ea typeface="Times New Roman"/>
                          <a:cs typeface="Calibri"/>
                        </a:rPr>
                        <a:t>Wasser</a:t>
                      </a:r>
                      <a:endParaRPr lang="de-DE" sz="1600" dirty="0">
                        <a:latin typeface="+mn-lt"/>
                        <a:ea typeface="Times New Roman"/>
                        <a:cs typeface="Times New Roman"/>
                      </a:endParaRPr>
                    </a:p>
                  </a:txBody>
                  <a:tcPr marL="68580" marR="68580" marT="0" marB="0" anchor="ctr"/>
                </a:tc>
              </a:tr>
              <a:tr h="370840">
                <a:tc>
                  <a:txBody>
                    <a:bodyPr/>
                    <a:lstStyle/>
                    <a:p>
                      <a:pPr>
                        <a:lnSpc>
                          <a:spcPct val="100000"/>
                        </a:lnSpc>
                        <a:spcBef>
                          <a:spcPts val="0"/>
                        </a:spcBef>
                        <a:spcAft>
                          <a:spcPts val="0"/>
                        </a:spcAft>
                      </a:pPr>
                      <a:r>
                        <a:rPr lang="en-GB" sz="1600" b="1" dirty="0">
                          <a:latin typeface="+mn-lt"/>
                          <a:ea typeface="Verdana"/>
                          <a:cs typeface="Times New Roman"/>
                        </a:rPr>
                        <a:t>CA</a:t>
                      </a:r>
                      <a:endParaRPr lang="de-DE" sz="1600" dirty="0">
                        <a:latin typeface="+mn-lt"/>
                        <a:ea typeface="Verdana"/>
                        <a:cs typeface="Times New Roman"/>
                      </a:endParaRPr>
                    </a:p>
                  </a:txBody>
                  <a:tcPr marL="68580" marR="68580" marT="0" marB="0" anchor="ctr"/>
                </a:tc>
                <a:tc>
                  <a:txBody>
                    <a:bodyPr/>
                    <a:lstStyle/>
                    <a:p>
                      <a:pPr marL="87313" indent="0" algn="l">
                        <a:lnSpc>
                          <a:spcPct val="115000"/>
                        </a:lnSpc>
                        <a:spcBef>
                          <a:spcPts val="200"/>
                        </a:spcBef>
                        <a:spcAft>
                          <a:spcPts val="200"/>
                        </a:spcAft>
                      </a:pPr>
                      <a:r>
                        <a:rPr lang="en-GB" sz="1600" dirty="0">
                          <a:solidFill>
                            <a:schemeClr val="accent2"/>
                          </a:solidFill>
                          <a:latin typeface="+mn-lt"/>
                          <a:ea typeface="Times New Roman"/>
                          <a:cs typeface="Calibri"/>
                        </a:rPr>
                        <a:t>Natural Resources </a:t>
                      </a:r>
                      <a:r>
                        <a:rPr lang="en-GB" sz="1600" dirty="0" smtClean="0">
                          <a:solidFill>
                            <a:schemeClr val="accent2"/>
                          </a:solidFill>
                          <a:latin typeface="+mn-lt"/>
                          <a:ea typeface="Times New Roman"/>
                          <a:cs typeface="Calibri"/>
                        </a:rPr>
                        <a:t>Canada</a:t>
                      </a:r>
                      <a:r>
                        <a:rPr lang="en-GB" sz="1600" dirty="0" smtClean="0">
                          <a:latin typeface="+mn-lt"/>
                          <a:ea typeface="Times New Roman"/>
                          <a:cs typeface="Calibri"/>
                        </a:rPr>
                        <a:t>, </a:t>
                      </a:r>
                      <a:r>
                        <a:rPr lang="en-GB" sz="1600" dirty="0">
                          <a:latin typeface="+mn-lt"/>
                          <a:ea typeface="Times New Roman"/>
                          <a:cs typeface="Calibri"/>
                        </a:rPr>
                        <a:t>Environment </a:t>
                      </a:r>
                      <a:r>
                        <a:rPr lang="en-GB" sz="1600" dirty="0" smtClean="0">
                          <a:latin typeface="+mn-lt"/>
                          <a:ea typeface="Times New Roman"/>
                          <a:cs typeface="Calibri"/>
                        </a:rPr>
                        <a:t>Canada</a:t>
                      </a:r>
                      <a:endParaRPr lang="de-DE" sz="1600" dirty="0">
                        <a:latin typeface="+mn-lt"/>
                        <a:ea typeface="Times New Roman"/>
                        <a:cs typeface="Times New Roman"/>
                      </a:endParaRPr>
                    </a:p>
                  </a:txBody>
                  <a:tcPr marL="68580" marR="68580" marT="0" marB="0" anchor="ctr"/>
                </a:tc>
              </a:tr>
              <a:tr h="370840">
                <a:tc>
                  <a:txBody>
                    <a:bodyPr/>
                    <a:lstStyle/>
                    <a:p>
                      <a:pPr>
                        <a:lnSpc>
                          <a:spcPct val="100000"/>
                        </a:lnSpc>
                        <a:spcBef>
                          <a:spcPts val="0"/>
                        </a:spcBef>
                        <a:spcAft>
                          <a:spcPts val="0"/>
                        </a:spcAft>
                      </a:pPr>
                      <a:r>
                        <a:rPr lang="en-GB" sz="1600" b="1" dirty="0">
                          <a:latin typeface="+mn-lt"/>
                          <a:ea typeface="Verdana"/>
                          <a:cs typeface="Times New Roman"/>
                        </a:rPr>
                        <a:t>ES</a:t>
                      </a:r>
                      <a:endParaRPr lang="de-DE" sz="1600" dirty="0">
                        <a:latin typeface="+mn-lt"/>
                        <a:ea typeface="Verdana"/>
                        <a:cs typeface="Times New Roman"/>
                      </a:endParaRPr>
                    </a:p>
                  </a:txBody>
                  <a:tcPr marL="68580" marR="68580" marT="0" marB="0" anchor="ctr"/>
                </a:tc>
                <a:tc>
                  <a:txBody>
                    <a:bodyPr/>
                    <a:lstStyle/>
                    <a:p>
                      <a:pPr marL="87313" indent="0" algn="l">
                        <a:lnSpc>
                          <a:spcPct val="115000"/>
                        </a:lnSpc>
                        <a:spcBef>
                          <a:spcPts val="200"/>
                        </a:spcBef>
                        <a:spcAft>
                          <a:spcPts val="200"/>
                        </a:spcAft>
                        <a:tabLst>
                          <a:tab pos="84138" algn="l"/>
                        </a:tabLst>
                      </a:pPr>
                      <a:r>
                        <a:rPr lang="en-GB" sz="1600" dirty="0">
                          <a:latin typeface="+mn-lt"/>
                          <a:ea typeface="Times New Roman"/>
                          <a:cs typeface="Calibri"/>
                        </a:rPr>
                        <a:t>Ministry of </a:t>
                      </a:r>
                      <a:r>
                        <a:rPr lang="en-US" sz="1600" dirty="0">
                          <a:latin typeface="+mn-lt"/>
                          <a:ea typeface="Times New Roman"/>
                          <a:cs typeface="Calibri"/>
                        </a:rPr>
                        <a:t> Environment, Land and Sea,  </a:t>
                      </a:r>
                      <a:r>
                        <a:rPr lang="en-GB" sz="1600" dirty="0">
                          <a:latin typeface="+mn-lt"/>
                          <a:ea typeface="Times New Roman"/>
                          <a:cs typeface="Calibri"/>
                        </a:rPr>
                        <a:t>Spanish Office on Climate Change (OECC</a:t>
                      </a:r>
                      <a:r>
                        <a:rPr lang="en-GB" sz="1600" dirty="0" smtClean="0">
                          <a:latin typeface="+mn-lt"/>
                          <a:ea typeface="Times New Roman"/>
                          <a:cs typeface="Calibri"/>
                        </a:rPr>
                        <a:t>)</a:t>
                      </a:r>
                      <a:endParaRPr lang="de-DE" sz="1600" dirty="0">
                        <a:latin typeface="+mn-lt"/>
                        <a:ea typeface="Times New Roman"/>
                        <a:cs typeface="Times New Roman"/>
                      </a:endParaRPr>
                    </a:p>
                  </a:txBody>
                  <a:tcPr marL="68580" marR="68580" marT="0" marB="0" anchor="ctr"/>
                </a:tc>
              </a:tr>
              <a:tr h="370840">
                <a:tc>
                  <a:txBody>
                    <a:bodyPr/>
                    <a:lstStyle/>
                    <a:p>
                      <a:pPr>
                        <a:lnSpc>
                          <a:spcPct val="100000"/>
                        </a:lnSpc>
                        <a:spcBef>
                          <a:spcPts val="0"/>
                        </a:spcBef>
                        <a:spcAft>
                          <a:spcPts val="0"/>
                        </a:spcAft>
                      </a:pPr>
                      <a:r>
                        <a:rPr lang="en-GB" sz="1600" b="1" dirty="0">
                          <a:latin typeface="+mn-lt"/>
                          <a:ea typeface="Verdana"/>
                          <a:cs typeface="Times New Roman"/>
                        </a:rPr>
                        <a:t>DE</a:t>
                      </a:r>
                      <a:endParaRPr lang="de-DE" sz="1600" dirty="0">
                        <a:latin typeface="+mn-lt"/>
                        <a:ea typeface="Verdana"/>
                        <a:cs typeface="Times New Roman"/>
                      </a:endParaRPr>
                    </a:p>
                  </a:txBody>
                  <a:tcPr marL="68580" marR="68580" marT="0" marB="0" anchor="ctr"/>
                </a:tc>
                <a:tc>
                  <a:txBody>
                    <a:bodyPr/>
                    <a:lstStyle/>
                    <a:p>
                      <a:pPr marL="79375" indent="0" algn="l">
                        <a:lnSpc>
                          <a:spcPct val="115000"/>
                        </a:lnSpc>
                        <a:spcAft>
                          <a:spcPts val="0"/>
                        </a:spcAft>
                      </a:pPr>
                      <a:r>
                        <a:rPr lang="en-GB" sz="1600" dirty="0" err="1" smtClean="0">
                          <a:latin typeface="+mn-lt"/>
                          <a:ea typeface="Times New Roman"/>
                          <a:cs typeface="Calibri"/>
                        </a:rPr>
                        <a:t>Bundesministerium</a:t>
                      </a:r>
                      <a:r>
                        <a:rPr lang="en-GB" sz="1600" baseline="0" dirty="0" smtClean="0">
                          <a:latin typeface="+mn-lt"/>
                          <a:ea typeface="Times New Roman"/>
                          <a:cs typeface="Calibri"/>
                        </a:rPr>
                        <a:t> </a:t>
                      </a:r>
                      <a:r>
                        <a:rPr lang="en-GB" sz="1600" baseline="0" dirty="0" err="1" smtClean="0">
                          <a:latin typeface="+mn-lt"/>
                          <a:ea typeface="Times New Roman"/>
                          <a:cs typeface="Calibri"/>
                        </a:rPr>
                        <a:t>für</a:t>
                      </a:r>
                      <a:r>
                        <a:rPr lang="en-GB" sz="1600" baseline="0" dirty="0" smtClean="0">
                          <a:latin typeface="+mn-lt"/>
                          <a:ea typeface="Times New Roman"/>
                          <a:cs typeface="Calibri"/>
                        </a:rPr>
                        <a:t> </a:t>
                      </a:r>
                      <a:r>
                        <a:rPr lang="en-GB" sz="1600" baseline="0" dirty="0" err="1" smtClean="0">
                          <a:latin typeface="+mn-lt"/>
                          <a:ea typeface="Times New Roman"/>
                          <a:cs typeface="Calibri"/>
                        </a:rPr>
                        <a:t>Umwelt</a:t>
                      </a:r>
                      <a:r>
                        <a:rPr lang="en-GB" sz="1600" baseline="0" dirty="0" smtClean="0">
                          <a:latin typeface="+mn-lt"/>
                          <a:ea typeface="Times New Roman"/>
                          <a:cs typeface="Calibri"/>
                        </a:rPr>
                        <a:t>,  </a:t>
                      </a:r>
                      <a:r>
                        <a:rPr lang="en-GB" sz="1600" baseline="0" dirty="0" err="1" smtClean="0">
                          <a:latin typeface="+mn-lt"/>
                          <a:ea typeface="Times New Roman"/>
                          <a:cs typeface="Calibri"/>
                        </a:rPr>
                        <a:t>Naturschutz</a:t>
                      </a:r>
                      <a:r>
                        <a:rPr lang="en-GB" sz="1600" baseline="0" dirty="0" smtClean="0">
                          <a:latin typeface="+mn-lt"/>
                          <a:ea typeface="Times New Roman"/>
                          <a:cs typeface="Calibri"/>
                        </a:rPr>
                        <a:t> und  </a:t>
                      </a:r>
                      <a:r>
                        <a:rPr lang="en-GB" sz="1600" baseline="0" dirty="0" err="1" smtClean="0">
                          <a:latin typeface="+mn-lt"/>
                          <a:ea typeface="Times New Roman"/>
                          <a:cs typeface="Calibri"/>
                        </a:rPr>
                        <a:t>Reaktorsicherheit</a:t>
                      </a:r>
                      <a:endParaRPr lang="de-DE" sz="1600" dirty="0">
                        <a:latin typeface="+mn-lt"/>
                        <a:ea typeface="Times New Roman"/>
                        <a:cs typeface="Times New Roman"/>
                      </a:endParaRPr>
                    </a:p>
                  </a:txBody>
                  <a:tcPr marL="68580" marR="68580" marT="0" marB="0" anchor="ctr"/>
                </a:tc>
              </a:tr>
              <a:tr h="370840">
                <a:tc>
                  <a:txBody>
                    <a:bodyPr/>
                    <a:lstStyle/>
                    <a:p>
                      <a:pPr>
                        <a:lnSpc>
                          <a:spcPct val="100000"/>
                        </a:lnSpc>
                        <a:spcBef>
                          <a:spcPts val="0"/>
                        </a:spcBef>
                        <a:spcAft>
                          <a:spcPts val="0"/>
                        </a:spcAft>
                      </a:pPr>
                      <a:r>
                        <a:rPr lang="en-GB" sz="1600" b="1" dirty="0">
                          <a:latin typeface="+mn-lt"/>
                          <a:ea typeface="Verdana"/>
                          <a:cs typeface="Times New Roman"/>
                        </a:rPr>
                        <a:t>DK</a:t>
                      </a:r>
                      <a:endParaRPr lang="de-DE" sz="1600" dirty="0">
                        <a:latin typeface="+mn-lt"/>
                        <a:ea typeface="Verdana"/>
                        <a:cs typeface="Times New Roman"/>
                      </a:endParaRPr>
                    </a:p>
                  </a:txBody>
                  <a:tcPr marL="68580" marR="68580" marT="0" marB="0" anchor="ctr"/>
                </a:tc>
                <a:tc>
                  <a:txBody>
                    <a:bodyPr/>
                    <a:lstStyle/>
                    <a:p>
                      <a:pPr marL="87313" indent="0" algn="l">
                        <a:lnSpc>
                          <a:spcPct val="115000"/>
                        </a:lnSpc>
                        <a:spcAft>
                          <a:spcPts val="0"/>
                        </a:spcAft>
                      </a:pPr>
                      <a:r>
                        <a:rPr lang="en-GB" sz="1600" dirty="0">
                          <a:latin typeface="+mn-lt"/>
                          <a:ea typeface="Times New Roman"/>
                          <a:cs typeface="Calibri"/>
                        </a:rPr>
                        <a:t>Ministry for Climate </a:t>
                      </a:r>
                      <a:r>
                        <a:rPr lang="en-GB" sz="1600" dirty="0" smtClean="0">
                          <a:latin typeface="+mn-lt"/>
                          <a:ea typeface="Times New Roman"/>
                          <a:cs typeface="Calibri"/>
                        </a:rPr>
                        <a:t>Change</a:t>
                      </a:r>
                      <a:endParaRPr lang="de-DE" sz="1600" dirty="0">
                        <a:latin typeface="+mn-lt"/>
                        <a:ea typeface="Times New Roman"/>
                        <a:cs typeface="Times New Roman"/>
                      </a:endParaRPr>
                    </a:p>
                  </a:txBody>
                  <a:tcPr marL="68580" marR="68580" marT="0" marB="0" anchor="ctr"/>
                </a:tc>
              </a:tr>
              <a:tr h="370840">
                <a:tc>
                  <a:txBody>
                    <a:bodyPr/>
                    <a:lstStyle/>
                    <a:p>
                      <a:pPr>
                        <a:lnSpc>
                          <a:spcPct val="100000"/>
                        </a:lnSpc>
                        <a:spcBef>
                          <a:spcPts val="0"/>
                        </a:spcBef>
                        <a:spcAft>
                          <a:spcPts val="0"/>
                        </a:spcAft>
                      </a:pPr>
                      <a:r>
                        <a:rPr lang="en-GB" sz="1600" b="1" dirty="0">
                          <a:latin typeface="+mn-lt"/>
                          <a:ea typeface="Verdana"/>
                          <a:cs typeface="Times New Roman"/>
                        </a:rPr>
                        <a:t>FI</a:t>
                      </a:r>
                      <a:endParaRPr lang="de-DE" sz="1600" dirty="0">
                        <a:latin typeface="+mn-lt"/>
                        <a:ea typeface="Verdana"/>
                        <a:cs typeface="Times New Roman"/>
                      </a:endParaRPr>
                    </a:p>
                  </a:txBody>
                  <a:tcPr marL="68580" marR="68580" marT="0" marB="0" anchor="ctr"/>
                </a:tc>
                <a:tc>
                  <a:txBody>
                    <a:bodyPr/>
                    <a:lstStyle/>
                    <a:p>
                      <a:pPr marL="87313" indent="0" algn="l">
                        <a:lnSpc>
                          <a:spcPct val="115000"/>
                        </a:lnSpc>
                        <a:spcAft>
                          <a:spcPts val="0"/>
                        </a:spcAft>
                      </a:pPr>
                      <a:r>
                        <a:rPr lang="en-GB" sz="1600" dirty="0">
                          <a:solidFill>
                            <a:schemeClr val="accent2"/>
                          </a:solidFill>
                          <a:latin typeface="+mn-lt"/>
                          <a:ea typeface="Times New Roman"/>
                          <a:cs typeface="Calibri"/>
                        </a:rPr>
                        <a:t>Ministry of Forestry and </a:t>
                      </a:r>
                      <a:r>
                        <a:rPr lang="en-GB" sz="1600" dirty="0" smtClean="0">
                          <a:solidFill>
                            <a:schemeClr val="accent2"/>
                          </a:solidFill>
                          <a:latin typeface="+mn-lt"/>
                          <a:ea typeface="Times New Roman"/>
                          <a:cs typeface="Calibri"/>
                        </a:rPr>
                        <a:t>Agriculture</a:t>
                      </a:r>
                      <a:endParaRPr lang="de-DE" sz="1600" dirty="0">
                        <a:solidFill>
                          <a:schemeClr val="accent2"/>
                        </a:solidFill>
                        <a:latin typeface="+mn-lt"/>
                        <a:ea typeface="Times New Roman"/>
                        <a:cs typeface="Times New Roman"/>
                      </a:endParaRPr>
                    </a:p>
                  </a:txBody>
                  <a:tcPr marL="68580" marR="68580" marT="0" marB="0" anchor="ctr"/>
                </a:tc>
              </a:tr>
              <a:tr h="370840">
                <a:tc>
                  <a:txBody>
                    <a:bodyPr/>
                    <a:lstStyle/>
                    <a:p>
                      <a:pPr>
                        <a:lnSpc>
                          <a:spcPct val="100000"/>
                        </a:lnSpc>
                        <a:spcBef>
                          <a:spcPts val="0"/>
                        </a:spcBef>
                        <a:spcAft>
                          <a:spcPts val="0"/>
                        </a:spcAft>
                      </a:pPr>
                      <a:r>
                        <a:rPr lang="en-GB" sz="1600" b="1" dirty="0">
                          <a:latin typeface="+mn-lt"/>
                          <a:ea typeface="Verdana"/>
                          <a:cs typeface="Times New Roman"/>
                        </a:rPr>
                        <a:t>NL</a:t>
                      </a:r>
                      <a:endParaRPr lang="de-DE" sz="1600" dirty="0">
                        <a:latin typeface="+mn-lt"/>
                        <a:ea typeface="Verdana"/>
                        <a:cs typeface="Times New Roman"/>
                      </a:endParaRPr>
                    </a:p>
                  </a:txBody>
                  <a:tcPr marL="68580" marR="68580" marT="0" marB="0" anchor="ctr"/>
                </a:tc>
                <a:tc>
                  <a:txBody>
                    <a:bodyPr/>
                    <a:lstStyle/>
                    <a:p>
                      <a:pPr marL="87313" indent="0" algn="l">
                        <a:lnSpc>
                          <a:spcPct val="115000"/>
                        </a:lnSpc>
                        <a:spcAft>
                          <a:spcPts val="0"/>
                        </a:spcAft>
                      </a:pPr>
                      <a:r>
                        <a:rPr lang="en-GB" sz="1600" dirty="0">
                          <a:solidFill>
                            <a:schemeClr val="accent2"/>
                          </a:solidFill>
                          <a:latin typeface="+mn-lt"/>
                          <a:ea typeface="Times New Roman"/>
                          <a:cs typeface="Calibri"/>
                        </a:rPr>
                        <a:t>Ministry of Transport, Public Works and Water </a:t>
                      </a:r>
                      <a:r>
                        <a:rPr lang="en-GB" sz="1600" dirty="0" smtClean="0">
                          <a:solidFill>
                            <a:schemeClr val="accent2"/>
                          </a:solidFill>
                          <a:latin typeface="+mn-lt"/>
                          <a:ea typeface="Times New Roman"/>
                          <a:cs typeface="Calibri"/>
                        </a:rPr>
                        <a:t>Management </a:t>
                      </a:r>
                      <a:r>
                        <a:rPr lang="en-GB" sz="1600" dirty="0" smtClean="0">
                          <a:latin typeface="+mn-lt"/>
                          <a:ea typeface="Times New Roman"/>
                          <a:cs typeface="Calibri"/>
                        </a:rPr>
                        <a:t>(</a:t>
                      </a:r>
                      <a:r>
                        <a:rPr lang="en-GB" sz="1600" dirty="0">
                          <a:latin typeface="+mn-lt"/>
                          <a:ea typeface="Times New Roman"/>
                          <a:cs typeface="Calibri"/>
                        </a:rPr>
                        <a:t>initially: Ministry of Housing, Spatial Planning and the Environment*)</a:t>
                      </a:r>
                      <a:endParaRPr lang="de-DE" sz="1600" dirty="0">
                        <a:latin typeface="+mn-lt"/>
                        <a:ea typeface="Times New Roman"/>
                        <a:cs typeface="Times New Roman"/>
                      </a:endParaRPr>
                    </a:p>
                  </a:txBody>
                  <a:tcPr marL="68580" marR="68580" marT="0" marB="0" anchor="ctr"/>
                </a:tc>
              </a:tr>
              <a:tr h="370840">
                <a:tc>
                  <a:txBody>
                    <a:bodyPr/>
                    <a:lstStyle/>
                    <a:p>
                      <a:pPr>
                        <a:lnSpc>
                          <a:spcPct val="100000"/>
                        </a:lnSpc>
                        <a:spcBef>
                          <a:spcPts val="0"/>
                        </a:spcBef>
                        <a:spcAft>
                          <a:spcPts val="0"/>
                        </a:spcAft>
                      </a:pPr>
                      <a:r>
                        <a:rPr lang="en-GB" sz="1600" b="1" dirty="0">
                          <a:latin typeface="+mn-lt"/>
                          <a:ea typeface="Verdana"/>
                          <a:cs typeface="Times New Roman"/>
                        </a:rPr>
                        <a:t>NO</a:t>
                      </a:r>
                      <a:endParaRPr lang="de-DE" sz="1600" dirty="0">
                        <a:latin typeface="+mn-lt"/>
                        <a:ea typeface="Verdana"/>
                        <a:cs typeface="Times New Roman"/>
                      </a:endParaRPr>
                    </a:p>
                  </a:txBody>
                  <a:tcPr marL="68580" marR="68580" marT="0" marB="0" anchor="ctr"/>
                </a:tc>
                <a:tc>
                  <a:txBody>
                    <a:bodyPr/>
                    <a:lstStyle/>
                    <a:p>
                      <a:pPr marL="87313" indent="0" algn="l">
                        <a:lnSpc>
                          <a:spcPct val="115000"/>
                        </a:lnSpc>
                        <a:spcAft>
                          <a:spcPts val="0"/>
                        </a:spcAft>
                      </a:pPr>
                      <a:r>
                        <a:rPr lang="en-GB" sz="1600" dirty="0">
                          <a:latin typeface="+mn-lt"/>
                          <a:ea typeface="Times New Roman"/>
                          <a:cs typeface="Calibri"/>
                        </a:rPr>
                        <a:t>Ministry of </a:t>
                      </a:r>
                      <a:r>
                        <a:rPr lang="en-GB" sz="1600" dirty="0" smtClean="0">
                          <a:latin typeface="+mn-lt"/>
                          <a:ea typeface="Times New Roman"/>
                          <a:cs typeface="Calibri"/>
                        </a:rPr>
                        <a:t>Environment</a:t>
                      </a:r>
                      <a:endParaRPr lang="de-DE" sz="1600" dirty="0">
                        <a:latin typeface="+mn-lt"/>
                        <a:ea typeface="Times New Roman"/>
                        <a:cs typeface="Times New Roman"/>
                      </a:endParaRPr>
                    </a:p>
                  </a:txBody>
                  <a:tcPr marL="68580" marR="68580" marT="0" marB="0" anchor="ctr"/>
                </a:tc>
              </a:tr>
              <a:tr h="370840">
                <a:tc>
                  <a:txBody>
                    <a:bodyPr/>
                    <a:lstStyle/>
                    <a:p>
                      <a:pPr>
                        <a:lnSpc>
                          <a:spcPct val="100000"/>
                        </a:lnSpc>
                        <a:spcBef>
                          <a:spcPts val="0"/>
                        </a:spcBef>
                        <a:spcAft>
                          <a:spcPts val="0"/>
                        </a:spcAft>
                      </a:pPr>
                      <a:r>
                        <a:rPr lang="en-GB" sz="1600" b="1" dirty="0">
                          <a:latin typeface="+mn-lt"/>
                          <a:ea typeface="Verdana"/>
                          <a:cs typeface="Times New Roman"/>
                        </a:rPr>
                        <a:t>UK</a:t>
                      </a:r>
                      <a:endParaRPr lang="de-DE" sz="1600" dirty="0">
                        <a:latin typeface="+mn-lt"/>
                        <a:ea typeface="Verdana"/>
                        <a:cs typeface="Times New Roman"/>
                      </a:endParaRPr>
                    </a:p>
                  </a:txBody>
                  <a:tcPr marL="68580" marR="68580" marT="0" marB="0" anchor="ctr"/>
                </a:tc>
                <a:tc>
                  <a:txBody>
                    <a:bodyPr/>
                    <a:lstStyle/>
                    <a:p>
                      <a:pPr marL="87313" indent="0" algn="l">
                        <a:lnSpc>
                          <a:spcPct val="115000"/>
                        </a:lnSpc>
                        <a:spcAft>
                          <a:spcPts val="0"/>
                        </a:spcAft>
                        <a:tabLst/>
                      </a:pPr>
                      <a:r>
                        <a:rPr lang="en-GB" sz="1600" dirty="0">
                          <a:solidFill>
                            <a:schemeClr val="accent2"/>
                          </a:solidFill>
                          <a:latin typeface="+mn-lt"/>
                          <a:ea typeface="Times New Roman"/>
                          <a:cs typeface="Calibri"/>
                        </a:rPr>
                        <a:t>Department for Environment, Food and Rural Affairs (DEFRA</a:t>
                      </a:r>
                      <a:r>
                        <a:rPr lang="en-GB" sz="1600" dirty="0" smtClean="0">
                          <a:solidFill>
                            <a:schemeClr val="accent2"/>
                          </a:solidFill>
                          <a:latin typeface="+mn-lt"/>
                          <a:ea typeface="Times New Roman"/>
                          <a:cs typeface="Calibri"/>
                        </a:rPr>
                        <a:t>)</a:t>
                      </a:r>
                      <a:endParaRPr lang="de-DE" sz="1600" dirty="0">
                        <a:solidFill>
                          <a:schemeClr val="accent2"/>
                        </a:solidFill>
                        <a:latin typeface="+mn-lt"/>
                        <a:ea typeface="Times New Roman"/>
                        <a:cs typeface="Times New Roman"/>
                      </a:endParaRPr>
                    </a:p>
                  </a:txBody>
                  <a:tcPr marL="68580" marR="68580" marT="0" marB="0" anchor="ctr"/>
                </a:tc>
              </a:tr>
            </a:tbl>
          </a:graphicData>
        </a:graphic>
      </p:graphicFrame>
      <p:sp>
        <p:nvSpPr>
          <p:cNvPr id="43045" name="Rechteck 4"/>
          <p:cNvSpPr>
            <a:spLocks noChangeArrowheads="1"/>
          </p:cNvSpPr>
          <p:nvPr/>
        </p:nvSpPr>
        <p:spPr bwMode="auto">
          <a:xfrm>
            <a:off x="5689600" y="1954213"/>
            <a:ext cx="3382963" cy="3040832"/>
          </a:xfrm>
          <a:prstGeom prst="rect">
            <a:avLst/>
          </a:prstGeom>
          <a:noFill/>
          <a:ln w="9525">
            <a:noFill/>
            <a:miter lim="800000"/>
            <a:headEnd/>
            <a:tailEnd/>
          </a:ln>
        </p:spPr>
        <p:txBody>
          <a:bodyPr>
            <a:spAutoFit/>
          </a:bodyPr>
          <a:lstStyle/>
          <a:p>
            <a:pPr eaLnBrk="0" hangingPunct="0">
              <a:spcBef>
                <a:spcPct val="20000"/>
              </a:spcBef>
              <a:buClr>
                <a:srgbClr val="0073AF"/>
              </a:buClr>
            </a:pPr>
            <a:r>
              <a:rPr lang="de-AT" sz="1800" dirty="0" smtClean="0"/>
              <a:t>Verantwortlichkeiten für Klimawandelanpassung unterschiedlich verteilt</a:t>
            </a:r>
            <a:endParaRPr lang="de-AT" sz="1800" dirty="0"/>
          </a:p>
          <a:p>
            <a:pPr eaLnBrk="0" hangingPunct="0">
              <a:spcBef>
                <a:spcPct val="20000"/>
              </a:spcBef>
              <a:buClr>
                <a:srgbClr val="0073AF"/>
              </a:buClr>
              <a:buFont typeface="Wingdings" pitchFamily="2" charset="2"/>
              <a:buChar char="§"/>
            </a:pPr>
            <a:r>
              <a:rPr lang="de-AT" sz="1600" b="0" dirty="0"/>
              <a:t> In 6 </a:t>
            </a:r>
            <a:r>
              <a:rPr lang="de-AT" sz="1600" b="0" dirty="0" smtClean="0"/>
              <a:t>Ländern  </a:t>
            </a:r>
            <a:r>
              <a:rPr lang="de-AT" sz="1600" b="0" dirty="0"/>
              <a:t>– </a:t>
            </a:r>
            <a:r>
              <a:rPr lang="de-AT" sz="1600" b="0" dirty="0" smtClean="0"/>
              <a:t>Anpassungs- und </a:t>
            </a:r>
            <a:r>
              <a:rPr lang="de-AT" sz="1600" b="0" dirty="0" err="1" smtClean="0"/>
              <a:t>Mitigationspolitiken</a:t>
            </a:r>
            <a:r>
              <a:rPr lang="de-AT" sz="1600" b="0" dirty="0" smtClean="0"/>
              <a:t> innerhalb des gleichen Ministeriums</a:t>
            </a:r>
            <a:endParaRPr lang="de-AT" sz="1600" b="0" dirty="0"/>
          </a:p>
          <a:p>
            <a:pPr eaLnBrk="0" hangingPunct="0">
              <a:spcBef>
                <a:spcPct val="20000"/>
              </a:spcBef>
              <a:buClr>
                <a:srgbClr val="0073AF"/>
              </a:buClr>
              <a:buFont typeface="Wingdings" pitchFamily="2" charset="2"/>
              <a:buChar char="§"/>
            </a:pPr>
            <a:r>
              <a:rPr lang="de-AT" sz="1600" b="0" dirty="0">
                <a:solidFill>
                  <a:schemeClr val="accent2"/>
                </a:solidFill>
              </a:rPr>
              <a:t> In 4 </a:t>
            </a:r>
            <a:r>
              <a:rPr lang="de-AT" sz="1600" b="0" dirty="0" smtClean="0">
                <a:solidFill>
                  <a:schemeClr val="accent2"/>
                </a:solidFill>
              </a:rPr>
              <a:t>Ländern </a:t>
            </a:r>
            <a:r>
              <a:rPr lang="de-AT" sz="1600" b="0" dirty="0">
                <a:solidFill>
                  <a:schemeClr val="accent2"/>
                </a:solidFill>
              </a:rPr>
              <a:t>– </a:t>
            </a:r>
            <a:r>
              <a:rPr lang="de-AT" sz="1600" b="0" dirty="0" smtClean="0">
                <a:solidFill>
                  <a:schemeClr val="accent2"/>
                </a:solidFill>
              </a:rPr>
              <a:t>Verantwortlichkeiten über verschiedene Ministerien aufgeteilt</a:t>
            </a:r>
            <a:endParaRPr lang="de-AT" sz="1600" b="0" dirty="0">
              <a:solidFill>
                <a:schemeClr val="accent2"/>
              </a:solidFill>
            </a:endParaRPr>
          </a:p>
          <a:p>
            <a:pPr eaLnBrk="0" hangingPunct="0">
              <a:spcBef>
                <a:spcPct val="20000"/>
              </a:spcBef>
              <a:buClr>
                <a:srgbClr val="0073AF"/>
              </a:buClr>
              <a:buFont typeface="Wingdings" pitchFamily="2" charset="2"/>
              <a:buChar char="§"/>
            </a:pPr>
            <a:r>
              <a:rPr lang="de-AT" sz="1600" b="0" dirty="0"/>
              <a:t> </a:t>
            </a:r>
            <a:r>
              <a:rPr lang="de-AT" sz="1600" b="0" dirty="0" smtClean="0"/>
              <a:t>Operationelle und technische Unterstützung durch andere öffentliche Organisationen (z.B. Umweltbundesamt)</a:t>
            </a:r>
            <a:endParaRPr lang="de-DE" sz="1600" dirty="0"/>
          </a:p>
        </p:txBody>
      </p:sp>
    </p:spTree>
    <p:extLst>
      <p:ext uri="{BB962C8B-B14F-4D97-AF65-F5344CB8AC3E}">
        <p14:creationId xmlns:p14="http://schemas.microsoft.com/office/powerpoint/2010/main" val="2862393290"/>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el 1"/>
          <p:cNvSpPr>
            <a:spLocks noGrp="1"/>
          </p:cNvSpPr>
          <p:nvPr>
            <p:ph type="title" idx="4294967295"/>
          </p:nvPr>
        </p:nvSpPr>
        <p:spPr>
          <a:xfrm>
            <a:off x="431800" y="468313"/>
            <a:ext cx="8424863" cy="946150"/>
          </a:xfrm>
        </p:spPr>
        <p:txBody>
          <a:bodyPr anchor="ctr"/>
          <a:lstStyle/>
          <a:p>
            <a:pPr>
              <a:defRPr/>
            </a:pPr>
            <a:r>
              <a:rPr lang="de-AT" dirty="0" err="1">
                <a:solidFill>
                  <a:srgbClr val="0073AF"/>
                </a:solidFill>
                <a:effectLst>
                  <a:outerShdw blurRad="38100" dist="38100" dir="2700000" algn="tl">
                    <a:srgbClr val="C0C0C0"/>
                  </a:outerShdw>
                </a:effectLst>
              </a:rPr>
              <a:t>Governance</a:t>
            </a:r>
            <a:r>
              <a:rPr lang="de-AT" dirty="0">
                <a:solidFill>
                  <a:srgbClr val="0073AF"/>
                </a:solidFill>
                <a:effectLst>
                  <a:outerShdw blurRad="38100" dist="38100" dir="2700000" algn="tl">
                    <a:srgbClr val="C0C0C0"/>
                  </a:outerShdw>
                </a:effectLst>
              </a:rPr>
              <a:t>-Ansätze</a:t>
            </a:r>
            <a:endParaRPr lang="de-DE" dirty="0" smtClean="0">
              <a:solidFill>
                <a:srgbClr val="0073AF"/>
              </a:solidFill>
              <a:effectLst>
                <a:outerShdw blurRad="38100" dist="38100" dir="2700000" algn="tl">
                  <a:srgbClr val="C0C0C0"/>
                </a:outerShdw>
              </a:effectLst>
            </a:endParaRPr>
          </a:p>
        </p:txBody>
      </p:sp>
      <p:graphicFrame>
        <p:nvGraphicFramePr>
          <p:cNvPr id="4" name="Tabelle 3"/>
          <p:cNvGraphicFramePr>
            <a:graphicFrameLocks noGrp="1"/>
          </p:cNvGraphicFramePr>
          <p:nvPr>
            <p:extLst>
              <p:ext uri="{D42A27DB-BD31-4B8C-83A1-F6EECF244321}">
                <p14:modId xmlns:p14="http://schemas.microsoft.com/office/powerpoint/2010/main" val="987162772"/>
              </p:ext>
            </p:extLst>
          </p:nvPr>
        </p:nvGraphicFramePr>
        <p:xfrm>
          <a:off x="288256" y="1323385"/>
          <a:ext cx="8928992" cy="4321172"/>
        </p:xfrm>
        <a:graphic>
          <a:graphicData uri="http://schemas.openxmlformats.org/drawingml/2006/table">
            <a:tbl>
              <a:tblPr/>
              <a:tblGrid>
                <a:gridCol w="744083"/>
                <a:gridCol w="3864429"/>
                <a:gridCol w="1080120"/>
                <a:gridCol w="1080120"/>
                <a:gridCol w="1080120"/>
                <a:gridCol w="1080120"/>
              </a:tblGrid>
              <a:tr h="401145">
                <a:tc rowSpan="2" gridSpan="2">
                  <a:txBody>
                    <a:bodyPr/>
                    <a:lstStyle/>
                    <a:p>
                      <a:pPr algn="l">
                        <a:lnSpc>
                          <a:spcPct val="115000"/>
                        </a:lnSpc>
                        <a:spcAft>
                          <a:spcPts val="600"/>
                        </a:spcAft>
                      </a:pPr>
                      <a:endParaRPr lang="de-DE" sz="1400" dirty="0">
                        <a:latin typeface="Verdana"/>
                        <a:ea typeface="Times New Roman"/>
                        <a:cs typeface="Times New Roman"/>
                      </a:endParaRPr>
                    </a:p>
                  </a:txBody>
                  <a:tcPr marL="49411" marR="49411"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hMerge="1">
                  <a:txBody>
                    <a:bodyPr/>
                    <a:lstStyle/>
                    <a:p>
                      <a:endParaRPr lang="de-DE"/>
                    </a:p>
                  </a:txBody>
                  <a:tcPr/>
                </a:tc>
                <a:tc gridSpan="4">
                  <a:txBody>
                    <a:bodyPr/>
                    <a:lstStyle/>
                    <a:p>
                      <a:pPr algn="ctr">
                        <a:lnSpc>
                          <a:spcPct val="115000"/>
                        </a:lnSpc>
                        <a:spcAft>
                          <a:spcPts val="0"/>
                        </a:spcAft>
                      </a:pPr>
                      <a:r>
                        <a:rPr lang="en-GB" sz="1400" b="1" dirty="0" smtClean="0">
                          <a:latin typeface="Calibri"/>
                          <a:ea typeface="Times New Roman"/>
                          <a:cs typeface="Times New Roman"/>
                        </a:rPr>
                        <a:t>Governance-</a:t>
                      </a:r>
                      <a:r>
                        <a:rPr lang="en-GB" sz="1400" b="1" dirty="0" err="1" smtClean="0">
                          <a:latin typeface="Calibri"/>
                          <a:ea typeface="Times New Roman"/>
                          <a:cs typeface="Times New Roman"/>
                        </a:rPr>
                        <a:t>Herausforderungen</a:t>
                      </a:r>
                      <a:endParaRPr lang="de-DE" sz="1400" dirty="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r>
              <a:tr h="975659">
                <a:tc gridSpan="2" vMerge="1">
                  <a:txBody>
                    <a:bodyPr/>
                    <a:lstStyle/>
                    <a:p>
                      <a:endParaRPr lang="de-DE"/>
                    </a:p>
                  </a:txBody>
                  <a:tcPr/>
                </a:tc>
                <a:tc hMerge="1" vMerge="1">
                  <a:txBody>
                    <a:bodyPr/>
                    <a:lstStyle/>
                    <a:p>
                      <a:endParaRPr lang="de-DE"/>
                    </a:p>
                  </a:txBody>
                  <a:tcPr/>
                </a:tc>
                <a:tc>
                  <a:txBody>
                    <a:bodyPr/>
                    <a:lstStyle/>
                    <a:p>
                      <a:pPr algn="ctr">
                        <a:lnSpc>
                          <a:spcPct val="115000"/>
                        </a:lnSpc>
                        <a:spcAft>
                          <a:spcPts val="0"/>
                        </a:spcAft>
                      </a:pPr>
                      <a:r>
                        <a:rPr lang="en-GB" sz="1400" b="1" dirty="0" err="1" smtClean="0">
                          <a:latin typeface="Calibri"/>
                          <a:ea typeface="Times New Roman"/>
                          <a:cs typeface="Times New Roman"/>
                        </a:rPr>
                        <a:t>Horizontale</a:t>
                      </a:r>
                      <a:endParaRPr lang="de-DE" sz="1400" dirty="0">
                        <a:latin typeface="Verdana"/>
                        <a:ea typeface="Times New Roman"/>
                        <a:cs typeface="Times New Roman"/>
                      </a:endParaRPr>
                    </a:p>
                    <a:p>
                      <a:pPr algn="ctr">
                        <a:lnSpc>
                          <a:spcPct val="115000"/>
                        </a:lnSpc>
                        <a:spcAft>
                          <a:spcPts val="0"/>
                        </a:spcAft>
                      </a:pPr>
                      <a:r>
                        <a:rPr lang="en-GB" sz="1400" b="1" dirty="0">
                          <a:latin typeface="Calibri"/>
                          <a:ea typeface="Times New Roman"/>
                          <a:cs typeface="Times New Roman"/>
                        </a:rPr>
                        <a:t>I</a:t>
                      </a:r>
                      <a:r>
                        <a:rPr lang="en-GB" sz="1400" b="1" dirty="0" smtClean="0">
                          <a:latin typeface="Calibri"/>
                          <a:ea typeface="Times New Roman"/>
                          <a:cs typeface="Times New Roman"/>
                        </a:rPr>
                        <a:t>ntegration</a:t>
                      </a:r>
                      <a:endParaRPr lang="de-DE" sz="1400" dirty="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err="1" smtClean="0">
                          <a:latin typeface="Calibri"/>
                          <a:ea typeface="Times New Roman"/>
                          <a:cs typeface="Times New Roman"/>
                        </a:rPr>
                        <a:t>Vertikale</a:t>
                      </a:r>
                      <a:endParaRPr lang="de-DE" sz="1400" dirty="0">
                        <a:latin typeface="Verdana"/>
                        <a:ea typeface="Times New Roman"/>
                        <a:cs typeface="Times New Roman"/>
                      </a:endParaRPr>
                    </a:p>
                    <a:p>
                      <a:pPr algn="ctr">
                        <a:lnSpc>
                          <a:spcPct val="115000"/>
                        </a:lnSpc>
                        <a:spcAft>
                          <a:spcPts val="0"/>
                        </a:spcAft>
                      </a:pPr>
                      <a:r>
                        <a:rPr lang="en-GB" sz="1400" b="1" dirty="0">
                          <a:latin typeface="Calibri"/>
                          <a:ea typeface="Times New Roman"/>
                          <a:cs typeface="Times New Roman"/>
                        </a:rPr>
                        <a:t>I</a:t>
                      </a:r>
                      <a:r>
                        <a:rPr lang="en-GB" sz="1400" b="1" dirty="0" smtClean="0">
                          <a:latin typeface="Calibri"/>
                          <a:ea typeface="Times New Roman"/>
                          <a:cs typeface="Times New Roman"/>
                        </a:rPr>
                        <a:t>ntegration</a:t>
                      </a:r>
                      <a:endParaRPr lang="de-DE" sz="1400" dirty="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err="1" smtClean="0">
                          <a:latin typeface="Calibri"/>
                          <a:ea typeface="Times New Roman"/>
                          <a:cs typeface="Times New Roman"/>
                        </a:rPr>
                        <a:t>Wissens</a:t>
                      </a:r>
                      <a:r>
                        <a:rPr lang="en-GB" sz="1400" b="1" dirty="0" smtClean="0">
                          <a:latin typeface="Calibri"/>
                          <a:ea typeface="Times New Roman"/>
                          <a:cs typeface="Times New Roman"/>
                        </a:rPr>
                        <a:t>- </a:t>
                      </a:r>
                      <a:r>
                        <a:rPr lang="en-GB" sz="1400" b="1" dirty="0">
                          <a:latin typeface="Calibri"/>
                          <a:ea typeface="Times New Roman"/>
                          <a:cs typeface="Times New Roman"/>
                        </a:rPr>
                        <a:t>integration</a:t>
                      </a:r>
                      <a:endParaRPr lang="de-DE" sz="1400" dirty="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err="1" smtClean="0">
                          <a:latin typeface="Calibri"/>
                          <a:ea typeface="Times New Roman"/>
                          <a:cs typeface="Times New Roman"/>
                        </a:rPr>
                        <a:t>Partizi-pation</a:t>
                      </a:r>
                      <a:endParaRPr lang="de-DE" sz="1400" dirty="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716">
                <a:tc rowSpan="11">
                  <a:txBody>
                    <a:bodyPr/>
                    <a:lstStyle/>
                    <a:p>
                      <a:pPr marL="71755" marR="71755" algn="ctr">
                        <a:lnSpc>
                          <a:spcPct val="115000"/>
                        </a:lnSpc>
                        <a:spcBef>
                          <a:spcPts val="100"/>
                        </a:spcBef>
                        <a:spcAft>
                          <a:spcPts val="100"/>
                        </a:spcAft>
                      </a:pPr>
                      <a:r>
                        <a:rPr lang="en-GB" sz="1400" b="1" dirty="0" smtClean="0">
                          <a:latin typeface="Calibri"/>
                          <a:ea typeface="Times New Roman"/>
                          <a:cs typeface="Times New Roman"/>
                        </a:rPr>
                        <a:t>Governance-</a:t>
                      </a:r>
                      <a:r>
                        <a:rPr lang="en-GB" sz="1400" b="1" dirty="0" err="1" smtClean="0">
                          <a:latin typeface="Calibri"/>
                          <a:ea typeface="Times New Roman"/>
                          <a:cs typeface="Times New Roman"/>
                        </a:rPr>
                        <a:t>Ansätze</a:t>
                      </a:r>
                      <a:endParaRPr lang="de-DE" sz="1400" dirty="0">
                        <a:latin typeface="Verdana"/>
                        <a:ea typeface="Times New Roman"/>
                        <a:cs typeface="Times New Roman"/>
                      </a:endParaRPr>
                    </a:p>
                  </a:txBody>
                  <a:tcPr marL="49411" marR="4941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100"/>
                        </a:spcBef>
                        <a:spcAft>
                          <a:spcPts val="100"/>
                        </a:spcAft>
                      </a:pPr>
                      <a:r>
                        <a:rPr lang="en-GB" sz="1400" dirty="0" err="1" smtClean="0">
                          <a:latin typeface="Calibri"/>
                          <a:ea typeface="Times New Roman"/>
                          <a:cs typeface="Times New Roman"/>
                        </a:rPr>
                        <a:t>Politische</a:t>
                      </a:r>
                      <a:r>
                        <a:rPr lang="en-GB" sz="1400" dirty="0" smtClean="0">
                          <a:latin typeface="Calibri"/>
                          <a:ea typeface="Times New Roman"/>
                          <a:cs typeface="Times New Roman"/>
                        </a:rPr>
                        <a:t> </a:t>
                      </a:r>
                      <a:r>
                        <a:rPr lang="en-GB" sz="1400" dirty="0" err="1" smtClean="0">
                          <a:latin typeface="Calibri"/>
                          <a:ea typeface="Times New Roman"/>
                          <a:cs typeface="Times New Roman"/>
                        </a:rPr>
                        <a:t>Rahmensetzung</a:t>
                      </a:r>
                      <a:r>
                        <a:rPr lang="en-GB" sz="1400" baseline="0" dirty="0" smtClean="0">
                          <a:latin typeface="Calibri"/>
                          <a:ea typeface="Times New Roman"/>
                          <a:cs typeface="Times New Roman"/>
                        </a:rPr>
                        <a:t> (NAS, CC Act)</a:t>
                      </a:r>
                      <a:endParaRPr lang="de-DE" sz="1400" dirty="0">
                        <a:latin typeface="Verdana"/>
                        <a:ea typeface="Times New Roman"/>
                        <a:cs typeface="Times New Roman"/>
                      </a:endParaRPr>
                    </a:p>
                  </a:txBody>
                  <a:tcPr marL="49411" marR="49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a:latin typeface="Calibri"/>
                          <a:ea typeface="Times New Roman"/>
                          <a:cs typeface="Times New Roman"/>
                        </a:rPr>
                        <a:t>+</a:t>
                      </a:r>
                      <a:endParaRPr lang="de-DE" sz="1400" dirty="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Bef>
                          <a:spcPts val="100"/>
                        </a:spcBef>
                        <a:spcAft>
                          <a:spcPts val="100"/>
                        </a:spcAft>
                      </a:pPr>
                      <a:r>
                        <a:rPr lang="de-AT" sz="1400" b="1">
                          <a:latin typeface="Calibri"/>
                          <a:ea typeface="Times New Roman"/>
                          <a:cs typeface="Times New Roman"/>
                        </a:rPr>
                        <a:t>+</a:t>
                      </a:r>
                      <a:endParaRPr lang="de-DE" sz="140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Bef>
                          <a:spcPts val="100"/>
                        </a:spcBef>
                        <a:spcAft>
                          <a:spcPts val="100"/>
                        </a:spcAft>
                      </a:pPr>
                      <a:r>
                        <a:rPr lang="de-AT" sz="1400" b="1">
                          <a:latin typeface="Calibri"/>
                          <a:ea typeface="Times New Roman"/>
                          <a:cs typeface="Times New Roman"/>
                        </a:rPr>
                        <a:t>+</a:t>
                      </a:r>
                      <a:endParaRPr lang="de-DE" sz="140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Bef>
                          <a:spcPts val="100"/>
                        </a:spcBef>
                        <a:spcAft>
                          <a:spcPts val="100"/>
                        </a:spcAft>
                      </a:pPr>
                      <a:r>
                        <a:rPr lang="de-AT" sz="1400" b="1" dirty="0">
                          <a:latin typeface="Calibri"/>
                          <a:ea typeface="Times New Roman"/>
                          <a:cs typeface="Times New Roman"/>
                        </a:rPr>
                        <a:t>~</a:t>
                      </a:r>
                      <a:endParaRPr lang="de-DE" sz="1400" dirty="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237716">
                <a:tc vMerge="1">
                  <a:txBody>
                    <a:bodyPr/>
                    <a:lstStyle/>
                    <a:p>
                      <a:endParaRPr lang="de-DE"/>
                    </a:p>
                  </a:txBody>
                  <a:tcPr/>
                </a:tc>
                <a:tc>
                  <a:txBody>
                    <a:bodyPr/>
                    <a:lstStyle/>
                    <a:p>
                      <a:pPr algn="l">
                        <a:lnSpc>
                          <a:spcPct val="115000"/>
                        </a:lnSpc>
                        <a:spcBef>
                          <a:spcPts val="100"/>
                        </a:spcBef>
                        <a:spcAft>
                          <a:spcPts val="100"/>
                        </a:spcAft>
                        <a:tabLst>
                          <a:tab pos="457200" algn="l"/>
                        </a:tabLst>
                      </a:pPr>
                      <a:r>
                        <a:rPr lang="en-GB" sz="1400" dirty="0" err="1" smtClean="0">
                          <a:latin typeface="Calibri"/>
                          <a:ea typeface="Times New Roman"/>
                          <a:cs typeface="Times New Roman"/>
                        </a:rPr>
                        <a:t>Zeitlich</a:t>
                      </a:r>
                      <a:r>
                        <a:rPr lang="en-GB" sz="1400" dirty="0" smtClean="0">
                          <a:latin typeface="Calibri"/>
                          <a:ea typeface="Times New Roman"/>
                          <a:cs typeface="Times New Roman"/>
                        </a:rPr>
                        <a:t> </a:t>
                      </a:r>
                      <a:r>
                        <a:rPr lang="en-GB" sz="1400" dirty="0" err="1" smtClean="0">
                          <a:latin typeface="Calibri"/>
                          <a:ea typeface="Times New Roman"/>
                          <a:cs typeface="Times New Roman"/>
                        </a:rPr>
                        <a:t>begrenzte</a:t>
                      </a:r>
                      <a:r>
                        <a:rPr lang="en-GB" sz="1400" dirty="0" smtClean="0">
                          <a:latin typeface="Calibri"/>
                          <a:ea typeface="Times New Roman"/>
                          <a:cs typeface="Times New Roman"/>
                        </a:rPr>
                        <a:t> </a:t>
                      </a:r>
                      <a:r>
                        <a:rPr lang="en-GB" sz="1400" dirty="0" err="1" smtClean="0">
                          <a:latin typeface="Calibri"/>
                          <a:ea typeface="Times New Roman"/>
                          <a:cs typeface="Times New Roman"/>
                        </a:rPr>
                        <a:t>Koordination</a:t>
                      </a:r>
                      <a:r>
                        <a:rPr lang="en-GB" sz="1400" baseline="0" dirty="0" smtClean="0">
                          <a:latin typeface="Calibri"/>
                          <a:ea typeface="Times New Roman"/>
                          <a:cs typeface="Times New Roman"/>
                        </a:rPr>
                        <a:t> und </a:t>
                      </a:r>
                      <a:r>
                        <a:rPr lang="en-GB" sz="1400" baseline="0" dirty="0" err="1" smtClean="0">
                          <a:latin typeface="Calibri"/>
                          <a:ea typeface="Times New Roman"/>
                          <a:cs typeface="Times New Roman"/>
                        </a:rPr>
                        <a:t>Konsultation</a:t>
                      </a:r>
                      <a:r>
                        <a:rPr lang="en-GB" sz="1400" baseline="0" dirty="0" smtClean="0">
                          <a:latin typeface="Calibri"/>
                          <a:ea typeface="Times New Roman"/>
                          <a:cs typeface="Times New Roman"/>
                        </a:rPr>
                        <a:t> </a:t>
                      </a:r>
                      <a:r>
                        <a:rPr lang="en-GB" sz="1400" baseline="0" dirty="0" err="1" smtClean="0">
                          <a:latin typeface="Calibri"/>
                          <a:ea typeface="Times New Roman"/>
                          <a:cs typeface="Times New Roman"/>
                        </a:rPr>
                        <a:t>zur</a:t>
                      </a:r>
                      <a:r>
                        <a:rPr lang="en-GB" sz="1400" baseline="0" dirty="0" smtClean="0">
                          <a:latin typeface="Calibri"/>
                          <a:ea typeface="Times New Roman"/>
                          <a:cs typeface="Times New Roman"/>
                        </a:rPr>
                        <a:t> </a:t>
                      </a:r>
                      <a:r>
                        <a:rPr lang="en-GB" sz="1400" baseline="0" dirty="0" err="1" smtClean="0">
                          <a:latin typeface="Calibri"/>
                          <a:ea typeface="Times New Roman"/>
                          <a:cs typeface="Times New Roman"/>
                        </a:rPr>
                        <a:t>Erarbeitung</a:t>
                      </a:r>
                      <a:r>
                        <a:rPr lang="en-GB" sz="1400" baseline="0" dirty="0" smtClean="0">
                          <a:latin typeface="Calibri"/>
                          <a:ea typeface="Times New Roman"/>
                          <a:cs typeface="Times New Roman"/>
                        </a:rPr>
                        <a:t> </a:t>
                      </a:r>
                      <a:r>
                        <a:rPr lang="en-GB" sz="1400" baseline="0" dirty="0" err="1" smtClean="0">
                          <a:latin typeface="Calibri"/>
                          <a:ea typeface="Times New Roman"/>
                          <a:cs typeface="Times New Roman"/>
                        </a:rPr>
                        <a:t>der</a:t>
                      </a:r>
                      <a:r>
                        <a:rPr lang="en-GB" sz="1400" baseline="0" dirty="0" smtClean="0">
                          <a:latin typeface="Calibri"/>
                          <a:ea typeface="Times New Roman"/>
                          <a:cs typeface="Times New Roman"/>
                        </a:rPr>
                        <a:t> NAS</a:t>
                      </a:r>
                      <a:endParaRPr lang="de-DE" sz="1400" dirty="0">
                        <a:latin typeface="Verdana"/>
                        <a:ea typeface="Times New Roman"/>
                        <a:cs typeface="Times New Roman"/>
                      </a:endParaRPr>
                    </a:p>
                  </a:txBody>
                  <a:tcPr marL="49411" marR="49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de-AT" sz="1400" b="1" dirty="0">
                          <a:latin typeface="Calibri"/>
                          <a:ea typeface="Times New Roman"/>
                          <a:cs typeface="Times New Roman"/>
                        </a:rPr>
                        <a:t>+</a:t>
                      </a:r>
                      <a:endParaRPr lang="de-DE" sz="1400" dirty="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Bef>
                          <a:spcPts val="100"/>
                        </a:spcBef>
                        <a:spcAft>
                          <a:spcPts val="100"/>
                        </a:spcAft>
                      </a:pPr>
                      <a:r>
                        <a:rPr lang="de-AT" sz="1400" b="1">
                          <a:latin typeface="Calibri"/>
                          <a:ea typeface="Times New Roman"/>
                          <a:cs typeface="Times New Roman"/>
                        </a:rPr>
                        <a:t>+</a:t>
                      </a:r>
                      <a:endParaRPr lang="de-DE" sz="140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Bef>
                          <a:spcPts val="100"/>
                        </a:spcBef>
                        <a:spcAft>
                          <a:spcPts val="100"/>
                        </a:spcAft>
                      </a:pPr>
                      <a:r>
                        <a:rPr lang="de-AT" sz="1400" b="1">
                          <a:latin typeface="Calibri"/>
                          <a:ea typeface="Times New Roman"/>
                          <a:cs typeface="Times New Roman"/>
                        </a:rPr>
                        <a:t>+</a:t>
                      </a:r>
                      <a:endParaRPr lang="de-DE" sz="140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Bef>
                          <a:spcPts val="100"/>
                        </a:spcBef>
                        <a:spcAft>
                          <a:spcPts val="100"/>
                        </a:spcAft>
                      </a:pPr>
                      <a:r>
                        <a:rPr lang="de-AT" sz="1400" b="1" dirty="0">
                          <a:latin typeface="Calibri"/>
                          <a:ea typeface="Times New Roman"/>
                          <a:cs typeface="Times New Roman"/>
                        </a:rPr>
                        <a:t>+</a:t>
                      </a:r>
                      <a:endParaRPr lang="de-DE" sz="1400" dirty="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237716">
                <a:tc vMerge="1">
                  <a:txBody>
                    <a:bodyPr/>
                    <a:lstStyle/>
                    <a:p>
                      <a:endParaRPr lang="de-DE"/>
                    </a:p>
                  </a:txBody>
                  <a:tcPr/>
                </a:tc>
                <a:tc>
                  <a:txBody>
                    <a:bodyPr/>
                    <a:lstStyle/>
                    <a:p>
                      <a:pPr algn="l">
                        <a:lnSpc>
                          <a:spcPct val="115000"/>
                        </a:lnSpc>
                        <a:spcBef>
                          <a:spcPts val="100"/>
                        </a:spcBef>
                        <a:spcAft>
                          <a:spcPts val="100"/>
                        </a:spcAft>
                        <a:tabLst>
                          <a:tab pos="457200" algn="l"/>
                        </a:tabLst>
                      </a:pPr>
                      <a:r>
                        <a:rPr lang="en-GB" sz="1400" dirty="0" err="1" smtClean="0">
                          <a:latin typeface="Calibri"/>
                          <a:ea typeface="Times New Roman"/>
                          <a:cs typeface="Times New Roman"/>
                        </a:rPr>
                        <a:t>Dauerhafte</a:t>
                      </a:r>
                      <a:r>
                        <a:rPr lang="en-GB" sz="1400" dirty="0" smtClean="0">
                          <a:latin typeface="Calibri"/>
                          <a:ea typeface="Times New Roman"/>
                          <a:cs typeface="Times New Roman"/>
                        </a:rPr>
                        <a:t> </a:t>
                      </a:r>
                      <a:r>
                        <a:rPr lang="en-GB" sz="1400" dirty="0" err="1" smtClean="0">
                          <a:latin typeface="Calibri"/>
                          <a:ea typeface="Times New Roman"/>
                          <a:cs typeface="Times New Roman"/>
                        </a:rPr>
                        <a:t>Koordinationsgremien</a:t>
                      </a:r>
                      <a:endParaRPr lang="de-DE" sz="1400" dirty="0">
                        <a:latin typeface="Verdana"/>
                        <a:ea typeface="Times New Roman"/>
                        <a:cs typeface="Times New Roman"/>
                      </a:endParaRPr>
                    </a:p>
                  </a:txBody>
                  <a:tcPr marL="49411" marR="49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de-AT" sz="1400" b="1">
                          <a:latin typeface="Calibri"/>
                          <a:ea typeface="Times New Roman"/>
                          <a:cs typeface="Times New Roman"/>
                        </a:rPr>
                        <a:t>+</a:t>
                      </a:r>
                      <a:endParaRPr lang="de-DE" sz="140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Bef>
                          <a:spcPts val="100"/>
                        </a:spcBef>
                        <a:spcAft>
                          <a:spcPts val="100"/>
                        </a:spcAft>
                      </a:pPr>
                      <a:r>
                        <a:rPr lang="de-AT" sz="1400" b="1">
                          <a:latin typeface="Calibri"/>
                          <a:ea typeface="Times New Roman"/>
                          <a:cs typeface="Times New Roman"/>
                        </a:rPr>
                        <a:t>+</a:t>
                      </a:r>
                      <a:endParaRPr lang="de-DE" sz="140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Bef>
                          <a:spcPts val="100"/>
                        </a:spcBef>
                        <a:spcAft>
                          <a:spcPts val="100"/>
                        </a:spcAft>
                      </a:pPr>
                      <a:r>
                        <a:rPr lang="de-AT" sz="1400" b="1">
                          <a:latin typeface="Calibri"/>
                          <a:ea typeface="Times New Roman"/>
                          <a:cs typeface="Times New Roman"/>
                        </a:rPr>
                        <a:t>+</a:t>
                      </a:r>
                      <a:endParaRPr lang="de-DE" sz="140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Bef>
                          <a:spcPts val="100"/>
                        </a:spcBef>
                        <a:spcAft>
                          <a:spcPts val="100"/>
                        </a:spcAft>
                      </a:pPr>
                      <a:r>
                        <a:rPr lang="de-AT" sz="1400" b="1" dirty="0" smtClean="0">
                          <a:latin typeface="Calibri"/>
                          <a:ea typeface="Times New Roman"/>
                          <a:cs typeface="Times New Roman"/>
                        </a:rPr>
                        <a:t>~</a:t>
                      </a:r>
                      <a:endParaRPr lang="de-DE" sz="1400" dirty="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572">
                <a:tc vMerge="1">
                  <a:txBody>
                    <a:bodyPr/>
                    <a:lstStyle/>
                    <a:p>
                      <a:endParaRPr lang="de-DE"/>
                    </a:p>
                  </a:txBody>
                  <a:tcPr/>
                </a:tc>
                <a:tc>
                  <a:txBody>
                    <a:bodyPr/>
                    <a:lstStyle/>
                    <a:p>
                      <a:pPr algn="l">
                        <a:lnSpc>
                          <a:spcPct val="115000"/>
                        </a:lnSpc>
                        <a:spcBef>
                          <a:spcPts val="100"/>
                        </a:spcBef>
                        <a:spcAft>
                          <a:spcPts val="100"/>
                        </a:spcAft>
                        <a:tabLst>
                          <a:tab pos="457200" algn="l"/>
                        </a:tabLst>
                      </a:pPr>
                      <a:r>
                        <a:rPr lang="en-GB" sz="1400" dirty="0" err="1" smtClean="0">
                          <a:latin typeface="Calibri"/>
                          <a:ea typeface="Times New Roman"/>
                          <a:cs typeface="Times New Roman"/>
                        </a:rPr>
                        <a:t>Andere</a:t>
                      </a:r>
                      <a:r>
                        <a:rPr lang="en-GB" sz="1400" dirty="0" smtClean="0">
                          <a:latin typeface="Calibri"/>
                          <a:ea typeface="Times New Roman"/>
                          <a:cs typeface="Times New Roman"/>
                        </a:rPr>
                        <a:t> </a:t>
                      </a:r>
                      <a:r>
                        <a:rPr lang="en-GB" sz="1400" dirty="0" err="1" smtClean="0">
                          <a:latin typeface="Calibri"/>
                          <a:ea typeface="Times New Roman"/>
                          <a:cs typeface="Times New Roman"/>
                        </a:rPr>
                        <a:t>Strategien</a:t>
                      </a:r>
                      <a:r>
                        <a:rPr lang="en-GB" sz="1400" dirty="0" smtClean="0">
                          <a:latin typeface="Calibri"/>
                          <a:ea typeface="Times New Roman"/>
                          <a:cs typeface="Times New Roman"/>
                        </a:rPr>
                        <a:t>,</a:t>
                      </a:r>
                      <a:r>
                        <a:rPr lang="en-GB" sz="1400" baseline="0" dirty="0" smtClean="0">
                          <a:latin typeface="Calibri"/>
                          <a:ea typeface="Times New Roman"/>
                          <a:cs typeface="Times New Roman"/>
                        </a:rPr>
                        <a:t> die </a:t>
                      </a:r>
                      <a:r>
                        <a:rPr lang="en-GB" sz="1400" baseline="0" dirty="0" err="1" smtClean="0">
                          <a:latin typeface="Calibri"/>
                          <a:ea typeface="Times New Roman"/>
                          <a:cs typeface="Times New Roman"/>
                        </a:rPr>
                        <a:t>Anpassung</a:t>
                      </a:r>
                      <a:r>
                        <a:rPr lang="en-GB" sz="1400" baseline="0" dirty="0" smtClean="0">
                          <a:latin typeface="Calibri"/>
                          <a:ea typeface="Times New Roman"/>
                          <a:cs typeface="Times New Roman"/>
                        </a:rPr>
                        <a:t> </a:t>
                      </a:r>
                      <a:r>
                        <a:rPr lang="en-GB" sz="1400" baseline="0" dirty="0" err="1" smtClean="0">
                          <a:latin typeface="Calibri"/>
                          <a:ea typeface="Times New Roman"/>
                          <a:cs typeface="Times New Roman"/>
                        </a:rPr>
                        <a:t>adressieren</a:t>
                      </a:r>
                      <a:endParaRPr lang="de-DE" sz="1400" dirty="0">
                        <a:latin typeface="Verdana"/>
                        <a:ea typeface="Times New Roman"/>
                        <a:cs typeface="Times New Roman"/>
                      </a:endParaRPr>
                    </a:p>
                  </a:txBody>
                  <a:tcPr marL="49411" marR="49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GB" sz="1400" b="1">
                          <a:latin typeface="Calibri"/>
                          <a:ea typeface="Times New Roman"/>
                          <a:cs typeface="Times New Roman"/>
                        </a:rPr>
                        <a:t>+</a:t>
                      </a:r>
                      <a:endParaRPr lang="de-DE" sz="140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Bef>
                          <a:spcPts val="100"/>
                        </a:spcBef>
                        <a:spcAft>
                          <a:spcPts val="100"/>
                        </a:spcAft>
                      </a:pPr>
                      <a:endParaRPr lang="de-DE" sz="140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endParaRPr lang="de-DE" sz="140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endParaRPr lang="de-DE" sz="1400" dirty="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572">
                <a:tc vMerge="1">
                  <a:txBody>
                    <a:bodyPr/>
                    <a:lstStyle/>
                    <a:p>
                      <a:endParaRPr lang="de-DE"/>
                    </a:p>
                  </a:txBody>
                  <a:tcPr/>
                </a:tc>
                <a:tc>
                  <a:txBody>
                    <a:bodyPr/>
                    <a:lstStyle/>
                    <a:p>
                      <a:pPr algn="l">
                        <a:lnSpc>
                          <a:spcPct val="115000"/>
                        </a:lnSpc>
                        <a:spcBef>
                          <a:spcPts val="100"/>
                        </a:spcBef>
                        <a:spcAft>
                          <a:spcPts val="100"/>
                        </a:spcAft>
                        <a:tabLst>
                          <a:tab pos="457200" algn="l"/>
                        </a:tabLst>
                      </a:pPr>
                      <a:r>
                        <a:rPr lang="en-GB" sz="1400" dirty="0">
                          <a:latin typeface="Calibri"/>
                          <a:ea typeface="Times New Roman"/>
                          <a:cs typeface="Times New Roman"/>
                        </a:rPr>
                        <a:t>Monitoring, </a:t>
                      </a:r>
                      <a:r>
                        <a:rPr lang="en-GB" sz="1400" dirty="0" err="1" smtClean="0">
                          <a:latin typeface="Calibri"/>
                          <a:ea typeface="Times New Roman"/>
                          <a:cs typeface="Times New Roman"/>
                        </a:rPr>
                        <a:t>Berichts</a:t>
                      </a:r>
                      <a:r>
                        <a:rPr lang="en-GB" sz="1400" dirty="0" smtClean="0">
                          <a:latin typeface="Calibri"/>
                          <a:ea typeface="Times New Roman"/>
                          <a:cs typeface="Times New Roman"/>
                        </a:rPr>
                        <a:t>-</a:t>
                      </a:r>
                      <a:r>
                        <a:rPr lang="en-GB" sz="1400" baseline="0" dirty="0" smtClean="0">
                          <a:latin typeface="Calibri"/>
                          <a:ea typeface="Times New Roman"/>
                          <a:cs typeface="Times New Roman"/>
                        </a:rPr>
                        <a:t> und </a:t>
                      </a:r>
                      <a:r>
                        <a:rPr lang="en-GB" sz="1400" baseline="0" dirty="0" err="1" smtClean="0">
                          <a:latin typeface="Calibri"/>
                          <a:ea typeface="Times New Roman"/>
                          <a:cs typeface="Times New Roman"/>
                        </a:rPr>
                        <a:t>Evaluationssysteme</a:t>
                      </a:r>
                      <a:endParaRPr lang="de-DE" sz="1400" dirty="0">
                        <a:latin typeface="Verdana"/>
                        <a:ea typeface="Times New Roman"/>
                        <a:cs typeface="Times New Roman"/>
                      </a:endParaRPr>
                    </a:p>
                  </a:txBody>
                  <a:tcPr marL="49411" marR="49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endParaRPr lang="de-DE" sz="140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GB" sz="1400" b="1">
                          <a:latin typeface="Calibri"/>
                          <a:ea typeface="Times New Roman"/>
                          <a:cs typeface="Times New Roman"/>
                        </a:rPr>
                        <a:t>+</a:t>
                      </a:r>
                      <a:endParaRPr lang="de-DE" sz="140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Bef>
                          <a:spcPts val="100"/>
                        </a:spcBef>
                        <a:spcAft>
                          <a:spcPts val="100"/>
                        </a:spcAft>
                      </a:pPr>
                      <a:r>
                        <a:rPr lang="en-GB" sz="1400" b="1" dirty="0">
                          <a:latin typeface="Calibri"/>
                          <a:ea typeface="Times New Roman"/>
                          <a:cs typeface="Times New Roman"/>
                        </a:rPr>
                        <a:t>+</a:t>
                      </a:r>
                      <a:endParaRPr lang="de-DE" sz="1400" dirty="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Bef>
                          <a:spcPts val="100"/>
                        </a:spcBef>
                        <a:spcAft>
                          <a:spcPts val="100"/>
                        </a:spcAft>
                      </a:pPr>
                      <a:endParaRPr lang="de-DE" sz="1400" dirty="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572">
                <a:tc vMerge="1">
                  <a:txBody>
                    <a:bodyPr/>
                    <a:lstStyle/>
                    <a:p>
                      <a:endParaRPr lang="de-DE"/>
                    </a:p>
                  </a:txBody>
                  <a:tcPr/>
                </a:tc>
                <a:tc>
                  <a:txBody>
                    <a:bodyPr/>
                    <a:lstStyle/>
                    <a:p>
                      <a:pPr algn="l">
                        <a:lnSpc>
                          <a:spcPct val="115000"/>
                        </a:lnSpc>
                        <a:spcBef>
                          <a:spcPts val="100"/>
                        </a:spcBef>
                        <a:spcAft>
                          <a:spcPts val="100"/>
                        </a:spcAft>
                        <a:tabLst>
                          <a:tab pos="457200" algn="l"/>
                        </a:tabLst>
                      </a:pPr>
                      <a:r>
                        <a:rPr lang="en-GB" sz="1400" dirty="0" err="1" smtClean="0">
                          <a:latin typeface="Calibri"/>
                          <a:ea typeface="Times New Roman"/>
                          <a:cs typeface="Times New Roman"/>
                        </a:rPr>
                        <a:t>Netzwerke</a:t>
                      </a:r>
                      <a:r>
                        <a:rPr lang="en-GB" sz="1400" dirty="0" smtClean="0">
                          <a:latin typeface="Calibri"/>
                          <a:ea typeface="Times New Roman"/>
                          <a:cs typeface="Times New Roman"/>
                        </a:rPr>
                        <a:t> </a:t>
                      </a:r>
                      <a:r>
                        <a:rPr lang="en-GB" sz="1400" dirty="0">
                          <a:latin typeface="Calibri"/>
                          <a:ea typeface="Times New Roman"/>
                          <a:cs typeface="Times New Roman"/>
                        </a:rPr>
                        <a:t>u</a:t>
                      </a:r>
                      <a:r>
                        <a:rPr lang="en-GB" sz="1400" dirty="0" smtClean="0">
                          <a:latin typeface="Calibri"/>
                          <a:ea typeface="Times New Roman"/>
                          <a:cs typeface="Times New Roman"/>
                        </a:rPr>
                        <a:t>nd </a:t>
                      </a:r>
                      <a:r>
                        <a:rPr lang="en-GB" sz="1400" dirty="0" err="1" smtClean="0">
                          <a:latin typeface="Calibri"/>
                          <a:ea typeface="Times New Roman"/>
                          <a:cs typeface="Times New Roman"/>
                        </a:rPr>
                        <a:t>Partnerschaften</a:t>
                      </a:r>
                      <a:endParaRPr lang="de-DE" sz="1400" dirty="0">
                        <a:latin typeface="Verdana"/>
                        <a:ea typeface="Times New Roman"/>
                        <a:cs typeface="Times New Roman"/>
                      </a:endParaRPr>
                    </a:p>
                  </a:txBody>
                  <a:tcPr marL="49411" marR="49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endParaRPr lang="de-DE" sz="1400" dirty="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GB" sz="1400" b="1">
                          <a:latin typeface="Calibri"/>
                          <a:ea typeface="Times New Roman"/>
                          <a:cs typeface="Times New Roman"/>
                        </a:rPr>
                        <a:t>+</a:t>
                      </a:r>
                      <a:endParaRPr lang="de-DE" sz="140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Bef>
                          <a:spcPts val="100"/>
                        </a:spcBef>
                        <a:spcAft>
                          <a:spcPts val="100"/>
                        </a:spcAft>
                      </a:pPr>
                      <a:r>
                        <a:rPr lang="en-GB" sz="1400" b="1" dirty="0" smtClean="0">
                          <a:latin typeface="Calibri"/>
                          <a:ea typeface="Times New Roman"/>
                          <a:cs typeface="Times New Roman"/>
                        </a:rPr>
                        <a:t>+</a:t>
                      </a:r>
                      <a:endParaRPr lang="de-DE" sz="1400" dirty="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15000"/>
                        </a:lnSpc>
                        <a:spcBef>
                          <a:spcPts val="100"/>
                        </a:spcBef>
                        <a:spcAft>
                          <a:spcPts val="100"/>
                        </a:spcAft>
                      </a:pPr>
                      <a:r>
                        <a:rPr lang="en-GB" sz="1400" b="1" dirty="0">
                          <a:latin typeface="Calibri"/>
                          <a:ea typeface="Times New Roman"/>
                          <a:cs typeface="Times New Roman"/>
                        </a:rPr>
                        <a:t>+</a:t>
                      </a:r>
                      <a:endParaRPr lang="de-DE" sz="1400" dirty="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123727">
                <a:tc vMerge="1">
                  <a:txBody>
                    <a:bodyPr/>
                    <a:lstStyle/>
                    <a:p>
                      <a:endParaRPr lang="de-DE"/>
                    </a:p>
                  </a:txBody>
                  <a:tcPr/>
                </a:tc>
                <a:tc>
                  <a:txBody>
                    <a:bodyPr/>
                    <a:lstStyle/>
                    <a:p>
                      <a:pPr algn="l">
                        <a:lnSpc>
                          <a:spcPct val="115000"/>
                        </a:lnSpc>
                        <a:spcBef>
                          <a:spcPts val="100"/>
                        </a:spcBef>
                        <a:spcAft>
                          <a:spcPts val="100"/>
                        </a:spcAft>
                      </a:pPr>
                      <a:r>
                        <a:rPr lang="en-GB" sz="1400" dirty="0">
                          <a:latin typeface="Calibri"/>
                          <a:ea typeface="Times New Roman"/>
                          <a:cs typeface="Times New Roman"/>
                        </a:rPr>
                        <a:t>Status quo </a:t>
                      </a:r>
                      <a:r>
                        <a:rPr lang="en-GB" sz="1400" dirty="0" smtClean="0">
                          <a:latin typeface="Calibri"/>
                          <a:ea typeface="Times New Roman"/>
                          <a:cs typeface="Times New Roman"/>
                        </a:rPr>
                        <a:t>Assessments und </a:t>
                      </a:r>
                      <a:r>
                        <a:rPr lang="en-GB" sz="1400" dirty="0" err="1" smtClean="0">
                          <a:latin typeface="Calibri"/>
                          <a:ea typeface="Times New Roman"/>
                          <a:cs typeface="Times New Roman"/>
                        </a:rPr>
                        <a:t>Studien</a:t>
                      </a:r>
                      <a:endParaRPr lang="de-DE" sz="1400" dirty="0">
                        <a:latin typeface="Verdana"/>
                        <a:ea typeface="Times New Roman"/>
                        <a:cs typeface="Times New Roman"/>
                      </a:endParaRPr>
                    </a:p>
                  </a:txBody>
                  <a:tcPr marL="49411" marR="49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GB" sz="1400" b="1">
                          <a:latin typeface="Calibri"/>
                          <a:ea typeface="Times New Roman"/>
                          <a:cs typeface="Times New Roman"/>
                        </a:rPr>
                        <a:t>~</a:t>
                      </a:r>
                      <a:endParaRPr lang="de-DE" sz="140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GB" sz="1400" b="1">
                          <a:latin typeface="Calibri"/>
                          <a:ea typeface="Times New Roman"/>
                          <a:cs typeface="Times New Roman"/>
                        </a:rPr>
                        <a:t>~</a:t>
                      </a:r>
                      <a:endParaRPr lang="de-DE" sz="140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de-AT" sz="1400" b="1">
                          <a:latin typeface="Calibri"/>
                          <a:ea typeface="Times New Roman"/>
                          <a:cs typeface="Times New Roman"/>
                        </a:rPr>
                        <a:t>+</a:t>
                      </a:r>
                      <a:endParaRPr lang="de-DE" sz="140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Bef>
                          <a:spcPts val="100"/>
                        </a:spcBef>
                        <a:spcAft>
                          <a:spcPts val="100"/>
                        </a:spcAft>
                      </a:pPr>
                      <a:r>
                        <a:rPr lang="en-GB" sz="1400" b="1" dirty="0">
                          <a:latin typeface="Calibri"/>
                          <a:ea typeface="Times New Roman"/>
                          <a:cs typeface="Times New Roman"/>
                        </a:rPr>
                        <a:t>~</a:t>
                      </a:r>
                      <a:endParaRPr lang="de-DE" sz="1400" dirty="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727">
                <a:tc vMerge="1">
                  <a:txBody>
                    <a:bodyPr/>
                    <a:lstStyle/>
                    <a:p>
                      <a:endParaRPr lang="de-DE"/>
                    </a:p>
                  </a:txBody>
                  <a:tcPr/>
                </a:tc>
                <a:tc>
                  <a:txBody>
                    <a:bodyPr/>
                    <a:lstStyle/>
                    <a:p>
                      <a:pPr algn="l">
                        <a:lnSpc>
                          <a:spcPct val="115000"/>
                        </a:lnSpc>
                        <a:spcBef>
                          <a:spcPts val="100"/>
                        </a:spcBef>
                        <a:spcAft>
                          <a:spcPts val="100"/>
                        </a:spcAft>
                      </a:pPr>
                      <a:r>
                        <a:rPr lang="en-GB" sz="1400" dirty="0" err="1" smtClean="0">
                          <a:latin typeface="Calibri"/>
                          <a:ea typeface="Times New Roman"/>
                          <a:cs typeface="Times New Roman"/>
                        </a:rPr>
                        <a:t>Forschungsprogramme</a:t>
                      </a:r>
                      <a:endParaRPr lang="de-DE" sz="1400" dirty="0">
                        <a:latin typeface="Verdana"/>
                        <a:ea typeface="Times New Roman"/>
                        <a:cs typeface="Times New Roman"/>
                      </a:endParaRPr>
                    </a:p>
                  </a:txBody>
                  <a:tcPr marL="49411" marR="49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de-AT" sz="1400" b="1">
                          <a:latin typeface="Calibri"/>
                          <a:ea typeface="Times New Roman"/>
                          <a:cs typeface="Times New Roman"/>
                        </a:rPr>
                        <a:t>~</a:t>
                      </a:r>
                      <a:endParaRPr lang="de-DE" sz="140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de-AT" sz="1400" b="1">
                          <a:latin typeface="Calibri"/>
                          <a:ea typeface="Times New Roman"/>
                          <a:cs typeface="Times New Roman"/>
                        </a:rPr>
                        <a:t>~</a:t>
                      </a:r>
                      <a:endParaRPr lang="de-DE" sz="140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de-AT" sz="1400" b="1">
                          <a:latin typeface="Calibri"/>
                          <a:ea typeface="Times New Roman"/>
                          <a:cs typeface="Times New Roman"/>
                        </a:rPr>
                        <a:t>+</a:t>
                      </a:r>
                      <a:endParaRPr lang="de-DE" sz="140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Bef>
                          <a:spcPts val="100"/>
                        </a:spcBef>
                        <a:spcAft>
                          <a:spcPts val="100"/>
                        </a:spcAft>
                      </a:pPr>
                      <a:r>
                        <a:rPr lang="de-AT" sz="1400" b="1" dirty="0">
                          <a:latin typeface="Calibri"/>
                          <a:ea typeface="Times New Roman"/>
                          <a:cs typeface="Times New Roman"/>
                        </a:rPr>
                        <a:t>~</a:t>
                      </a:r>
                      <a:endParaRPr lang="de-DE" sz="1400" dirty="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572">
                <a:tc vMerge="1">
                  <a:txBody>
                    <a:bodyPr/>
                    <a:lstStyle/>
                    <a:p>
                      <a:endParaRPr lang="de-DE"/>
                    </a:p>
                  </a:txBody>
                  <a:tcPr/>
                </a:tc>
                <a:tc>
                  <a:txBody>
                    <a:bodyPr/>
                    <a:lstStyle/>
                    <a:p>
                      <a:pPr algn="l">
                        <a:lnSpc>
                          <a:spcPct val="115000"/>
                        </a:lnSpc>
                        <a:spcBef>
                          <a:spcPts val="100"/>
                        </a:spcBef>
                        <a:spcAft>
                          <a:spcPts val="100"/>
                        </a:spcAft>
                      </a:pPr>
                      <a:r>
                        <a:rPr lang="en-GB" sz="1400" dirty="0" err="1" smtClean="0">
                          <a:latin typeface="Calibri"/>
                          <a:ea typeface="Times New Roman"/>
                          <a:cs typeface="Times New Roman"/>
                        </a:rPr>
                        <a:t>Wissenschaftliche</a:t>
                      </a:r>
                      <a:r>
                        <a:rPr lang="en-GB" sz="1400" dirty="0" smtClean="0">
                          <a:latin typeface="Calibri"/>
                          <a:ea typeface="Times New Roman"/>
                          <a:cs typeface="Times New Roman"/>
                        </a:rPr>
                        <a:t> </a:t>
                      </a:r>
                      <a:r>
                        <a:rPr lang="en-GB" sz="1400" dirty="0" err="1" smtClean="0">
                          <a:latin typeface="Calibri"/>
                          <a:ea typeface="Times New Roman"/>
                          <a:cs typeface="Times New Roman"/>
                        </a:rPr>
                        <a:t>Beratungsgremien</a:t>
                      </a:r>
                      <a:r>
                        <a:rPr lang="en-GB" sz="1400" dirty="0" smtClean="0">
                          <a:latin typeface="Calibri"/>
                          <a:ea typeface="Times New Roman"/>
                          <a:cs typeface="Times New Roman"/>
                        </a:rPr>
                        <a:t> und - services</a:t>
                      </a:r>
                      <a:endParaRPr lang="de-DE" sz="1400" dirty="0">
                        <a:latin typeface="Verdana"/>
                        <a:ea typeface="Times New Roman"/>
                        <a:cs typeface="Times New Roman"/>
                      </a:endParaRPr>
                    </a:p>
                  </a:txBody>
                  <a:tcPr marL="49411" marR="49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GB" sz="1400" b="1">
                          <a:latin typeface="Calibri"/>
                          <a:ea typeface="Times New Roman"/>
                          <a:cs typeface="Times New Roman"/>
                        </a:rPr>
                        <a:t>~</a:t>
                      </a:r>
                      <a:endParaRPr lang="de-DE" sz="140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GB" sz="1400" b="1">
                          <a:latin typeface="Calibri"/>
                          <a:ea typeface="Times New Roman"/>
                          <a:cs typeface="Times New Roman"/>
                        </a:rPr>
                        <a:t>~</a:t>
                      </a:r>
                      <a:endParaRPr lang="de-DE" sz="140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de-AT" sz="1400" b="1">
                          <a:latin typeface="Calibri"/>
                          <a:ea typeface="Times New Roman"/>
                          <a:cs typeface="Times New Roman"/>
                        </a:rPr>
                        <a:t>+</a:t>
                      </a:r>
                      <a:endParaRPr lang="de-DE" sz="140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115000"/>
                        </a:lnSpc>
                        <a:spcBef>
                          <a:spcPts val="100"/>
                        </a:spcBef>
                        <a:spcAft>
                          <a:spcPts val="100"/>
                        </a:spcAft>
                      </a:pPr>
                      <a:endParaRPr lang="de-DE" sz="1400" dirty="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572">
                <a:tc vMerge="1">
                  <a:txBody>
                    <a:bodyPr/>
                    <a:lstStyle/>
                    <a:p>
                      <a:endParaRPr lang="de-DE"/>
                    </a:p>
                  </a:txBody>
                  <a:tcPr/>
                </a:tc>
                <a:tc>
                  <a:txBody>
                    <a:bodyPr/>
                    <a:lstStyle/>
                    <a:p>
                      <a:pPr algn="l">
                        <a:lnSpc>
                          <a:spcPct val="115000"/>
                        </a:lnSpc>
                        <a:spcBef>
                          <a:spcPts val="100"/>
                        </a:spcBef>
                        <a:spcAft>
                          <a:spcPts val="100"/>
                        </a:spcAft>
                      </a:pPr>
                      <a:r>
                        <a:rPr lang="en-GB" sz="1400" dirty="0" err="1" smtClean="0">
                          <a:latin typeface="Calibri"/>
                          <a:ea typeface="Times New Roman"/>
                          <a:cs typeface="Times New Roman"/>
                        </a:rPr>
                        <a:t>Institutionalisierte</a:t>
                      </a:r>
                      <a:r>
                        <a:rPr lang="en-GB" sz="1400" dirty="0" smtClean="0">
                          <a:latin typeface="Calibri"/>
                          <a:ea typeface="Times New Roman"/>
                          <a:cs typeface="Times New Roman"/>
                        </a:rPr>
                        <a:t> </a:t>
                      </a:r>
                      <a:r>
                        <a:rPr lang="en-GB" sz="1400" dirty="0" err="1" smtClean="0">
                          <a:latin typeface="Calibri"/>
                          <a:ea typeface="Times New Roman"/>
                          <a:cs typeface="Times New Roman"/>
                        </a:rPr>
                        <a:t>Konsultationsgremien</a:t>
                      </a:r>
                      <a:endParaRPr lang="de-DE" sz="1400" dirty="0">
                        <a:latin typeface="Verdana"/>
                        <a:ea typeface="Times New Roman"/>
                        <a:cs typeface="Times New Roman"/>
                      </a:endParaRPr>
                    </a:p>
                  </a:txBody>
                  <a:tcPr marL="49411" marR="49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endParaRPr lang="de-DE" sz="140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endParaRPr lang="de-DE" sz="140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de-AT" sz="1400" b="1">
                          <a:latin typeface="Calibri"/>
                          <a:ea typeface="Times New Roman"/>
                          <a:cs typeface="Times New Roman"/>
                        </a:rPr>
                        <a:t>~</a:t>
                      </a:r>
                      <a:endParaRPr lang="de-DE" sz="140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de-AT" sz="1400" b="1" dirty="0">
                          <a:latin typeface="Calibri"/>
                          <a:ea typeface="Times New Roman"/>
                          <a:cs typeface="Times New Roman"/>
                        </a:rPr>
                        <a:t>+</a:t>
                      </a:r>
                      <a:endParaRPr lang="de-DE" sz="1400" dirty="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148572">
                <a:tc vMerge="1">
                  <a:txBody>
                    <a:bodyPr/>
                    <a:lstStyle/>
                    <a:p>
                      <a:endParaRPr lang="de-DE"/>
                    </a:p>
                  </a:txBody>
                  <a:tcPr/>
                </a:tc>
                <a:tc>
                  <a:txBody>
                    <a:bodyPr/>
                    <a:lstStyle/>
                    <a:p>
                      <a:pPr algn="l">
                        <a:lnSpc>
                          <a:spcPct val="115000"/>
                        </a:lnSpc>
                        <a:spcBef>
                          <a:spcPts val="100"/>
                        </a:spcBef>
                        <a:spcAft>
                          <a:spcPts val="100"/>
                        </a:spcAft>
                      </a:pPr>
                      <a:r>
                        <a:rPr lang="en-GB" sz="1400" dirty="0" err="1" smtClean="0">
                          <a:latin typeface="Calibri"/>
                          <a:ea typeface="Times New Roman"/>
                          <a:cs typeface="Times New Roman"/>
                        </a:rPr>
                        <a:t>Einmalige</a:t>
                      </a:r>
                      <a:r>
                        <a:rPr lang="en-GB" sz="1400" baseline="0" dirty="0" smtClean="0">
                          <a:latin typeface="Calibri"/>
                          <a:ea typeface="Times New Roman"/>
                          <a:cs typeface="Times New Roman"/>
                        </a:rPr>
                        <a:t> </a:t>
                      </a:r>
                      <a:r>
                        <a:rPr lang="en-GB" sz="1400" baseline="0" dirty="0" err="1" smtClean="0">
                          <a:latin typeface="Calibri"/>
                          <a:ea typeface="Times New Roman"/>
                          <a:cs typeface="Times New Roman"/>
                        </a:rPr>
                        <a:t>Konsultationen</a:t>
                      </a:r>
                      <a:endParaRPr lang="de-DE" sz="1400" dirty="0">
                        <a:latin typeface="Verdana"/>
                        <a:ea typeface="Times New Roman"/>
                        <a:cs typeface="Times New Roman"/>
                      </a:endParaRPr>
                    </a:p>
                  </a:txBody>
                  <a:tcPr marL="49411" marR="49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endParaRPr lang="de-DE" sz="140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endParaRPr lang="de-DE" sz="140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de-AT" sz="1400" b="1">
                          <a:latin typeface="Calibri"/>
                          <a:ea typeface="Times New Roman"/>
                          <a:cs typeface="Times New Roman"/>
                        </a:rPr>
                        <a:t>~</a:t>
                      </a:r>
                      <a:endParaRPr lang="de-DE" sz="140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de-AT" sz="1400" b="1" dirty="0">
                          <a:latin typeface="Calibri"/>
                          <a:ea typeface="Times New Roman"/>
                          <a:cs typeface="Times New Roman"/>
                        </a:rPr>
                        <a:t>+</a:t>
                      </a:r>
                      <a:endParaRPr lang="de-DE" sz="1400" dirty="0">
                        <a:latin typeface="Verdana"/>
                        <a:ea typeface="Times New Roman"/>
                        <a:cs typeface="Times New Roman"/>
                      </a:endParaRPr>
                    </a:p>
                  </a:txBody>
                  <a:tcPr marL="49411" marR="49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bl>
          </a:graphicData>
        </a:graphic>
      </p:graphicFrame>
      <p:sp>
        <p:nvSpPr>
          <p:cNvPr id="8" name="Textfeld 7"/>
          <p:cNvSpPr txBox="1"/>
          <p:nvPr/>
        </p:nvSpPr>
        <p:spPr>
          <a:xfrm>
            <a:off x="576288" y="5940549"/>
            <a:ext cx="7848872" cy="1015663"/>
          </a:xfrm>
          <a:prstGeom prst="rect">
            <a:avLst/>
          </a:prstGeom>
          <a:noFill/>
        </p:spPr>
        <p:txBody>
          <a:bodyPr wrap="square" rtlCol="0">
            <a:spAutoFit/>
          </a:bodyPr>
          <a:lstStyle/>
          <a:p>
            <a:r>
              <a:rPr lang="en-GB" sz="1200" dirty="0" smtClean="0"/>
              <a:t>+    : Governance-</a:t>
            </a:r>
            <a:r>
              <a:rPr lang="en-GB" sz="1200" dirty="0" err="1" smtClean="0"/>
              <a:t>Ansätze</a:t>
            </a:r>
            <a:r>
              <a:rPr lang="en-GB" sz="1200" dirty="0" smtClean="0"/>
              <a:t> </a:t>
            </a:r>
            <a:r>
              <a:rPr lang="en-GB" sz="1200" dirty="0" err="1" smtClean="0"/>
              <a:t>adressieren</a:t>
            </a:r>
            <a:r>
              <a:rPr lang="en-GB" sz="1200" dirty="0" smtClean="0"/>
              <a:t> die </a:t>
            </a:r>
            <a:r>
              <a:rPr lang="en-GB" sz="1200" dirty="0" err="1" smtClean="0"/>
              <a:t>Herausforderung</a:t>
            </a:r>
            <a:r>
              <a:rPr lang="en-GB" sz="1200" dirty="0" smtClean="0"/>
              <a:t> </a:t>
            </a:r>
            <a:r>
              <a:rPr lang="en-GB" sz="1200" dirty="0" err="1" smtClean="0"/>
              <a:t>explizit</a:t>
            </a:r>
            <a:endParaRPr lang="de-DE" sz="1200" dirty="0" smtClean="0"/>
          </a:p>
          <a:p>
            <a:r>
              <a:rPr lang="en-GB" sz="1200" dirty="0" smtClean="0"/>
              <a:t> ~   : </a:t>
            </a:r>
            <a:r>
              <a:rPr lang="en-GB" sz="1200" dirty="0" err="1" smtClean="0"/>
              <a:t>Einige</a:t>
            </a:r>
            <a:r>
              <a:rPr lang="en-GB" sz="1200" dirty="0" smtClean="0"/>
              <a:t> Governance-</a:t>
            </a:r>
            <a:r>
              <a:rPr lang="en-GB" sz="1200" dirty="0" err="1" smtClean="0"/>
              <a:t>Ansätze</a:t>
            </a:r>
            <a:r>
              <a:rPr lang="en-GB" sz="1200" dirty="0" smtClean="0"/>
              <a:t> </a:t>
            </a:r>
            <a:r>
              <a:rPr lang="en-GB" sz="1200" dirty="0" err="1" smtClean="0"/>
              <a:t>adressieren</a:t>
            </a:r>
            <a:r>
              <a:rPr lang="en-GB" sz="1200" dirty="0" smtClean="0"/>
              <a:t> die </a:t>
            </a:r>
            <a:r>
              <a:rPr lang="en-GB" sz="1200" dirty="0" err="1" smtClean="0"/>
              <a:t>Herausforderungen</a:t>
            </a:r>
            <a:r>
              <a:rPr lang="en-GB" sz="1200" dirty="0" smtClean="0"/>
              <a:t> </a:t>
            </a:r>
            <a:r>
              <a:rPr lang="en-GB" sz="1200" dirty="0" err="1" smtClean="0"/>
              <a:t>zu</a:t>
            </a:r>
            <a:r>
              <a:rPr lang="en-GB" sz="1200" dirty="0" smtClean="0"/>
              <a:t> </a:t>
            </a:r>
            <a:r>
              <a:rPr lang="en-GB" sz="1200" dirty="0" err="1" smtClean="0"/>
              <a:t>einem</a:t>
            </a:r>
            <a:r>
              <a:rPr lang="en-GB" sz="1200" dirty="0" smtClean="0"/>
              <a:t> </a:t>
            </a:r>
            <a:r>
              <a:rPr lang="en-GB" sz="1200" dirty="0" err="1" smtClean="0"/>
              <a:t>gewissen</a:t>
            </a:r>
            <a:r>
              <a:rPr lang="en-GB" sz="1200" dirty="0" smtClean="0"/>
              <a:t> Grad</a:t>
            </a:r>
            <a:endParaRPr lang="de-DE" sz="1200" dirty="0" smtClean="0"/>
          </a:p>
          <a:p>
            <a:r>
              <a:rPr lang="de-DE" sz="1200" dirty="0" smtClean="0"/>
              <a:t> </a:t>
            </a:r>
            <a:r>
              <a:rPr lang="en-GB" sz="1200" dirty="0" smtClean="0"/>
              <a:t>    	</a:t>
            </a:r>
            <a:endParaRPr lang="de-DE" sz="1200" dirty="0" smtClean="0"/>
          </a:p>
          <a:p>
            <a:endParaRPr lang="de-DE" dirty="0"/>
          </a:p>
        </p:txBody>
      </p:sp>
    </p:spTree>
    <p:extLst>
      <p:ext uri="{BB962C8B-B14F-4D97-AF65-F5344CB8AC3E}">
        <p14:creationId xmlns:p14="http://schemas.microsoft.com/office/powerpoint/2010/main" val="2342529090"/>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sz="24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sz="24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4875</Words>
  <Application>Microsoft Office PowerPoint</Application>
  <PresentationFormat>Benutzerdefiniert</PresentationFormat>
  <Paragraphs>758</Paragraphs>
  <Slides>35</Slides>
  <Notes>21</Notes>
  <HiddenSlides>0</HiddenSlides>
  <MMClips>0</MMClips>
  <ScaleCrop>false</ScaleCrop>
  <HeadingPairs>
    <vt:vector size="4" baseType="variant">
      <vt:variant>
        <vt:lpstr>Design</vt:lpstr>
      </vt:variant>
      <vt:variant>
        <vt:i4>1</vt:i4>
      </vt:variant>
      <vt:variant>
        <vt:lpstr>Folientitel</vt:lpstr>
      </vt:variant>
      <vt:variant>
        <vt:i4>35</vt:i4>
      </vt:variant>
    </vt:vector>
  </HeadingPairs>
  <TitlesOfParts>
    <vt:vector size="36" baseType="lpstr">
      <vt:lpstr>Benutzerdefiniertes Design</vt:lpstr>
      <vt:lpstr> Go-Adapt – The Governance of Adaptation to Climate Change: Taking Stock and Providing Guidance   Abschlussworkshop des Projekts GO-ADAPT am 13. Dez. 2012   Anja Bauer, Judith Feichtinger, Ralf Nordbeck, Juan Casado-Asensio, Reinhard Steurer       Andrea Prutsch, Maria Balas, Sabine McCallum, Veronika Wirth </vt:lpstr>
      <vt:lpstr>Tagesordnung</vt:lpstr>
      <vt:lpstr>Über GO-ADAPT </vt:lpstr>
      <vt:lpstr>Arbeitsschritte</vt:lpstr>
      <vt:lpstr> Die Governance der Anpassung:  Governance-Ansätze in 10 OECD-Ländern   Abschlussworkshop des Projekts GO-ADAPT Wien, 13. Dez. 2012   Anja Bauer, Reinhard Steurer          </vt:lpstr>
      <vt:lpstr>Bestandsaufnahme </vt:lpstr>
      <vt:lpstr>Politische Rahmensetzung</vt:lpstr>
      <vt:lpstr>Verantwortlichkeiten</vt:lpstr>
      <vt:lpstr>Governance-Ansätze</vt:lpstr>
      <vt:lpstr>Anpassung als  Koordinationsherausforderung</vt:lpstr>
      <vt:lpstr>Tagesordnung</vt:lpstr>
      <vt:lpstr>Was sind Partnerschaften? Was wird von ihnen erwartet?</vt:lpstr>
      <vt:lpstr>Fälle</vt:lpstr>
      <vt:lpstr>Akteure &amp; Koordinationspfade</vt:lpstr>
      <vt:lpstr>Koordinationsmuster </vt:lpstr>
      <vt:lpstr>Beitrag zur Anpassung</vt:lpstr>
      <vt:lpstr>Stärken &amp; Herausforderungen</vt:lpstr>
      <vt:lpstr>Schlussfolgerungen</vt:lpstr>
      <vt:lpstr> Integrierte Strategien:  Nachhaltigkeit, Klimaschutz und Anpassung   Abschlussworkshop des Projekts GO-ADAPT Wien, 13. Dez. 2012   Juan Casado-Asensio, Ralf Nordbeck, Reinhard Steurer          </vt:lpstr>
      <vt:lpstr>Merkmale Integrierter Strategien</vt:lpstr>
      <vt:lpstr>Nachhaltigkeitsstrategien Ursprung und Verbreitung</vt:lpstr>
      <vt:lpstr>Nachhaltigkeitsstrategien  Operative Konzepte von Nachhaltigkeit</vt:lpstr>
      <vt:lpstr>Nachhaltigkeitsstrategien Zielorientierte Steuerung? </vt:lpstr>
      <vt:lpstr>PowerPoint-Präsentation</vt:lpstr>
      <vt:lpstr>Nachhaltigkeitsstrategien Schwachstellen Governance-Prozess</vt:lpstr>
      <vt:lpstr>Nachhaltigkeitsstrategien  Effektivität</vt:lpstr>
      <vt:lpstr>Klimaschutzstrategien: Ursprung und Verbreitung </vt:lpstr>
      <vt:lpstr>Klimaschutzstrategien: Inhalte und Governance </vt:lpstr>
      <vt:lpstr>Klimaschutzstrategien: Effektivität</vt:lpstr>
      <vt:lpstr>Anpassungsstrategien: Ursprung und Verbreitung</vt:lpstr>
      <vt:lpstr>Anpassungsstrategien: Inhalte und Governance</vt:lpstr>
      <vt:lpstr>Anpassungsstrategien:  Effektivität</vt:lpstr>
      <vt:lpstr>Schlussfolgerungen zu  Integrierten Strategien</vt:lpstr>
      <vt:lpstr>Rück- und Ausblick</vt:lpstr>
      <vt:lpstr>PowerPoint-Präsentation</vt:lpstr>
    </vt:vector>
  </TitlesOfParts>
  <Company>ARC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GERZABEK</dc:creator>
  <cp:lastModifiedBy>steurer</cp:lastModifiedBy>
  <cp:revision>749</cp:revision>
  <dcterms:created xsi:type="dcterms:W3CDTF">2003-09-23T06:28:36Z</dcterms:created>
  <dcterms:modified xsi:type="dcterms:W3CDTF">2012-12-13T12:00:03Z</dcterms:modified>
</cp:coreProperties>
</file>