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BAD860-4F3F-4D7C-B005-DA90E1FCD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FA27E76-EBD1-459C-AFF8-588BA6067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244822-85C2-4969-A6DD-33A9D4096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75E2AA-BD55-48F7-A074-ECB16958B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B510086-FD66-465F-957A-3543039C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907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6E7FE7-A847-40CD-ABE6-5C448D2A2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86B4227-F307-40C6-A86F-3D9768FA30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7634F0-79CD-400F-8BF9-371F3C1DB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B18D877-B4AE-477E-AEC9-92A52A58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FC9D20C-8FE7-4692-83F9-51205FC78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97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2C6431C-709F-4257-A2F6-B89609DD7E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35FDEA3-5CF2-4173-A64A-36757B514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391031-0EA7-4DEF-A61D-4CA425CB3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D49278-59BE-4F3C-B14F-1317BEDF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003F24-560F-4E05-BFAB-4F2E9266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18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37B6B6-A5E2-47FB-9133-7EF5539C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3E0EE3-CF7A-4EB0-BE32-8E174595E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9E801D-CFE3-48E6-9A13-6D64A489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DFC5A6-4E72-4384-989E-9CB5DF9C7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40AF59-2EF2-4825-8DBE-0EFEB91AD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11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37EEF7-38CA-4378-B710-6934E64D0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437D17-1E68-4370-A4F7-E43760539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356D82-CF56-48BE-A305-48D68E33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2B218E5-FEBB-416A-80D8-366A79DF8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B252DED-8624-4086-BC33-C3AEC663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566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CAF6B9-0755-45AE-8913-384B4041A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1CA7D8-B614-4015-A7EF-BFF003BB8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7C11C55-1E6D-44AF-9EF0-A684D23AC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F52EB45-826D-4677-B4D0-7677D2857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422F0F-4D07-4B38-945A-D9A6DD1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0455EC-2041-4D90-B608-1DD54D62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764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76806E-A796-4348-8715-BCAEC1E46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C02EC48-D66F-4589-9C56-4DC53BEDE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FD2E618-FA88-4E8F-93C8-85846A51EB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A6EEBF4F-FADA-4E4A-912A-6E5C31F1B9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4E53800-9CC7-4663-9F72-56290053D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FB5AF67-6F60-4AC1-A56B-4BC87DFC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AF854E9-85F0-460E-AD48-51710535B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8A5BBA7-2022-407A-BBB9-C2A485E81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04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30618D-C344-4F34-B3D9-8991E1F98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D139DF5-8EAF-47B6-89DD-4461FB885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F07798F-3132-4149-8B6C-F0E411135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41734F3-839F-4590-9E5D-DDCDD69C0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845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62A1A88-A660-4845-B1FD-60E231BD9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12E7526-036D-4E38-8FB1-0EEEA2160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6B1271-4C1B-403F-AA08-A1ED808E2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88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AA43C-86F0-4692-BE68-6F257F3EF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9CE5B4-5815-4B0C-BA0B-8DA9419F2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00A4D36-79CC-4FB1-9FCE-7304DDDDD2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6904CB-CAFC-4440-9D1A-E78B1D9BE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08DDE18-3D62-4282-98C5-F45620655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0CE1EBF-F74F-46C2-AD5C-CA3ACB075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2460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A2FC7B-B22E-4C33-9E40-9985B0C1C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E5B647E-9241-4338-9D57-9AB3143F03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072F6F8-BA2F-4F11-BDDB-86A5416E7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B2093F-CE34-49AC-A607-0F89356FD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AFAE33-171E-4693-B125-2AF228C7E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052C13-FE0B-4775-B7B6-4FCC4EABF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1608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850F49D-3FD7-4F80-9278-C00AA2610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25BFD69-6998-4FE3-ADEB-092F82BD0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24508F-06C6-4B25-8A58-489924DDD9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D7213-987E-4C56-9A28-3CDE3C008901}" type="datetimeFigureOut">
              <a:rPr lang="cs-CZ" smtClean="0"/>
              <a:t>13.05.2025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23607CD-C0C3-41E4-9F87-07D43ED921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FD6A09C-4231-4D46-949F-DB0E2F237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072C4-9FBF-4B57-B387-73108A2B220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78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80C2C94-1D4D-292E-334A-51DA87A86310}"/>
              </a:ext>
            </a:extLst>
          </p:cNvPr>
          <p:cNvSpPr txBox="1"/>
          <p:nvPr/>
        </p:nvSpPr>
        <p:spPr>
          <a:xfrm>
            <a:off x="9506947" y="831256"/>
            <a:ext cx="263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86A98C2E-8B4A-0B07-1974-27C40BB239CF}"/>
              </a:ext>
            </a:extLst>
          </p:cNvPr>
          <p:cNvSpPr/>
          <p:nvPr/>
        </p:nvSpPr>
        <p:spPr>
          <a:xfrm>
            <a:off x="309025" y="1042527"/>
            <a:ext cx="2573374" cy="5552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Scientific knowledge</a:t>
            </a:r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918FFCCF-3D6F-0FBE-5878-4E64E05FAE4F}"/>
              </a:ext>
            </a:extLst>
          </p:cNvPr>
          <p:cNvSpPr/>
          <p:nvPr/>
        </p:nvSpPr>
        <p:spPr>
          <a:xfrm>
            <a:off x="309021" y="2589196"/>
            <a:ext cx="2573374" cy="1166575"/>
          </a:xfrm>
          <a:prstGeom prst="rect">
            <a:avLst/>
          </a:pr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YOURSELVES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Researcher &amp; Personality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 NETWORKS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Research(-related) relationships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B3B2DC4-AF3E-4735-E06B-EE8E922F9191}"/>
              </a:ext>
            </a:extLst>
          </p:cNvPr>
          <p:cNvSpPr txBox="1"/>
          <p:nvPr/>
        </p:nvSpPr>
        <p:spPr>
          <a:xfrm>
            <a:off x="309019" y="157952"/>
            <a:ext cx="2573374" cy="584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CHALLENGES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Identifying specific gaps</a:t>
            </a:r>
            <a:endParaRPr kumimoji="0" lang="en-GB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E8A02B83-C14E-46F2-B556-2A2FDAC78B9A}"/>
              </a:ext>
            </a:extLst>
          </p:cNvPr>
          <p:cNvSpPr/>
          <p:nvPr/>
        </p:nvSpPr>
        <p:spPr>
          <a:xfrm>
            <a:off x="309020" y="1654294"/>
            <a:ext cx="2573374" cy="5552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APPROACH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methodo</a:t>
            </a:r>
            <a:r>
              <a:rPr kumimoji="0" lang="cs-CZ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gy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E5A9212A-5EE5-8BD2-D667-942193F2A65F}"/>
              </a:ext>
            </a:extLst>
          </p:cNvPr>
          <p:cNvSpPr/>
          <p:nvPr/>
        </p:nvSpPr>
        <p:spPr>
          <a:xfrm>
            <a:off x="309019" y="4547750"/>
            <a:ext cx="2573374" cy="1523346"/>
          </a:xfrm>
          <a:prstGeom prst="rect">
            <a:avLst/>
          </a:prstGeom>
          <a:solidFill>
            <a:srgbClr val="39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SOCIETY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COMMUNITY</a:t>
            </a:r>
          </a:p>
        </p:txBody>
      </p:sp>
      <p:sp>
        <p:nvSpPr>
          <p:cNvPr id="17" name="Obdélník 16">
            <a:extLst>
              <a:ext uri="{FF2B5EF4-FFF2-40B4-BE49-F238E27FC236}">
                <a16:creationId xmlns:a16="http://schemas.microsoft.com/office/drawing/2014/main" id="{EE777E5B-F2A1-A9DC-56D8-509E7A55FA96}"/>
              </a:ext>
            </a:extLst>
          </p:cNvPr>
          <p:cNvSpPr/>
          <p:nvPr/>
        </p:nvSpPr>
        <p:spPr>
          <a:xfrm>
            <a:off x="308374" y="3790667"/>
            <a:ext cx="2573374" cy="646331"/>
          </a:xfrm>
          <a:prstGeom prst="rect">
            <a:avLst/>
          </a:pr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HOST &amp; SUPERVISOR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Needs and course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C88A70C1-A537-D969-6F75-721DB8293734}"/>
              </a:ext>
            </a:extLst>
          </p:cNvPr>
          <p:cNvSpPr txBox="1"/>
          <p:nvPr/>
        </p:nvSpPr>
        <p:spPr>
          <a:xfrm>
            <a:off x="9637717" y="6088559"/>
            <a:ext cx="2107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 </a:t>
            </a:r>
          </a:p>
        </p:txBody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18FA0756-9B95-0F9C-DAA0-0BD4BB4AEC12}"/>
              </a:ext>
            </a:extLst>
          </p:cNvPr>
          <p:cNvSpPr/>
          <p:nvPr/>
        </p:nvSpPr>
        <p:spPr>
          <a:xfrm>
            <a:off x="9403460" y="1064159"/>
            <a:ext cx="2507507" cy="5552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Novel scientific knowledge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 of the art</a:t>
            </a:r>
          </a:p>
        </p:txBody>
      </p:sp>
      <p:sp>
        <p:nvSpPr>
          <p:cNvPr id="23" name="Obdélník 22">
            <a:extLst>
              <a:ext uri="{FF2B5EF4-FFF2-40B4-BE49-F238E27FC236}">
                <a16:creationId xmlns:a16="http://schemas.microsoft.com/office/drawing/2014/main" id="{96FB19CF-EE1D-035E-C0B5-26D7804A20C4}"/>
              </a:ext>
            </a:extLst>
          </p:cNvPr>
          <p:cNvSpPr/>
          <p:nvPr/>
        </p:nvSpPr>
        <p:spPr>
          <a:xfrm>
            <a:off x="9403456" y="2429469"/>
            <a:ext cx="2507507" cy="1827768"/>
          </a:xfrm>
          <a:prstGeom prst="rect">
            <a:avLst/>
          </a:pr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YOURSELVES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Career opportunities &amp; options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Scientific collaborations &amp; projects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HOST &amp; SUPERVISOR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Novel directions &amp; scope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919AF92D-4F05-F4FD-A27C-A42E883F4269}"/>
              </a:ext>
            </a:extLst>
          </p:cNvPr>
          <p:cNvSpPr/>
          <p:nvPr/>
        </p:nvSpPr>
        <p:spPr>
          <a:xfrm>
            <a:off x="9403455" y="1685551"/>
            <a:ext cx="2507507" cy="55526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Novel approach, methodologies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Novel options in research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5C4A145F-61B2-DCE5-615F-864D4C29FDB3}"/>
              </a:ext>
            </a:extLst>
          </p:cNvPr>
          <p:cNvSpPr/>
          <p:nvPr/>
        </p:nvSpPr>
        <p:spPr>
          <a:xfrm>
            <a:off x="9403454" y="4379075"/>
            <a:ext cx="2507507" cy="1722756"/>
          </a:xfrm>
          <a:prstGeom prst="rect">
            <a:avLst/>
          </a:prstGeom>
          <a:solidFill>
            <a:srgbClr val="39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END USERS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Researchers; policy makers; public sector organisations &amp; institutions; citizens, general public; NGOs; media; academia &amp; schools; SMEs; companies; …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36361AA5-9DA9-EB02-916F-3D93726809D5}"/>
              </a:ext>
            </a:extLst>
          </p:cNvPr>
          <p:cNvSpPr txBox="1"/>
          <p:nvPr/>
        </p:nvSpPr>
        <p:spPr>
          <a:xfrm>
            <a:off x="9396482" y="206377"/>
            <a:ext cx="2507507" cy="584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Enabling effects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FB9D21DD-DE94-C1F8-9553-FBA64E230396}"/>
              </a:ext>
            </a:extLst>
          </p:cNvPr>
          <p:cNvSpPr txBox="1"/>
          <p:nvPr/>
        </p:nvSpPr>
        <p:spPr>
          <a:xfrm>
            <a:off x="3988191" y="206377"/>
            <a:ext cx="4302493" cy="58477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SOLUTIONS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Research, training &amp; communication plan</a:t>
            </a:r>
          </a:p>
        </p:txBody>
      </p:sp>
      <p:sp>
        <p:nvSpPr>
          <p:cNvPr id="29" name="Bublinový popisek: s obousměrnou vodorovnou šipkou 28">
            <a:extLst>
              <a:ext uri="{FF2B5EF4-FFF2-40B4-BE49-F238E27FC236}">
                <a16:creationId xmlns:a16="http://schemas.microsoft.com/office/drawing/2014/main" id="{08D00D36-D339-D36A-C7F9-C45340945B67}"/>
              </a:ext>
            </a:extLst>
          </p:cNvPr>
          <p:cNvSpPr/>
          <p:nvPr/>
        </p:nvSpPr>
        <p:spPr>
          <a:xfrm>
            <a:off x="3046586" y="1033423"/>
            <a:ext cx="6192683" cy="5194121"/>
          </a:xfrm>
          <a:prstGeom prst="leftRightArrowCallout">
            <a:avLst>
              <a:gd name="adj1" fmla="val 37462"/>
              <a:gd name="adj2" fmla="val 25000"/>
              <a:gd name="adj3" fmla="val 6485"/>
              <a:gd name="adj4" fmla="val 82305"/>
            </a:avLst>
          </a:prstGeom>
          <a:solidFill>
            <a:schemeClr val="accent1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bdélník 29">
            <a:extLst>
              <a:ext uri="{FF2B5EF4-FFF2-40B4-BE49-F238E27FC236}">
                <a16:creationId xmlns:a16="http://schemas.microsoft.com/office/drawing/2014/main" id="{EFCD7AEE-2041-B61F-46D5-3C5ADD356459}"/>
              </a:ext>
            </a:extLst>
          </p:cNvPr>
          <p:cNvSpPr/>
          <p:nvPr/>
        </p:nvSpPr>
        <p:spPr>
          <a:xfrm>
            <a:off x="3988192" y="1107833"/>
            <a:ext cx="4302493" cy="16163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OVERALL GOAL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 RESEARCH OBJECTIVE 1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 WORK-PACKAGE 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 RESEARCH OBJECTIVE 2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 WORK-PACKAGE 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…  …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WP1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Methodology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employed</a:t>
            </a: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, m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ain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scientific outputs</a:t>
            </a:r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WP2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Methodology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employed</a:t>
            </a: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, m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ain </a:t>
            </a: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scientific outputs</a:t>
            </a:r>
            <a:endParaRPr kumimoji="0" lang="cs-CZ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…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BBDA4589-8C8E-42CA-8E0B-656CA623FEA7}"/>
              </a:ext>
            </a:extLst>
          </p:cNvPr>
          <p:cNvSpPr/>
          <p:nvPr/>
        </p:nvSpPr>
        <p:spPr>
          <a:xfrm>
            <a:off x="3988190" y="2791364"/>
            <a:ext cx="4302493" cy="1701651"/>
          </a:xfrm>
          <a:prstGeom prst="rect">
            <a:avLst/>
          </a:pr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TRAINING &amp; ToK WORK PACKAGE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HOST INSTITUTION, NETWORKS, EXTERNAL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Research skills trainings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Non-Research skills trainings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ToK activities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&amp; SPECIFIC OBJECTIVES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C004D672-3A3E-5E94-4C39-FF6C5AF25CDB}"/>
              </a:ext>
            </a:extLst>
          </p:cNvPr>
          <p:cNvSpPr txBox="1"/>
          <p:nvPr/>
        </p:nvSpPr>
        <p:spPr>
          <a:xfrm>
            <a:off x="100440" y="6101831"/>
            <a:ext cx="3074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EXCELLENCE </a:t>
            </a:r>
          </a:p>
        </p:txBody>
      </p:sp>
      <p:sp>
        <p:nvSpPr>
          <p:cNvPr id="38" name="Šipka: obousměrná vodorovná 37">
            <a:extLst>
              <a:ext uri="{FF2B5EF4-FFF2-40B4-BE49-F238E27FC236}">
                <a16:creationId xmlns:a16="http://schemas.microsoft.com/office/drawing/2014/main" id="{1D99A384-90F3-A048-986B-F3C8E78A0726}"/>
              </a:ext>
            </a:extLst>
          </p:cNvPr>
          <p:cNvSpPr/>
          <p:nvPr/>
        </p:nvSpPr>
        <p:spPr>
          <a:xfrm>
            <a:off x="3071009" y="6101830"/>
            <a:ext cx="6192683" cy="769441"/>
          </a:xfrm>
          <a:prstGeom prst="leftRightArrow">
            <a:avLst/>
          </a:prstGeom>
          <a:solidFill>
            <a:schemeClr val="accent1">
              <a:lumMod val="20000"/>
              <a:lumOff val="8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a permanent interaction – open science principle</a:t>
            </a: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B3FA5DDE-2DDB-49E7-669A-7BE7118165D5}"/>
              </a:ext>
            </a:extLst>
          </p:cNvPr>
          <p:cNvSpPr/>
          <p:nvPr/>
        </p:nvSpPr>
        <p:spPr>
          <a:xfrm>
            <a:off x="3988190" y="4566800"/>
            <a:ext cx="4302493" cy="1584114"/>
          </a:xfrm>
          <a:prstGeom prst="rect">
            <a:avLst/>
          </a:prstGeom>
          <a:solidFill>
            <a:srgbClr val="3946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COMMUNICATION WORK-PACKAGE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Impact driven objectives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DISSEMINATION, EXPLOITATION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&amp; PUBLIC OUTREACH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Target groups, content, channels &amp; promotional means, reach monitoring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Wingdings" panose="05000000000000000000" pitchFamily="2" charset="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Wingdings" panose="05000000000000000000" pitchFamily="2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911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80C2C94-1D4D-292E-334A-51DA87A86310}"/>
              </a:ext>
            </a:extLst>
          </p:cNvPr>
          <p:cNvSpPr txBox="1"/>
          <p:nvPr/>
        </p:nvSpPr>
        <p:spPr>
          <a:xfrm>
            <a:off x="9506947" y="831256"/>
            <a:ext cx="2638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BB3B2DC4-AF3E-4735-E06B-EE8E922F9191}"/>
              </a:ext>
            </a:extLst>
          </p:cNvPr>
          <p:cNvSpPr txBox="1"/>
          <p:nvPr/>
        </p:nvSpPr>
        <p:spPr>
          <a:xfrm>
            <a:off x="243347" y="173763"/>
            <a:ext cx="2709383" cy="73866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is the major scientific challenge?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 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r>
              <a:rPr kumimoji="0" lang="en-GB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esearch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problem in a bigger picture.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C88A70C1-A537-D969-6F75-721DB8293734}"/>
              </a:ext>
            </a:extLst>
          </p:cNvPr>
          <p:cNvSpPr txBox="1"/>
          <p:nvPr/>
        </p:nvSpPr>
        <p:spPr>
          <a:xfrm>
            <a:off x="9637717" y="6088559"/>
            <a:ext cx="2107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 </a:t>
            </a:r>
          </a:p>
        </p:txBody>
      </p:sp>
      <p:sp>
        <p:nvSpPr>
          <p:cNvPr id="25" name="Obdélník 24">
            <a:extLst>
              <a:ext uri="{FF2B5EF4-FFF2-40B4-BE49-F238E27FC236}">
                <a16:creationId xmlns:a16="http://schemas.microsoft.com/office/drawing/2014/main" id="{5C4A145F-61B2-DCE5-615F-864D4C29FDB3}"/>
              </a:ext>
            </a:extLst>
          </p:cNvPr>
          <p:cNvSpPr/>
          <p:nvPr/>
        </p:nvSpPr>
        <p:spPr>
          <a:xfrm>
            <a:off x="9302310" y="4257237"/>
            <a:ext cx="2608652" cy="19028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can the categorised stakeholders  benefit from the outputs now or later 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– refer to EU policies. </a:t>
            </a: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Consider all kinds of societal impacts.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Try to quantify.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change can you contribute to, inspire?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kind of feedback for your research and further collaborations can you identify?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36361AA5-9DA9-EB02-916F-3D93726809D5}"/>
              </a:ext>
            </a:extLst>
          </p:cNvPr>
          <p:cNvSpPr txBox="1"/>
          <p:nvPr/>
        </p:nvSpPr>
        <p:spPr>
          <a:xfrm>
            <a:off x="9291700" y="167355"/>
            <a:ext cx="2608651" cy="57708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>
              <a:defRPr sz="1050">
                <a:solidFill>
                  <a:srgbClr val="C00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potential changes can your project bring about in short-, mid-, long-term?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Bublinový popisek: s obousměrnou vodorovnou šipkou 28">
            <a:extLst>
              <a:ext uri="{FF2B5EF4-FFF2-40B4-BE49-F238E27FC236}">
                <a16:creationId xmlns:a16="http://schemas.microsoft.com/office/drawing/2014/main" id="{08D00D36-D339-D36A-C7F9-C45340945B67}"/>
              </a:ext>
            </a:extLst>
          </p:cNvPr>
          <p:cNvSpPr/>
          <p:nvPr/>
        </p:nvSpPr>
        <p:spPr>
          <a:xfrm>
            <a:off x="3039566" y="906019"/>
            <a:ext cx="6189497" cy="5321525"/>
          </a:xfrm>
          <a:prstGeom prst="leftRightArrowCallout">
            <a:avLst>
              <a:gd name="adj1" fmla="val 37462"/>
              <a:gd name="adj2" fmla="val 25000"/>
              <a:gd name="adj3" fmla="val 6485"/>
              <a:gd name="adj4" fmla="val 82305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ovéPole 36">
            <a:extLst>
              <a:ext uri="{FF2B5EF4-FFF2-40B4-BE49-F238E27FC236}">
                <a16:creationId xmlns:a16="http://schemas.microsoft.com/office/drawing/2014/main" id="{C004D672-3A3E-5E94-4C39-FF6C5AF25CDB}"/>
              </a:ext>
            </a:extLst>
          </p:cNvPr>
          <p:cNvSpPr txBox="1"/>
          <p:nvPr/>
        </p:nvSpPr>
        <p:spPr>
          <a:xfrm>
            <a:off x="100440" y="6101831"/>
            <a:ext cx="30742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EXCELLENCE </a:t>
            </a:r>
          </a:p>
        </p:txBody>
      </p:sp>
      <p:sp>
        <p:nvSpPr>
          <p:cNvPr id="38" name="Šipka: obousměrná vodorovná 37">
            <a:extLst>
              <a:ext uri="{FF2B5EF4-FFF2-40B4-BE49-F238E27FC236}">
                <a16:creationId xmlns:a16="http://schemas.microsoft.com/office/drawing/2014/main" id="{1D99A384-90F3-A048-986B-F3C8E78A0726}"/>
              </a:ext>
            </a:extLst>
          </p:cNvPr>
          <p:cNvSpPr/>
          <p:nvPr/>
        </p:nvSpPr>
        <p:spPr>
          <a:xfrm>
            <a:off x="3091098" y="6081750"/>
            <a:ext cx="6095433" cy="769441"/>
          </a:xfrm>
          <a:prstGeom prst="leftRightArrow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40000"/>
                    <a:lumOff val="6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 should be a permanent interaction – open science principle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DB324B9-04F3-6A51-AAFF-CBC98E32DA9F}"/>
              </a:ext>
            </a:extLst>
          </p:cNvPr>
          <p:cNvSpPr txBox="1"/>
          <p:nvPr/>
        </p:nvSpPr>
        <p:spPr>
          <a:xfrm>
            <a:off x="250724" y="984362"/>
            <a:ext cx="2702007" cy="66451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Define the research problem &amp;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gaps in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cs-CZ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s-o-t-a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C90BF4D-D4F7-2A7C-A733-FBD4DCC59C4C}"/>
              </a:ext>
            </a:extLst>
          </p:cNvPr>
          <p:cNvSpPr txBox="1"/>
          <p:nvPr/>
        </p:nvSpPr>
        <p:spPr>
          <a:xfrm>
            <a:off x="250724" y="1733419"/>
            <a:ext cx="2701712" cy="78483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major gaps in approach / methodology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FAD2543-E49F-57A5-616F-DB962EE62493}"/>
              </a:ext>
            </a:extLst>
          </p:cNvPr>
          <p:cNvSpPr txBox="1"/>
          <p:nvPr/>
        </p:nvSpPr>
        <p:spPr>
          <a:xfrm>
            <a:off x="251019" y="2627096"/>
            <a:ext cx="2701712" cy="105281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research knowledge + competences &amp; transferrable skills do you need to develop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do you need to enhance your networks?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87A75350-09B0-0654-E69D-3CC583005ABB}"/>
              </a:ext>
            </a:extLst>
          </p:cNvPr>
          <p:cNvSpPr txBox="1"/>
          <p:nvPr/>
        </p:nvSpPr>
        <p:spPr>
          <a:xfrm>
            <a:off x="251019" y="3830480"/>
            <a:ext cx="2701712" cy="105281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complementary knowledge &amp; know-how can you bring to your host &amp; supervisor?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do they „miss“ and can benefit from?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7AB25BC-EB6C-A599-4468-26CC58287A35}"/>
              </a:ext>
            </a:extLst>
          </p:cNvPr>
          <p:cNvSpPr txBox="1"/>
          <p:nvPr/>
        </p:nvSpPr>
        <p:spPr>
          <a:xfrm>
            <a:off x="250724" y="4945683"/>
            <a:ext cx="2689500" cy="11916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algn="ctr">
              <a:defRPr sz="9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gaps and deficits are there in relation to society? Consider your research problem within societal and community contexts.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policies address the issue and how they relate to your research?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38A6F5D-27DC-D9A6-CDFA-6171D9374949}"/>
              </a:ext>
            </a:extLst>
          </p:cNvPr>
          <p:cNvSpPr txBox="1"/>
          <p:nvPr/>
        </p:nvSpPr>
        <p:spPr>
          <a:xfrm>
            <a:off x="3604437" y="164414"/>
            <a:ext cx="5092996" cy="577081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is your research solution? Overview &amp; main point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B926882-F7BE-B159-5702-6D7D34352C2B}"/>
              </a:ext>
            </a:extLst>
          </p:cNvPr>
          <p:cNvSpPr txBox="1"/>
          <p:nvPr/>
        </p:nvSpPr>
        <p:spPr>
          <a:xfrm>
            <a:off x="3728604" y="984362"/>
            <a:ext cx="4814661" cy="1800603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Formulate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overall goal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the project (contribution to tackling of the challenge)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Define &amp; articulate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 research objectives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 r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esearch questions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Define related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work-packages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methodology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you will use in each of the WPs 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their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main outputs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List </a:t>
            </a:r>
            <a:r>
              <a:rPr kumimoji="0" lang="en-GB" sz="105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innovative aspects 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 your approach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243FFD6-BA73-344C-327C-F41E10FEB8FA}"/>
              </a:ext>
            </a:extLst>
          </p:cNvPr>
          <p:cNvSpPr txBox="1"/>
          <p:nvPr/>
        </p:nvSpPr>
        <p:spPr>
          <a:xfrm>
            <a:off x="3732028" y="2858989"/>
            <a:ext cx="4814660" cy="138761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Identify trainings opportunities within and outside the HI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Design your training plan of 1) research skills 2) transferrable skills based on identified gaps (desired impacts) – what, with whom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when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886A380D-2CDE-B670-CE0F-A86C2C7A7F7B}"/>
              </a:ext>
            </a:extLst>
          </p:cNvPr>
          <p:cNvSpPr txBox="1"/>
          <p:nvPr/>
        </p:nvSpPr>
        <p:spPr>
          <a:xfrm>
            <a:off x="3732087" y="4336779"/>
            <a:ext cx="4811179" cy="1800603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 algn="ctr">
              <a:defRPr sz="9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 will use your results? Consider different target groups / stakeholders.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Specify diverse channels to communicate your results.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accessible and varied communication actions towards general public.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Specify means of promotion of your results and the project.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Estimate the reach of your communication activities and means  of its monitoring.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CD24219-2882-749B-8365-B67800E885AE}"/>
              </a:ext>
            </a:extLst>
          </p:cNvPr>
          <p:cNvSpPr txBox="1"/>
          <p:nvPr/>
        </p:nvSpPr>
        <p:spPr>
          <a:xfrm>
            <a:off x="9302310" y="1030295"/>
            <a:ext cx="2608652" cy="1585370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100" b="1">
                <a:solidFill>
                  <a:srgbClr val="0070C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novel perspectives and approaches your results bring about?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Specify in what way the results enrich your field, think within different contexts (disciplines)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Specify any novel methodological means or perspectives generated.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C1D95023-3207-C437-BF4D-135F319C2F7F}"/>
              </a:ext>
            </a:extLst>
          </p:cNvPr>
          <p:cNvSpPr txBox="1"/>
          <p:nvPr/>
        </p:nvSpPr>
        <p:spPr>
          <a:xfrm>
            <a:off x="9302310" y="2680191"/>
            <a:ext cx="2608652" cy="151732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cs-CZ"/>
            </a:defPPr>
            <a:lvl1pPr>
              <a:defRPr sz="1050" b="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professional options are there for you thanks to MSCA-PF?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Specifically, list „out-of-academia“ career options. Think out of the box!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Describe benefits of your collaborations for the HI – ToK &amp; options for networks.</a:t>
            </a: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7730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622</Words>
  <Application>Microsoft Office PowerPoint</Application>
  <PresentationFormat>Widescreen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Zeman Jakub</dc:creator>
  <cp:lastModifiedBy>Olivier Guillaume</cp:lastModifiedBy>
  <cp:revision>1</cp:revision>
  <dcterms:created xsi:type="dcterms:W3CDTF">2024-03-08T16:33:30Z</dcterms:created>
  <dcterms:modified xsi:type="dcterms:W3CDTF">2025-05-13T07:56:43Z</dcterms:modified>
</cp:coreProperties>
</file>