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56" r:id="rId2"/>
    <p:sldId id="437" r:id="rId3"/>
    <p:sldId id="807" r:id="rId4"/>
    <p:sldId id="821" r:id="rId5"/>
    <p:sldId id="423" r:id="rId6"/>
    <p:sldId id="415" r:id="rId7"/>
    <p:sldId id="822" r:id="rId8"/>
    <p:sldId id="422" r:id="rId9"/>
    <p:sldId id="432" r:id="rId10"/>
    <p:sldId id="438" r:id="rId11"/>
    <p:sldId id="813" r:id="rId12"/>
    <p:sldId id="808" r:id="rId13"/>
    <p:sldId id="823" r:id="rId1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976FE2-3B9E-686E-F136-910E7E469558}" name="Bente Knoll" initials="BK" userId="S::bente.knoll@BNK.onmicrosoft.com::d9d319e8-eea7-4141-92f8-862f631add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4B01F"/>
    <a:srgbClr val="50AE64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9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7" y="6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D2FE241-8A2F-4929-56B8-EE52B3E70F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7333"/>
          </a:xfrm>
          <a:prstGeom prst="rect">
            <a:avLst/>
          </a:prstGeom>
        </p:spPr>
        <p:txBody>
          <a:bodyPr vert="horz" lIns="88190" tIns="44095" rIns="88190" bIns="44095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1CDE52D-8D18-29BD-F77C-AFE6EB25EA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750" y="1"/>
            <a:ext cx="2945405" cy="497333"/>
          </a:xfrm>
          <a:prstGeom prst="rect">
            <a:avLst/>
          </a:prstGeom>
        </p:spPr>
        <p:txBody>
          <a:bodyPr vert="horz" lIns="88190" tIns="44095" rIns="88190" bIns="44095" rtlCol="0"/>
          <a:lstStyle>
            <a:lvl1pPr algn="r">
              <a:defRPr sz="1200"/>
            </a:lvl1pPr>
          </a:lstStyle>
          <a:p>
            <a:r>
              <a:rPr lang="de-AT"/>
              <a:t>12.09.2023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2F0640-1748-9717-5B94-E2B1C853AF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9306"/>
            <a:ext cx="2945406" cy="497333"/>
          </a:xfrm>
          <a:prstGeom prst="rect">
            <a:avLst/>
          </a:prstGeom>
        </p:spPr>
        <p:txBody>
          <a:bodyPr vert="horz" lIns="88190" tIns="44095" rIns="88190" bIns="44095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033302-A1D9-7C7F-AF27-D063AC361C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750" y="9429306"/>
            <a:ext cx="2945405" cy="497333"/>
          </a:xfrm>
          <a:prstGeom prst="rect">
            <a:avLst/>
          </a:prstGeom>
        </p:spPr>
        <p:txBody>
          <a:bodyPr vert="horz" lIns="88190" tIns="44095" rIns="88190" bIns="44095" rtlCol="0" anchor="b"/>
          <a:lstStyle>
            <a:lvl1pPr algn="r">
              <a:defRPr sz="1200"/>
            </a:lvl1pPr>
          </a:lstStyle>
          <a:p>
            <a:fld id="{11B1A330-87B0-4EEC-9053-BAAF1697F9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044222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7333"/>
          </a:xfrm>
          <a:prstGeom prst="rect">
            <a:avLst/>
          </a:prstGeom>
        </p:spPr>
        <p:txBody>
          <a:bodyPr vert="horz" lIns="88190" tIns="44095" rIns="88190" bIns="44095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750" y="1"/>
            <a:ext cx="2945405" cy="497333"/>
          </a:xfrm>
          <a:prstGeom prst="rect">
            <a:avLst/>
          </a:prstGeom>
        </p:spPr>
        <p:txBody>
          <a:bodyPr vert="horz" lIns="88190" tIns="44095" rIns="88190" bIns="44095" rtlCol="0"/>
          <a:lstStyle>
            <a:lvl1pPr algn="r">
              <a:defRPr sz="1200"/>
            </a:lvl1pPr>
          </a:lstStyle>
          <a:p>
            <a:r>
              <a:rPr lang="de-AT"/>
              <a:t>12.09.2023</a:t>
            </a:r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90" tIns="44095" rIns="88190" bIns="44095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vert="horz" lIns="88190" tIns="44095" rIns="88190" bIns="44095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9306"/>
            <a:ext cx="2945406" cy="497333"/>
          </a:xfrm>
          <a:prstGeom prst="rect">
            <a:avLst/>
          </a:prstGeom>
        </p:spPr>
        <p:txBody>
          <a:bodyPr vert="horz" lIns="88190" tIns="44095" rIns="88190" bIns="44095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750" y="9429306"/>
            <a:ext cx="2945405" cy="497333"/>
          </a:xfrm>
          <a:prstGeom prst="rect">
            <a:avLst/>
          </a:prstGeom>
        </p:spPr>
        <p:txBody>
          <a:bodyPr vert="horz" lIns="88190" tIns="44095" rIns="88190" bIns="44095" rtlCol="0" anchor="b"/>
          <a:lstStyle>
            <a:lvl1pPr algn="r">
              <a:defRPr sz="1200"/>
            </a:lvl1pPr>
          </a:lstStyle>
          <a:p>
            <a:fld id="{D18B511C-40F6-4EDD-AE13-6CA11B383E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234575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Veranstaltung: Regionalkonferenz Energiegemeinschaften Brunn/Gebirge, Impuls Solidarische Energiegemeinschaften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05.11.2024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AT"/>
              <a:t>Dipl.-Ing.in Dr.in Bente Knoll, B-NK GmbH</a:t>
            </a:r>
          </a:p>
        </p:txBody>
      </p:sp>
    </p:spTree>
    <p:extLst>
      <p:ext uri="{BB962C8B-B14F-4D97-AF65-F5344CB8AC3E}">
        <p14:creationId xmlns:p14="http://schemas.microsoft.com/office/powerpoint/2010/main" val="4062795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313"/>
            <a:ext cx="10515600" cy="4537075"/>
          </a:xfrm>
        </p:spPr>
        <p:txBody>
          <a:bodyPr/>
          <a:lstStyle>
            <a:lvl5pPr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DE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30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29" userDrawn="1">
          <p15:clr>
            <a:srgbClr val="FBAE40"/>
          </p15:clr>
        </p15:guide>
        <p15:guide id="4" pos="715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ogo enthält.">
            <a:extLst>
              <a:ext uri="{FF2B5EF4-FFF2-40B4-BE49-F238E27FC236}">
                <a16:creationId xmlns:a16="http://schemas.microsoft.com/office/drawing/2014/main" id="{E90DB80C-710A-34C3-0F46-BBF9181D7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 b="29553"/>
          <a:stretch/>
        </p:blipFill>
        <p:spPr>
          <a:xfrm>
            <a:off x="713780" y="2388358"/>
            <a:ext cx="10679376" cy="3398291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0C3F6A8-6D79-13F4-6DD2-67B237FEB7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484313"/>
            <a:ext cx="10512425" cy="1160462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50AE6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Auf eine solidarisch-diakonische Energiewende.</a:t>
            </a:r>
          </a:p>
        </p:txBody>
      </p:sp>
    </p:spTree>
    <p:extLst>
      <p:ext uri="{BB962C8B-B14F-4D97-AF65-F5344CB8AC3E}">
        <p14:creationId xmlns:p14="http://schemas.microsoft.com/office/powerpoint/2010/main" val="443024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CDE36-E297-EDF5-B25A-A3EADB5626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Agenda</a:t>
            </a:r>
            <a:endParaRPr lang="de-AT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8D558C0-E60E-2535-39FC-22ED5BAA2840}"/>
              </a:ext>
            </a:extLst>
          </p:cNvPr>
          <p:cNvSpPr/>
          <p:nvPr userDrawn="1"/>
        </p:nvSpPr>
        <p:spPr>
          <a:xfrm>
            <a:off x="839788" y="1484313"/>
            <a:ext cx="10514012" cy="453707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EDB751-CDC7-A6EB-61CD-729937D29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7" y="1484313"/>
            <a:ext cx="10512425" cy="453707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3609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4319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598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_Schr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8956" y="6298651"/>
            <a:ext cx="593344" cy="336550"/>
          </a:xfrm>
          <a:prstGeom prst="rect">
            <a:avLst/>
          </a:prstGeom>
        </p:spPr>
        <p:txBody>
          <a:bodyPr/>
          <a:lstStyle/>
          <a:p>
            <a:fld id="{ABE5AD7C-5116-4792-B8FF-1C4EB07DD032}" type="slidenum">
              <a:rPr lang="de-AT" smtClean="0"/>
              <a:t>‹Nr.›</a:t>
            </a:fld>
            <a:endParaRPr lang="de-AT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894149B-44E2-0673-E465-862EB37A2195}"/>
              </a:ext>
            </a:extLst>
          </p:cNvPr>
          <p:cNvSpPr/>
          <p:nvPr userDrawn="1"/>
        </p:nvSpPr>
        <p:spPr>
          <a:xfrm>
            <a:off x="838200" y="2477749"/>
            <a:ext cx="2471855" cy="3048915"/>
          </a:xfrm>
          <a:prstGeom prst="rect">
            <a:avLst/>
          </a:prstGeom>
          <a:noFill/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894149B-44E2-0673-E465-862EB37A2195}"/>
              </a:ext>
            </a:extLst>
          </p:cNvPr>
          <p:cNvSpPr/>
          <p:nvPr userDrawn="1"/>
        </p:nvSpPr>
        <p:spPr>
          <a:xfrm>
            <a:off x="8825979" y="2505724"/>
            <a:ext cx="2471855" cy="3048915"/>
          </a:xfrm>
          <a:prstGeom prst="rect">
            <a:avLst/>
          </a:prstGeom>
          <a:noFill/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894149B-44E2-0673-E465-862EB37A2195}"/>
              </a:ext>
            </a:extLst>
          </p:cNvPr>
          <p:cNvSpPr/>
          <p:nvPr userDrawn="1"/>
        </p:nvSpPr>
        <p:spPr>
          <a:xfrm>
            <a:off x="6163386" y="2498900"/>
            <a:ext cx="2471855" cy="3048915"/>
          </a:xfrm>
          <a:prstGeom prst="rect">
            <a:avLst/>
          </a:prstGeom>
          <a:noFill/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894149B-44E2-0673-E465-862EB37A2195}"/>
              </a:ext>
            </a:extLst>
          </p:cNvPr>
          <p:cNvSpPr/>
          <p:nvPr userDrawn="1"/>
        </p:nvSpPr>
        <p:spPr>
          <a:xfrm>
            <a:off x="3500793" y="2477748"/>
            <a:ext cx="2471855" cy="3048915"/>
          </a:xfrm>
          <a:prstGeom prst="rect">
            <a:avLst/>
          </a:prstGeom>
          <a:noFill/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AT"/>
          </a:p>
        </p:txBody>
      </p:sp>
      <p:sp>
        <p:nvSpPr>
          <p:cNvPr id="10" name="Pfeil: Fünfeck 9">
            <a:extLst>
              <a:ext uri="{FF2B5EF4-FFF2-40B4-BE49-F238E27FC236}">
                <a16:creationId xmlns:a16="http://schemas.microsoft.com/office/drawing/2014/main" id="{B632C334-3D62-7347-EACA-1E3EDE57FC3A}"/>
              </a:ext>
            </a:extLst>
          </p:cNvPr>
          <p:cNvSpPr/>
          <p:nvPr userDrawn="1"/>
        </p:nvSpPr>
        <p:spPr>
          <a:xfrm>
            <a:off x="838200" y="1484313"/>
            <a:ext cx="1550165" cy="779243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Schritt  1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1" name="Pfeil: Fünfeck 10">
            <a:extLst>
              <a:ext uri="{FF2B5EF4-FFF2-40B4-BE49-F238E27FC236}">
                <a16:creationId xmlns:a16="http://schemas.microsoft.com/office/drawing/2014/main" id="{B632C334-3D62-7347-EACA-1E3EDE57FC3A}"/>
              </a:ext>
            </a:extLst>
          </p:cNvPr>
          <p:cNvSpPr/>
          <p:nvPr userDrawn="1"/>
        </p:nvSpPr>
        <p:spPr>
          <a:xfrm>
            <a:off x="3500793" y="1484313"/>
            <a:ext cx="1550165" cy="779243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Schritt  2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2" name="Pfeil: Fünfeck 11">
            <a:extLst>
              <a:ext uri="{FF2B5EF4-FFF2-40B4-BE49-F238E27FC236}">
                <a16:creationId xmlns:a16="http://schemas.microsoft.com/office/drawing/2014/main" id="{B632C334-3D62-7347-EACA-1E3EDE57FC3A}"/>
              </a:ext>
            </a:extLst>
          </p:cNvPr>
          <p:cNvSpPr/>
          <p:nvPr userDrawn="1"/>
        </p:nvSpPr>
        <p:spPr>
          <a:xfrm>
            <a:off x="6163386" y="1484313"/>
            <a:ext cx="1550165" cy="779243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Schritt  3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B632C334-3D62-7347-EACA-1E3EDE57FC3A}"/>
              </a:ext>
            </a:extLst>
          </p:cNvPr>
          <p:cNvSpPr/>
          <p:nvPr userDrawn="1"/>
        </p:nvSpPr>
        <p:spPr>
          <a:xfrm>
            <a:off x="8825979" y="1484313"/>
            <a:ext cx="1550165" cy="779243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Schritt  4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ACD5B67-DF7D-9201-3779-0A6D6A1B58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686027"/>
            <a:ext cx="2470150" cy="28686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</a:t>
            </a:r>
            <a:endParaRPr lang="de-AT" dirty="0"/>
          </a:p>
        </p:txBody>
      </p:sp>
      <p:sp>
        <p:nvSpPr>
          <p:cNvPr id="21" name="Textplatzhalter 16">
            <a:extLst>
              <a:ext uri="{FF2B5EF4-FFF2-40B4-BE49-F238E27FC236}">
                <a16:creationId xmlns:a16="http://schemas.microsoft.com/office/drawing/2014/main" id="{B3655BF7-9A2E-2FF8-35E9-0FDECC398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01645" y="2686027"/>
            <a:ext cx="2470150" cy="28686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</a:t>
            </a:r>
            <a:endParaRPr lang="de-AT" dirty="0"/>
          </a:p>
        </p:txBody>
      </p:sp>
      <p:sp>
        <p:nvSpPr>
          <p:cNvPr id="22" name="Textplatzhalter 16">
            <a:extLst>
              <a:ext uri="{FF2B5EF4-FFF2-40B4-BE49-F238E27FC236}">
                <a16:creationId xmlns:a16="http://schemas.microsoft.com/office/drawing/2014/main" id="{608A3441-6F91-2F24-1EDC-65259537FD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5091" y="2686027"/>
            <a:ext cx="2470150" cy="28686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</a:t>
            </a:r>
            <a:endParaRPr lang="de-AT" dirty="0"/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E8956C8C-C28B-A4D4-3A85-1E2E890678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7684" y="2686027"/>
            <a:ext cx="2470150" cy="28686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8809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58956" y="6298651"/>
            <a:ext cx="593344" cy="336550"/>
          </a:xfrm>
          <a:prstGeom prst="rect">
            <a:avLst/>
          </a:prstGeom>
        </p:spPr>
        <p:txBody>
          <a:bodyPr/>
          <a:lstStyle/>
          <a:p>
            <a:fld id="{ABE5AD7C-5116-4792-B8FF-1C4EB07DD03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545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063A8-EECD-F8BA-72AB-5CE76CEB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7A763D-1774-1090-3289-EF411B3B9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57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101EDA-3695-E529-2274-2A48796A5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57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307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Inhalt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187333-4F64-8048-0F7F-1BCAADEB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A91DE-DEFA-5690-0670-19AC16C1B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20CABF-745C-A4E6-24C2-10F85878D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2680C96-914B-BE4A-7F21-59F0F79E1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F108A31-49C8-2B08-68A3-515A29E1C6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652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ogo enthält.">
            <a:extLst>
              <a:ext uri="{FF2B5EF4-FFF2-40B4-BE49-F238E27FC236}">
                <a16:creationId xmlns:a16="http://schemas.microsoft.com/office/drawing/2014/main" id="{E90DB80C-710A-34C3-0F46-BBF9181D7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 b="29553"/>
          <a:stretch/>
        </p:blipFill>
        <p:spPr>
          <a:xfrm>
            <a:off x="1153998" y="989202"/>
            <a:ext cx="9692935" cy="3084395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0C3F6A8-6D79-13F4-6DD2-67B237FEB7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4451018"/>
            <a:ext cx="10512425" cy="1160462"/>
          </a:xfrm>
        </p:spPr>
        <p:txBody>
          <a:bodyPr/>
          <a:lstStyle>
            <a:lvl1pPr marL="0" indent="0" algn="ctr">
              <a:buNone/>
              <a:defRPr>
                <a:solidFill>
                  <a:srgbClr val="54B01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dirty="0">
                <a:solidFill>
                  <a:srgbClr val="54B01F"/>
                </a:solidFill>
              </a:rPr>
              <a:t>Pionierhafte Umsetzung einer solidarischen Energiegemeinschaft im evangelisch-diakonischen Bereich in Österreich</a:t>
            </a:r>
          </a:p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2109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0.jp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20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15347" cy="794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613" y="1484313"/>
            <a:ext cx="1051560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3"/>
            <a:r>
              <a:rPr lang="de-DE" dirty="0"/>
              <a:t>Fünfte Ebene</a:t>
            </a:r>
          </a:p>
          <a:p>
            <a:pPr lvl="4"/>
            <a:r>
              <a:rPr lang="de-DE" dirty="0"/>
              <a:t>Sechste Ebene</a:t>
            </a:r>
          </a:p>
          <a:p>
            <a:pPr lvl="4"/>
            <a:endParaRPr lang="en-US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36DEE88-981F-DAB2-E52F-8BD7BD142B41}"/>
              </a:ext>
            </a:extLst>
          </p:cNvPr>
          <p:cNvSpPr/>
          <p:nvPr userDrawn="1"/>
        </p:nvSpPr>
        <p:spPr>
          <a:xfrm>
            <a:off x="-1752600" y="-736600"/>
            <a:ext cx="1752600" cy="52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#50AE64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41E8B86-9C72-5573-2AF5-B02C289F10BA}"/>
              </a:ext>
            </a:extLst>
          </p:cNvPr>
          <p:cNvGrpSpPr/>
          <p:nvPr userDrawn="1"/>
        </p:nvGrpSpPr>
        <p:grpSpPr>
          <a:xfrm>
            <a:off x="839788" y="6165850"/>
            <a:ext cx="10512425" cy="626698"/>
            <a:chOff x="839788" y="6165850"/>
            <a:chExt cx="10512425" cy="626698"/>
          </a:xfrm>
        </p:grpSpPr>
        <p:pic>
          <p:nvPicPr>
            <p:cNvPr id="9" name="Grafik 8" descr="Ein Bild, das Diagramm enthält.&#10;&#10;Automatisch generierte Beschreibung">
              <a:extLst>
                <a:ext uri="{FF2B5EF4-FFF2-40B4-BE49-F238E27FC236}">
                  <a16:creationId xmlns:a16="http://schemas.microsoft.com/office/drawing/2014/main" id="{ED3A8851-78AF-5F43-4B36-E142C8C0E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4452" y="6438965"/>
              <a:ext cx="647761" cy="232745"/>
            </a:xfrm>
            <a:prstGeom prst="rect">
              <a:avLst/>
            </a:prstGeom>
          </p:spPr>
        </p:pic>
        <p:pic>
          <p:nvPicPr>
            <p:cNvPr id="11" name="Grafik 10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2A6D36C1-BB4B-0C33-80D1-17F7AC6F1A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61" y="6426066"/>
              <a:ext cx="787172" cy="312784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C55E853-B3DD-8A45-DF40-646F9604FC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788" y="6436645"/>
              <a:ext cx="1241425" cy="186690"/>
            </a:xfrm>
            <a:prstGeom prst="rect">
              <a:avLst/>
            </a:prstGeom>
            <a:noFill/>
          </p:spPr>
        </p:pic>
        <p:pic>
          <p:nvPicPr>
            <p:cNvPr id="17" name="Grafik 16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5F2BC230-D5C2-23D9-518A-4371C68D5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547" y="6273958"/>
              <a:ext cx="985564" cy="421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9A71625C-0DEA-91C5-9A73-E3221B64D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821" y="6369172"/>
              <a:ext cx="788793" cy="312214"/>
            </a:xfrm>
            <a:prstGeom prst="rect">
              <a:avLst/>
            </a:prstGeom>
            <a:noFill/>
          </p:spPr>
        </p:pic>
        <p:pic>
          <p:nvPicPr>
            <p:cNvPr id="19" name="Grafik 18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4C2E06FA-5B40-F4D6-A1BC-FD992DB6A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752" y="6328409"/>
              <a:ext cx="1040736" cy="352977"/>
            </a:xfrm>
            <a:prstGeom prst="rect">
              <a:avLst/>
            </a:prstGeom>
          </p:spPr>
        </p:pic>
        <p:pic>
          <p:nvPicPr>
            <p:cNvPr id="20" name="Grafik 19" descr="akaryon">
              <a:extLst>
                <a:ext uri="{FF2B5EF4-FFF2-40B4-BE49-F238E27FC236}">
                  <a16:creationId xmlns:a16="http://schemas.microsoft.com/office/drawing/2014/main" id="{6146F2D4-25A0-38BD-101D-C1D35E233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409" y="6405877"/>
              <a:ext cx="1648878" cy="247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8BE4754C-34D2-3906-62D3-96DEC4FD0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091" y="6256826"/>
              <a:ext cx="591097" cy="494096"/>
            </a:xfrm>
            <a:prstGeom prst="rect">
              <a:avLst/>
            </a:prstGeom>
          </p:spPr>
        </p:pic>
        <p:pic>
          <p:nvPicPr>
            <p:cNvPr id="23" name="Grafik 22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B1FFCD4E-2638-F585-0E90-DFEB423615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5956" y="6271875"/>
              <a:ext cx="394716" cy="512064"/>
            </a:xfrm>
            <a:prstGeom prst="rect">
              <a:avLst/>
            </a:prstGeom>
          </p:spPr>
        </p:pic>
        <p:pic>
          <p:nvPicPr>
            <p:cNvPr id="24" name="Grafik 23" descr="Ein Bild, das Logo enthält.">
              <a:extLst>
                <a:ext uri="{FF2B5EF4-FFF2-40B4-BE49-F238E27FC236}">
                  <a16:creationId xmlns:a16="http://schemas.microsoft.com/office/drawing/2014/main" id="{C2666A85-512E-3E20-DA8E-18C5A659C3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133" y="6356350"/>
              <a:ext cx="751362" cy="397977"/>
            </a:xfrm>
            <a:prstGeom prst="rect">
              <a:avLst/>
            </a:prstGeom>
          </p:spPr>
        </p:pic>
        <p:pic>
          <p:nvPicPr>
            <p:cNvPr id="5" name="Grafik 4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FEAAD063-E02F-E868-12E4-27CC792A2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547" y="6165850"/>
              <a:ext cx="751361" cy="626698"/>
            </a:xfrm>
            <a:prstGeom prst="rect">
              <a:avLst/>
            </a:prstGeom>
          </p:spPr>
        </p:pic>
      </p:grp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177947F3-05A5-F2A8-DF41-2BCA44C2B10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547" y="17341"/>
            <a:ext cx="1989071" cy="6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85" r:id="rId3"/>
    <p:sldLayoutId id="2147483675" r:id="rId4"/>
    <p:sldLayoutId id="2147483678" r:id="rId5"/>
    <p:sldLayoutId id="2147483679" r:id="rId6"/>
    <p:sldLayoutId id="2147483690" r:id="rId7"/>
    <p:sldLayoutId id="2147483691" r:id="rId8"/>
    <p:sldLayoutId id="2147483683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pos="529" userDrawn="1">
          <p15:clr>
            <a:srgbClr val="F26B43"/>
          </p15:clr>
        </p15:guide>
        <p15:guide id="5" orient="horz" pos="226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37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nergywithspirit.at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daten.energywithspirit.a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www.instagram.com/energy.with.spirit/" TargetMode="External"/><Relationship Id="rId7" Type="http://schemas.openxmlformats.org/officeDocument/2006/relationships/hyperlink" Target="https://www.linkedin.com/company/energy-with-spirit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hyperlink" Target="https://www.facebook.com/people/Energy-with-Spirit/100091476263925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8.png"/><Relationship Id="rId9" Type="http://schemas.openxmlformats.org/officeDocument/2006/relationships/hyperlink" Target="https://energywithspirit.a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427D7C8E-DACD-BC3C-1797-CAE0E7E58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0114" y="2838954"/>
            <a:ext cx="9144000" cy="81196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de-AT" sz="20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de-AT" sz="2000" b="0" i="0" dirty="0">
                <a:effectLst/>
              </a:rPr>
              <a:t>21.01.2025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AT" sz="2000" b="0" i="0" dirty="0">
                <a:effectLst/>
              </a:rPr>
              <a:t>Dipl.-Ing.</a:t>
            </a:r>
            <a:r>
              <a:rPr lang="de-AT" sz="2000" b="0" i="0" baseline="30000" dirty="0">
                <a:effectLst/>
              </a:rPr>
              <a:t>in</a:t>
            </a:r>
            <a:r>
              <a:rPr lang="de-AT" sz="2000" b="0" i="0" dirty="0">
                <a:effectLst/>
              </a:rPr>
              <a:t> Dr.</a:t>
            </a:r>
            <a:r>
              <a:rPr lang="de-AT" sz="2000" b="0" i="0" baseline="30000" dirty="0">
                <a:effectLst/>
              </a:rPr>
              <a:t>in</a:t>
            </a:r>
            <a:r>
              <a:rPr lang="de-AT" sz="2000" b="0" i="0" dirty="0">
                <a:effectLst/>
              </a:rPr>
              <a:t> Bente Knoll</a:t>
            </a:r>
            <a:r>
              <a:rPr lang="hr-HR" sz="2000" dirty="0"/>
              <a:t>, B-NK GmbH</a:t>
            </a:r>
            <a:endParaRPr lang="de-AT" sz="2000" dirty="0"/>
          </a:p>
          <a:p>
            <a:pPr algn="ctr"/>
            <a:endParaRPr lang="de-AT" sz="2400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2486AE9-0712-6C25-D9D3-6F3D6C4FC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21" y="335808"/>
            <a:ext cx="7638473" cy="263145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3EBA4C2-4B61-D71F-584F-DDD1EFF2D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921" y="4384008"/>
            <a:ext cx="8801164" cy="136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25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 descr="Ein Bild, das Kleidung, Person, Kinderkunst, Zeichnung enthält.&#10;&#10;Automatisch generierte Beschreibung">
            <a:extLst>
              <a:ext uri="{FF2B5EF4-FFF2-40B4-BE49-F238E27FC236}">
                <a16:creationId xmlns:a16="http://schemas.microsoft.com/office/drawing/2014/main" id="{5DF19F3C-D72B-9043-8294-321FCB3CC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r="2" b="2"/>
          <a:stretch/>
        </p:blipFill>
        <p:spPr>
          <a:xfrm rot="5400000">
            <a:off x="602491" y="-602491"/>
            <a:ext cx="3424673" cy="4629656"/>
          </a:xfrm>
          <a:prstGeom prst="rect">
            <a:avLst/>
          </a:prstGeom>
        </p:spPr>
      </p:pic>
      <p:pic>
        <p:nvPicPr>
          <p:cNvPr id="10" name="Grafik 9" descr="Ein Bild, das Text, Präsentation, Kleidung, Leinwand enthält.&#10;&#10;Automatisch generierte Beschreibung">
            <a:extLst>
              <a:ext uri="{FF2B5EF4-FFF2-40B4-BE49-F238E27FC236}">
                <a16:creationId xmlns:a16="http://schemas.microsoft.com/office/drawing/2014/main" id="{E0EEBF7E-DEDD-89CB-13F3-609753E03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823"/>
          <a:stretch/>
        </p:blipFill>
        <p:spPr>
          <a:xfrm>
            <a:off x="20" y="3548987"/>
            <a:ext cx="4629636" cy="3304839"/>
          </a:xfrm>
          <a:prstGeom prst="rect">
            <a:avLst/>
          </a:prstGeom>
        </p:spPr>
      </p:pic>
      <p:pic>
        <p:nvPicPr>
          <p:cNvPr id="12" name="Grafik 11" descr="Ein Bild, das Person, Kleidung, Im Haus, Menschliches Gesicht enthält.&#10;&#10;Automatisch generierte Beschreibung">
            <a:extLst>
              <a:ext uri="{FF2B5EF4-FFF2-40B4-BE49-F238E27FC236}">
                <a16:creationId xmlns:a16="http://schemas.microsoft.com/office/drawing/2014/main" id="{72FC1E52-52F4-5F89-89BA-B6C27F9D6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5" r="2" b="3234"/>
          <a:stretch/>
        </p:blipFill>
        <p:spPr>
          <a:xfrm>
            <a:off x="4738959" y="10"/>
            <a:ext cx="7443643" cy="4417225"/>
          </a:xfrm>
          <a:prstGeom prst="rect">
            <a:avLst/>
          </a:prstGeom>
        </p:spPr>
      </p:pic>
      <p:pic>
        <p:nvPicPr>
          <p:cNvPr id="6" name="Grafik 5" descr="Ein Bild, das Person, Kleidung, Brille, Im Haus enthält.&#10;&#10;Automatisch generierte Beschreibung">
            <a:extLst>
              <a:ext uri="{FF2B5EF4-FFF2-40B4-BE49-F238E27FC236}">
                <a16:creationId xmlns:a16="http://schemas.microsoft.com/office/drawing/2014/main" id="{AE0A6973-7C99-5E81-ED2D-766DBC199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60" b="-2"/>
          <a:stretch/>
        </p:blipFill>
        <p:spPr>
          <a:xfrm rot="5400000">
            <a:off x="4785461" y="4476727"/>
            <a:ext cx="2328785" cy="2427884"/>
          </a:xfrm>
          <a:prstGeom prst="rect">
            <a:avLst/>
          </a:prstGeom>
        </p:spPr>
      </p:pic>
      <p:pic>
        <p:nvPicPr>
          <p:cNvPr id="14" name="Grafik 13" descr="Ein Bild, das Person, Kleidung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7EEB1729-483B-3EFF-DCB0-F9FA82A73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r="24095" b="6"/>
          <a:stretch/>
        </p:blipFill>
        <p:spPr>
          <a:xfrm rot="5400000">
            <a:off x="7307437" y="4486111"/>
            <a:ext cx="2328785" cy="2409116"/>
          </a:xfrm>
          <a:prstGeom prst="rect">
            <a:avLst/>
          </a:prstGeom>
        </p:spPr>
      </p:pic>
      <p:pic>
        <p:nvPicPr>
          <p:cNvPr id="8" name="Grafik 7" descr="Ein Bild, das Text, Zeichnung, Kinderkunst, Entwurf enthält.&#10;&#10;Automatisch generierte Beschreibung">
            <a:extLst>
              <a:ext uri="{FF2B5EF4-FFF2-40B4-BE49-F238E27FC236}">
                <a16:creationId xmlns:a16="http://schemas.microsoft.com/office/drawing/2014/main" id="{CFC33E87-EBD6-E700-D8F5-4FA725C2F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r="20851" b="-5"/>
          <a:stretch/>
        </p:blipFill>
        <p:spPr>
          <a:xfrm>
            <a:off x="9779837" y="4526274"/>
            <a:ext cx="2409116" cy="232878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0E0E8E2-72A3-9B31-08E5-5E6C0B4F25B5}"/>
              </a:ext>
            </a:extLst>
          </p:cNvPr>
          <p:cNvSpPr txBox="1"/>
          <p:nvPr/>
        </p:nvSpPr>
        <p:spPr>
          <a:xfrm>
            <a:off x="64803" y="6338327"/>
            <a:ext cx="3363088" cy="400110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2000" dirty="0"/>
              <a:t>Bad Goisern, 24.06.2024</a:t>
            </a:r>
          </a:p>
        </p:txBody>
      </p:sp>
    </p:spTree>
    <p:extLst>
      <p:ext uri="{BB962C8B-B14F-4D97-AF65-F5344CB8AC3E}">
        <p14:creationId xmlns:p14="http://schemas.microsoft.com/office/powerpoint/2010/main" val="1823347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Grafik 10" descr="Ein Bild, das Whiteboard, Text, Wand, Im Haus enthält.&#10;&#10;Automatisch generierte Beschreibung">
            <a:extLst>
              <a:ext uri="{FF2B5EF4-FFF2-40B4-BE49-F238E27FC236}">
                <a16:creationId xmlns:a16="http://schemas.microsoft.com/office/drawing/2014/main" id="{D0D6D316-1FE7-A1B5-2207-03041C5B4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822" r="20303" b="3534"/>
          <a:stretch/>
        </p:blipFill>
        <p:spPr>
          <a:xfrm rot="5400000">
            <a:off x="568750" y="-568750"/>
            <a:ext cx="6858002" cy="7995502"/>
          </a:xfrm>
          <a:prstGeom prst="rect">
            <a:avLst/>
          </a:prstGeom>
        </p:spPr>
      </p:pic>
      <p:pic>
        <p:nvPicPr>
          <p:cNvPr id="7" name="Grafik 6" descr="Ein Bild, das Kleidung, Person, Im Haus, Menschliches Gesicht enthält.&#10;&#10;Automatisch generierte Beschreibung">
            <a:extLst>
              <a:ext uri="{FF2B5EF4-FFF2-40B4-BE49-F238E27FC236}">
                <a16:creationId xmlns:a16="http://schemas.microsoft.com/office/drawing/2014/main" id="{6BC7C7F9-6F22-ED83-70AD-C77E750BB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4" r="1" b="16188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9" name="Grafik 8" descr="Ein Bild, das Im Haus, Kleidung, Wand, Person enthält.&#10;&#10;Automatisch generierte Beschreibung">
            <a:extLst>
              <a:ext uri="{FF2B5EF4-FFF2-40B4-BE49-F238E27FC236}">
                <a16:creationId xmlns:a16="http://schemas.microsoft.com/office/drawing/2014/main" id="{8CAA2CC3-13EC-8F00-00C5-37714D44B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7" r="1" b="7633"/>
          <a:stretch/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15" name="Grafik 14" descr="Ein Bild, das Person, Kleidung, Menschliches Gesicht, Lernen enthält.&#10;&#10;Automatisch generierte Beschreibung">
            <a:extLst>
              <a:ext uri="{FF2B5EF4-FFF2-40B4-BE49-F238E27FC236}">
                <a16:creationId xmlns:a16="http://schemas.microsoft.com/office/drawing/2014/main" id="{BC5617C5-C20D-3AAB-C3CB-36101F9AE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" r="1" b="24093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8120073-5100-02E5-D1EF-03B900B560D6}"/>
              </a:ext>
            </a:extLst>
          </p:cNvPr>
          <p:cNvSpPr txBox="1"/>
          <p:nvPr/>
        </p:nvSpPr>
        <p:spPr>
          <a:xfrm>
            <a:off x="64803" y="6338327"/>
            <a:ext cx="3363088" cy="400110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2000" dirty="0"/>
              <a:t>ERG Donaustadt, 20.11.2024</a:t>
            </a:r>
          </a:p>
        </p:txBody>
      </p:sp>
    </p:spTree>
    <p:extLst>
      <p:ext uri="{BB962C8B-B14F-4D97-AF65-F5344CB8AC3E}">
        <p14:creationId xmlns:p14="http://schemas.microsoft.com/office/powerpoint/2010/main" val="366866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D79057F-611D-D517-4DE4-2E0E97729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Roll-Out Angebot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A2E9AF3-1C0B-CA46-17FD-0B2264A51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820"/>
            <a:ext cx="10515600" cy="46573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AT" dirty="0"/>
              <a:t>Erstinformationen, wenn es Interesse am Thema Erneuerbare Energiegemeinschaften gibt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Detaillierte Potenzialanalyse der Gebäude und </a:t>
            </a:r>
            <a:r>
              <a:rPr lang="de-AT" dirty="0" err="1"/>
              <a:t>Lastgangsprofile</a:t>
            </a:r>
            <a:r>
              <a:rPr lang="de-AT" dirty="0"/>
              <a:t> (wenn Daten auf </a:t>
            </a:r>
            <a:r>
              <a:rPr lang="de-AT" dirty="0">
                <a:hlinkClick r:id="rId2"/>
              </a:rPr>
              <a:t>https://daten.energywithspirit.at/</a:t>
            </a:r>
            <a:r>
              <a:rPr lang="de-AT" dirty="0"/>
              <a:t> eingetragen sind)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Begleitende Unterstützung und Prozessbegleitung, wenn eine Energiegemeinschaft (EEG oder GEA) nach den </a:t>
            </a:r>
            <a:r>
              <a:rPr lang="de-AT" b="1" dirty="0">
                <a:solidFill>
                  <a:srgbClr val="54B01F"/>
                </a:solidFill>
              </a:rPr>
              <a:t>Prinzipien von Energy WITH Spirit (= mindestens 10 % an vulnerable Gruppen) </a:t>
            </a:r>
            <a:r>
              <a:rPr lang="de-AT" dirty="0"/>
              <a:t>gegründet wird</a:t>
            </a:r>
          </a:p>
          <a:p>
            <a:pPr marL="0" indent="0">
              <a:buNone/>
            </a:pPr>
            <a:endParaRPr lang="de-AT" sz="1200" dirty="0"/>
          </a:p>
          <a:p>
            <a:pPr marL="0" indent="0">
              <a:buNone/>
            </a:pPr>
            <a:r>
              <a:rPr lang="de-AT" dirty="0"/>
              <a:t>Kontakt: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FDAB5D-8D61-263E-3777-A59A4384EC09}"/>
              </a:ext>
            </a:extLst>
          </p:cNvPr>
          <p:cNvSpPr txBox="1"/>
          <p:nvPr/>
        </p:nvSpPr>
        <p:spPr>
          <a:xfrm>
            <a:off x="2189153" y="5526563"/>
            <a:ext cx="3496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info@energywithspirit.at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1958129-5FE6-5829-080E-5548BEDD63DC}"/>
              </a:ext>
            </a:extLst>
          </p:cNvPr>
          <p:cNvGrpSpPr/>
          <p:nvPr/>
        </p:nvGrpSpPr>
        <p:grpSpPr>
          <a:xfrm>
            <a:off x="8150012" y="4931464"/>
            <a:ext cx="4050126" cy="1089924"/>
            <a:chOff x="8129016" y="-9144"/>
            <a:chExt cx="4050126" cy="1089924"/>
          </a:xfrm>
        </p:grpSpPr>
        <p:pic>
          <p:nvPicPr>
            <p:cNvPr id="5" name="Grafik 4" descr="Ein Bild, das Person, Kleidung, Mann, drinnen enthält.&#10;&#10;Automatisch generierte Beschreibung">
              <a:extLst>
                <a:ext uri="{FF2B5EF4-FFF2-40B4-BE49-F238E27FC236}">
                  <a16:creationId xmlns:a16="http://schemas.microsoft.com/office/drawing/2014/main" id="{1C6D0D72-EDD2-0E5C-6A4F-E5D7C2831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2" r="8235" b="3"/>
            <a:stretch/>
          </p:blipFill>
          <p:spPr>
            <a:xfrm>
              <a:off x="10887436" y="-9144"/>
              <a:ext cx="1291706" cy="1084732"/>
            </a:xfrm>
            <a:prstGeom prst="rect">
              <a:avLst/>
            </a:prstGeom>
            <a:noFill/>
          </p:spPr>
        </p:pic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875E222E-1522-A0AE-F8B7-ABEB6B4B6C5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129016" y="12517"/>
              <a:ext cx="2771278" cy="8517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407571" algn="l"/>
                  <a:tab pos="815142" algn="l"/>
                  <a:tab pos="1222713" algn="l"/>
                  <a:tab pos="1630284" algn="l"/>
                  <a:tab pos="2037855" algn="l"/>
                  <a:tab pos="2445426" algn="l"/>
                  <a:tab pos="2852997" algn="l"/>
                  <a:tab pos="3260568" algn="l"/>
                  <a:tab pos="3668139" algn="l"/>
                  <a:tab pos="4075709" algn="l"/>
                  <a:tab pos="4483281" algn="l"/>
                  <a:tab pos="4890851" algn="l"/>
                  <a:tab pos="5298423" algn="l"/>
                  <a:tab pos="5705993" algn="l"/>
                  <a:tab pos="6113565" algn="l"/>
                  <a:tab pos="6521135" algn="l"/>
                  <a:tab pos="6928706" algn="l"/>
                  <a:tab pos="7336277" algn="l"/>
                  <a:tab pos="7743848" algn="l"/>
                  <a:tab pos="8151419" algn="l"/>
                </a:tabLst>
                <a:defRPr/>
              </a:pPr>
              <a:r>
                <a:rPr kumimoji="0" lang="de-A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Dipl.-Ing.</a:t>
              </a:r>
              <a:r>
                <a:rPr kumimoji="0" lang="de-AT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</a:t>
              </a:r>
              <a:r>
                <a:rPr kumimoji="0" lang="de-A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Dr.</a:t>
              </a:r>
              <a:r>
                <a:rPr kumimoji="0" lang="de-AT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</a:t>
              </a:r>
              <a:r>
                <a:rPr kumimoji="0" lang="de-A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Bente Knoll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544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407571" algn="l"/>
                  <a:tab pos="815142" algn="l"/>
                  <a:tab pos="1222713" algn="l"/>
                  <a:tab pos="1630284" algn="l"/>
                  <a:tab pos="2037855" algn="l"/>
                  <a:tab pos="2445426" algn="l"/>
                  <a:tab pos="2852997" algn="l"/>
                  <a:tab pos="3260568" algn="l"/>
                  <a:tab pos="3668139" algn="l"/>
                  <a:tab pos="4075709" algn="l"/>
                  <a:tab pos="4483281" algn="l"/>
                  <a:tab pos="4890851" algn="l"/>
                  <a:tab pos="5298423" algn="l"/>
                  <a:tab pos="5705993" algn="l"/>
                  <a:tab pos="6113565" algn="l"/>
                  <a:tab pos="6521135" algn="l"/>
                  <a:tab pos="6928706" algn="l"/>
                  <a:tab pos="7336277" algn="l"/>
                  <a:tab pos="7743848" algn="l"/>
                  <a:tab pos="8151419" algn="l"/>
                </a:tabLst>
                <a:defRPr/>
              </a:pPr>
              <a:r>
                <a:rPr kumimoji="0" lang="en-GB" altLang="de-DE" sz="11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bente.knoll@b-nk.at</a:t>
              </a:r>
              <a:r>
                <a:rPr kumimoji="0" lang="en-GB" alt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544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407571" algn="l"/>
                  <a:tab pos="815142" algn="l"/>
                  <a:tab pos="1222713" algn="l"/>
                  <a:tab pos="1630284" algn="l"/>
                  <a:tab pos="2037855" algn="l"/>
                  <a:tab pos="2445426" algn="l"/>
                  <a:tab pos="2852997" algn="l"/>
                  <a:tab pos="3260568" algn="l"/>
                  <a:tab pos="3668139" algn="l"/>
                  <a:tab pos="4075709" algn="l"/>
                  <a:tab pos="4483281" algn="l"/>
                  <a:tab pos="4890851" algn="l"/>
                  <a:tab pos="5298423" algn="l"/>
                  <a:tab pos="5705993" algn="l"/>
                  <a:tab pos="6113565" algn="l"/>
                  <a:tab pos="6521135" algn="l"/>
                  <a:tab pos="6928706" algn="l"/>
                  <a:tab pos="7336277" algn="l"/>
                  <a:tab pos="7743848" algn="l"/>
                  <a:tab pos="8151419" algn="l"/>
                </a:tabLst>
                <a:defRPr/>
              </a:pPr>
              <a:r>
                <a:rPr kumimoji="0" lang="en-GB" alt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+43 676 6461015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544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407571" algn="l"/>
                  <a:tab pos="815142" algn="l"/>
                  <a:tab pos="1222713" algn="l"/>
                  <a:tab pos="1630284" algn="l"/>
                  <a:tab pos="2037855" algn="l"/>
                  <a:tab pos="2445426" algn="l"/>
                  <a:tab pos="2852997" algn="l"/>
                  <a:tab pos="3260568" algn="l"/>
                  <a:tab pos="3668139" algn="l"/>
                  <a:tab pos="4075709" algn="l"/>
                  <a:tab pos="4483281" algn="l"/>
                  <a:tab pos="4890851" algn="l"/>
                  <a:tab pos="5298423" algn="l"/>
                  <a:tab pos="5705993" algn="l"/>
                  <a:tab pos="6113565" algn="l"/>
                  <a:tab pos="6521135" algn="l"/>
                  <a:tab pos="6928706" algn="l"/>
                  <a:tab pos="7336277" algn="l"/>
                  <a:tab pos="7743848" algn="l"/>
                  <a:tab pos="8151419" algn="l"/>
                </a:tabLst>
                <a:defRPr/>
              </a:pPr>
              <a:r>
                <a:rPr kumimoji="0" lang="en-GB" altLang="de-DE" sz="11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https://www.b-nk.at/</a:t>
              </a:r>
              <a:r>
                <a:rPr kumimoji="0" lang="en-GB" alt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44CA6B91-7B41-DFD8-FF0F-88C172393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57213" y="833119"/>
              <a:ext cx="749748" cy="247661"/>
              <a:chOff x="8620843" y="4795650"/>
              <a:chExt cx="2734545" cy="966351"/>
            </a:xfrm>
          </p:grpSpPr>
          <p:pic>
            <p:nvPicPr>
              <p:cNvPr id="11" name="Picture 2" descr="Facebook – Wikipedia">
                <a:extLst>
                  <a:ext uri="{FF2B5EF4-FFF2-40B4-BE49-F238E27FC236}">
                    <a16:creationId xmlns:a16="http://schemas.microsoft.com/office/drawing/2014/main" id="{B21544FA-9B51-A5EF-CCCC-2BC75FD3B1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78840" y="4905613"/>
                <a:ext cx="669782" cy="6697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Linkedin, logo Kostenlos Symbol von Social Colored Icons">
                <a:extLst>
                  <a:ext uri="{FF2B5EF4-FFF2-40B4-BE49-F238E27FC236}">
                    <a16:creationId xmlns:a16="http://schemas.microsoft.com/office/drawing/2014/main" id="{62292B1F-C15B-869D-B2D2-7896D81C83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0843" y="4905613"/>
                <a:ext cx="733452" cy="7334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XING Vor- und Nachteile – Jobbörsen Vergleich | JOIN">
                <a:extLst>
                  <a:ext uri="{FF2B5EF4-FFF2-40B4-BE49-F238E27FC236}">
                    <a16:creationId xmlns:a16="http://schemas.microsoft.com/office/drawing/2014/main" id="{82DE05A2-E108-DB7D-DEBC-B6FFC5E787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89037" y="4795650"/>
                <a:ext cx="966351" cy="966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97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7FC5423A-E7F2-1713-3633-27CACC7F4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8949" y="1726944"/>
            <a:ext cx="1349886" cy="13498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DDF86F-057D-B467-FD11-9817ADA72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Bleiben wir in Verbindung …</a:t>
            </a:r>
          </a:p>
        </p:txBody>
      </p:sp>
      <p:pic>
        <p:nvPicPr>
          <p:cNvPr id="2049" name="Grafik 1">
            <a:hlinkClick r:id="rId3"/>
            <a:extLst>
              <a:ext uri="{FF2B5EF4-FFF2-40B4-BE49-F238E27FC236}">
                <a16:creationId xmlns:a16="http://schemas.microsoft.com/office/drawing/2014/main" id="{42A16D00-2004-6244-9BC2-1065AF66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35" y="1877036"/>
            <a:ext cx="423862" cy="4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hlinkClick r:id="rId5"/>
            <a:extLst>
              <a:ext uri="{FF2B5EF4-FFF2-40B4-BE49-F238E27FC236}">
                <a16:creationId xmlns:a16="http://schemas.microsoft.com/office/drawing/2014/main" id="{C717E041-7839-7602-C581-D1FAE4440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72" y="2974808"/>
            <a:ext cx="390525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hlinkClick r:id="rId7"/>
            <a:extLst>
              <a:ext uri="{FF2B5EF4-FFF2-40B4-BE49-F238E27FC236}">
                <a16:creationId xmlns:a16="http://schemas.microsoft.com/office/drawing/2014/main" id="{909ADCFA-AB45-7CCF-1DA5-BE05B28C2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30" y="2439416"/>
            <a:ext cx="39052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BBFD6BFD-AD82-2808-6C2B-0A1D5208F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75" y="353637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E9F8971-5261-2B63-3D71-038FDEAC0E27}"/>
              </a:ext>
            </a:extLst>
          </p:cNvPr>
          <p:cNvSpPr txBox="1"/>
          <p:nvPr/>
        </p:nvSpPr>
        <p:spPr>
          <a:xfrm>
            <a:off x="1499380" y="2991251"/>
            <a:ext cx="7712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hlinkClick r:id="rId5"/>
              </a:rPr>
              <a:t>https://www.facebook.com/people/Energy-with-Spirit/100091476263925/</a:t>
            </a:r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1E09D58-FBDC-F47C-5AC3-7807704C450F}"/>
              </a:ext>
            </a:extLst>
          </p:cNvPr>
          <p:cNvSpPr txBox="1"/>
          <p:nvPr/>
        </p:nvSpPr>
        <p:spPr>
          <a:xfrm>
            <a:off x="1499380" y="2460609"/>
            <a:ext cx="7712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hlinkClick r:id="rId7"/>
              </a:rPr>
              <a:t>https://www.linkedin.com/company/energy-with-spirit/</a:t>
            </a:r>
            <a:endParaRPr lang="de-AT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DA3C1E-F49F-9B29-6C82-7A9A80A80838}"/>
              </a:ext>
            </a:extLst>
          </p:cNvPr>
          <p:cNvSpPr txBox="1"/>
          <p:nvPr/>
        </p:nvSpPr>
        <p:spPr>
          <a:xfrm>
            <a:off x="1464601" y="1925217"/>
            <a:ext cx="7712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hlinkClick r:id="rId3"/>
              </a:rPr>
              <a:t>https://www.instagram.com/energy.with.spirit/</a:t>
            </a:r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018B124-1863-BC82-CE6B-2D587A33146A}"/>
              </a:ext>
            </a:extLst>
          </p:cNvPr>
          <p:cNvSpPr txBox="1"/>
          <p:nvPr/>
        </p:nvSpPr>
        <p:spPr>
          <a:xfrm>
            <a:off x="1464601" y="1431976"/>
            <a:ext cx="7712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hlinkClick r:id="rId9"/>
              </a:rPr>
              <a:t>https://energywithspirit.at/</a:t>
            </a:r>
            <a:endParaRPr lang="de-AT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732DCB0-6C2D-AAA4-07B7-DFD830A0242E}"/>
              </a:ext>
            </a:extLst>
          </p:cNvPr>
          <p:cNvGrpSpPr/>
          <p:nvPr/>
        </p:nvGrpSpPr>
        <p:grpSpPr>
          <a:xfrm>
            <a:off x="732734" y="1319833"/>
            <a:ext cx="731868" cy="506231"/>
            <a:chOff x="8813494" y="3025070"/>
            <a:chExt cx="3140954" cy="2130429"/>
          </a:xfrm>
        </p:grpSpPr>
        <p:pic>
          <p:nvPicPr>
            <p:cNvPr id="4" name="Grafik 3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19FA9139-C0A9-DE2D-4960-2E69926BC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09"/>
            <a:stretch/>
          </p:blipFill>
          <p:spPr>
            <a:xfrm>
              <a:off x="8813494" y="3025070"/>
              <a:ext cx="3140954" cy="2130429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D1B76B0-62C9-2664-F1C0-8C3AEF018E1B}"/>
                </a:ext>
              </a:extLst>
            </p:cNvPr>
            <p:cNvSpPr/>
            <p:nvPr/>
          </p:nvSpPr>
          <p:spPr>
            <a:xfrm>
              <a:off x="8813494" y="3324567"/>
              <a:ext cx="903383" cy="508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B23FB8FB-90F3-245D-8C54-F841B627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6867" y="1506160"/>
            <a:ext cx="3121524" cy="1552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1800" dirty="0"/>
              <a:t>Anmeldung zum Newsletter</a:t>
            </a: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6C249767-F01C-379A-8956-37798B314D9F}"/>
              </a:ext>
            </a:extLst>
          </p:cNvPr>
          <p:cNvSpPr txBox="1">
            <a:spLocks/>
          </p:cNvSpPr>
          <p:nvPr/>
        </p:nvSpPr>
        <p:spPr>
          <a:xfrm>
            <a:off x="732734" y="4214912"/>
            <a:ext cx="3948994" cy="155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AT" sz="2000" b="1" dirty="0"/>
              <a:t>Unsere nächsten Veranstaltungen</a:t>
            </a:r>
            <a:r>
              <a:rPr lang="de-AT" sz="2000" dirty="0"/>
              <a:t>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65D92E-F65C-B22C-63B5-9D5130323B39}"/>
              </a:ext>
            </a:extLst>
          </p:cNvPr>
          <p:cNvSpPr txBox="1"/>
          <p:nvPr/>
        </p:nvSpPr>
        <p:spPr>
          <a:xfrm>
            <a:off x="1499380" y="3461205"/>
            <a:ext cx="8642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u="sng" dirty="0">
                <a:solidFill>
                  <a:srgbClr val="54B01F"/>
                </a:solidFill>
              </a:rPr>
              <a:t>https://www.youtube.com/playlist?list=PLqco-jT4fauLJa52xTENA5gQccc4eV7FT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BE02FC-B586-C9A2-8CD9-DA944C7843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230" y="3445328"/>
            <a:ext cx="456543" cy="385209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CC1EF6D-37E1-C208-6AEE-AE42D189AC23}"/>
              </a:ext>
            </a:extLst>
          </p:cNvPr>
          <p:cNvSpPr txBox="1">
            <a:spLocks/>
          </p:cNvSpPr>
          <p:nvPr/>
        </p:nvSpPr>
        <p:spPr>
          <a:xfrm>
            <a:off x="1626847" y="4651760"/>
            <a:ext cx="8514757" cy="10959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Webinare 2025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2000" dirty="0">
                <a:solidFill>
                  <a:prstClr val="black"/>
                </a:solidFill>
                <a:latin typeface="Calibri"/>
              </a:rPr>
              <a:t>29.01.2025 – </a:t>
            </a:r>
            <a:r>
              <a:rPr lang="de-AT" sz="2000">
                <a:solidFill>
                  <a:prstClr val="black"/>
                </a:solidFill>
                <a:latin typeface="Calibri"/>
              </a:rPr>
              <a:t>Energiegemeinschaften und ESG </a:t>
            </a:r>
            <a:r>
              <a:rPr lang="de-AT" sz="2000" dirty="0">
                <a:solidFill>
                  <a:prstClr val="black"/>
                </a:solidFill>
                <a:latin typeface="Calibri"/>
              </a:rPr>
              <a:t>&amp; Nachhaltigkeitsberichtspflichten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2000" dirty="0">
                <a:solidFill>
                  <a:prstClr val="black"/>
                </a:solidFill>
                <a:latin typeface="Calibri"/>
              </a:rPr>
              <a:t>25.02.2025 – EEG Energy WITH Spirit Bad Goisern berichtet aus dem Betrieb #1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20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2486AE9-0712-6C25-D9D3-6F3D6C4FC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1" y="797546"/>
            <a:ext cx="7638473" cy="2631454"/>
          </a:xfrm>
          <a:prstGeom prst="rect">
            <a:avLst/>
          </a:prstGeom>
        </p:spPr>
      </p:pic>
      <p:sp>
        <p:nvSpPr>
          <p:cNvPr id="2" name="Sprechblase: rechteckig mit abgerundeten Ecken 1">
            <a:extLst>
              <a:ext uri="{FF2B5EF4-FFF2-40B4-BE49-F238E27FC236}">
                <a16:creationId xmlns:a16="http://schemas.microsoft.com/office/drawing/2014/main" id="{F92D5B77-2E43-F377-C0D8-0086F1BD7E17}"/>
              </a:ext>
            </a:extLst>
          </p:cNvPr>
          <p:cNvSpPr/>
          <p:nvPr/>
        </p:nvSpPr>
        <p:spPr>
          <a:xfrm>
            <a:off x="10175288" y="4767308"/>
            <a:ext cx="1819923" cy="784466"/>
          </a:xfrm>
          <a:prstGeom prst="wedgeRoundRectCallout">
            <a:avLst>
              <a:gd name="adj1" fmla="val -33028"/>
              <a:gd name="adj2" fmla="val 13178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Dank an die Förderstellen</a:t>
            </a:r>
            <a:endParaRPr lang="de-AT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14F442F-4A92-CEDD-4A4A-2A06A05432EF}"/>
              </a:ext>
            </a:extLst>
          </p:cNvPr>
          <p:cNvSpPr txBox="1">
            <a:spLocks/>
          </p:cNvSpPr>
          <p:nvPr/>
        </p:nvSpPr>
        <p:spPr>
          <a:xfrm>
            <a:off x="930677" y="3606477"/>
            <a:ext cx="9358542" cy="2763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000" dirty="0">
                <a:solidFill>
                  <a:srgbClr val="54B01F"/>
                </a:solidFill>
              </a:rPr>
              <a:t>Energy WITH Spirit. Pionierhafte Umsetzung einer solidarischen Energiegemeinschaft im evangelisch-diakonischen Bereich in Österreich</a:t>
            </a:r>
          </a:p>
          <a:p>
            <a:pPr marL="0" indent="0">
              <a:buNone/>
            </a:pPr>
            <a:r>
              <a:rPr lang="de-AT" sz="2000" dirty="0"/>
              <a:t>Förderprogramm „Leuchttürme für resiliente Städte 2040“ im Rahmen der Smart Cities Initiative des Klima- und Energiefonds, Ausschreibung 2022</a:t>
            </a:r>
          </a:p>
          <a:p>
            <a:pPr marL="0" indent="0">
              <a:buNone/>
            </a:pPr>
            <a:r>
              <a:rPr lang="de-AT" sz="2000" dirty="0"/>
              <a:t>Laufzeit: 1. März 2023 bis 28. Februar 2026</a:t>
            </a:r>
          </a:p>
        </p:txBody>
      </p:sp>
    </p:spTree>
    <p:extLst>
      <p:ext uri="{BB962C8B-B14F-4D97-AF65-F5344CB8AC3E}">
        <p14:creationId xmlns:p14="http://schemas.microsoft.com/office/powerpoint/2010/main" val="221140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AT" dirty="0"/>
              <a:t>Unsere Mission</a:t>
            </a:r>
            <a:endParaRPr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de-DE" b="1" dirty="0">
                <a:solidFill>
                  <a:srgbClr val="54B01F"/>
                </a:solidFill>
              </a:rPr>
              <a:t>Umsetzung einer solidarisch-sozialen Energiegemeinschaft mit Einrichtungen aus dem evangelisch-diakonischen Bereich </a:t>
            </a:r>
            <a:endParaRPr lang="de-DE" dirty="0"/>
          </a:p>
          <a:p>
            <a:pPr marL="0" indent="0" algn="l">
              <a:buNone/>
              <a:defRPr/>
            </a:pPr>
            <a:r>
              <a:rPr lang="de-AT" b="0" i="0" u="none" strike="noStrike" dirty="0"/>
              <a:t>Wir streben an …</a:t>
            </a:r>
          </a:p>
          <a:p>
            <a:pPr marL="457200" indent="-457200">
              <a:defRPr/>
            </a:pPr>
            <a:r>
              <a:rPr lang="de-AT" dirty="0"/>
              <a:t>mindestens </a:t>
            </a:r>
            <a:r>
              <a:rPr lang="de-AT" b="1" dirty="0"/>
              <a:t>2 Gebäude mit Photovoltaik Anlagen </a:t>
            </a:r>
            <a:r>
              <a:rPr lang="de-AT" dirty="0"/>
              <a:t>auszustatten.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de-AT" b="1" i="0" u="none" strike="noStrike" dirty="0"/>
              <a:t>solidarische Energiegemeinschaft(en) </a:t>
            </a:r>
            <a:r>
              <a:rPr lang="de-AT" b="0" i="0" u="none" strike="noStrike" dirty="0"/>
              <a:t>„Energy WITH Spirit“ </a:t>
            </a:r>
            <a:r>
              <a:rPr lang="de-AT" dirty="0"/>
              <a:t> vorzubereiten, zu gründen und zu betreiben.</a:t>
            </a:r>
          </a:p>
          <a:p>
            <a:pPr marL="457200" indent="-457200">
              <a:defRPr/>
            </a:pPr>
            <a:r>
              <a:rPr lang="de-DE" b="1" dirty="0"/>
              <a:t>vulnerable Bevölkerungsgruppen </a:t>
            </a:r>
            <a:r>
              <a:rPr lang="de-DE" dirty="0"/>
              <a:t>aktiv in die Energiewende einzubinden und teilhaben zu lassen („</a:t>
            </a:r>
            <a:r>
              <a:rPr lang="de-DE" dirty="0" err="1"/>
              <a:t>leave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behind</a:t>
            </a:r>
            <a:r>
              <a:rPr lang="de-DE" dirty="0"/>
              <a:t>“).</a:t>
            </a:r>
            <a:endParaRPr lang="de-AT" dirty="0"/>
          </a:p>
          <a:p>
            <a:pPr marL="0" indent="0" algn="l">
              <a:buNone/>
              <a:defRPr/>
            </a:pPr>
            <a:r>
              <a:rPr lang="de-AT" b="0" i="0" u="none" strike="noStrike" dirty="0"/>
              <a:t>Som</a:t>
            </a:r>
            <a:r>
              <a:rPr lang="de-AT" dirty="0"/>
              <a:t>it:</a:t>
            </a:r>
            <a:endParaRPr lang="de-AT" b="0" i="0" u="none" strike="noStrike" dirty="0"/>
          </a:p>
          <a:p>
            <a:pPr marL="457200" indent="-457200">
              <a:buFont typeface="Arial"/>
              <a:buChar char="•"/>
              <a:defRPr/>
            </a:pPr>
            <a:r>
              <a:rPr lang="de-AT" b="1" dirty="0"/>
              <a:t>Erprobung</a:t>
            </a:r>
            <a:r>
              <a:rPr lang="de-AT" dirty="0"/>
              <a:t> mit Vorbildwirkung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de-AT" b="1" i="0" u="none" strike="noStrike" dirty="0"/>
              <a:t>österreichweiter Roll-Out </a:t>
            </a:r>
            <a:r>
              <a:rPr lang="de-AT" b="0" i="0" u="none" strike="noStrike" dirty="0"/>
              <a:t>unserer solidarischen Energiegemeinschaft – im evangelischen Kontext und darüber hinaus</a:t>
            </a:r>
            <a:endParaRPr lang="de-AT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CB4D4E3-4B1C-D1E4-39B8-BD7D51982541}"/>
              </a:ext>
            </a:extLst>
          </p:cNvPr>
          <p:cNvSpPr/>
          <p:nvPr/>
        </p:nvSpPr>
        <p:spPr bwMode="auto">
          <a:xfrm>
            <a:off x="7799832" y="4285551"/>
            <a:ext cx="4305228" cy="723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Energiebildung mit Schüler:innen und weiteren vulnerablen Gruppen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119226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63539-0FDA-DB05-5E7C-DF49BEDE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Unser Kernanliegen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B04E62-31E3-0B4E-9302-A71F0D370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/>
              <a:t>ist es, einen Teil der</a:t>
            </a:r>
            <a:r>
              <a:rPr lang="de-AT" b="1" dirty="0"/>
              <a:t> </a:t>
            </a:r>
            <a:r>
              <a:rPr lang="de-AT" b="1" dirty="0">
                <a:solidFill>
                  <a:schemeClr val="accent2"/>
                </a:solidFill>
              </a:rPr>
              <a:t>nachhaltig produzierten Energie </a:t>
            </a:r>
            <a:r>
              <a:rPr lang="de-AT" dirty="0"/>
              <a:t>(angedacht sind mindestens 10% der produzierten Energie in kWh bzw. 10% des erwirtschaftenden Gewinns in Euro) </a:t>
            </a:r>
          </a:p>
          <a:p>
            <a:pPr marL="0" indent="0">
              <a:buNone/>
            </a:pPr>
            <a:r>
              <a:rPr lang="de-AT" dirty="0"/>
              <a:t>mit </a:t>
            </a:r>
            <a:r>
              <a:rPr lang="de-AT" b="1" dirty="0">
                <a:solidFill>
                  <a:schemeClr val="accent2"/>
                </a:solidFill>
              </a:rPr>
              <a:t>sozial benachteiligten Haushalten/Familien </a:t>
            </a:r>
            <a:r>
              <a:rPr lang="de-AT" dirty="0"/>
              <a:t>sowie mit Menschen in der Grundversorgung (= von Armut betroffen) und dem Allgemeinwohl </a:t>
            </a:r>
            <a:r>
              <a:rPr lang="de-AT" b="1" dirty="0">
                <a:solidFill>
                  <a:schemeClr val="accent2"/>
                </a:solidFill>
              </a:rPr>
              <a:t>zu teilen</a:t>
            </a:r>
          </a:p>
          <a:p>
            <a:endParaRPr lang="de-AT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B3D7565D-1D20-9C6D-EBDF-E978C479C9F2}"/>
              </a:ext>
            </a:extLst>
          </p:cNvPr>
          <p:cNvSpPr/>
          <p:nvPr/>
        </p:nvSpPr>
        <p:spPr>
          <a:xfrm>
            <a:off x="5366759" y="4520724"/>
            <a:ext cx="5836777" cy="1367327"/>
          </a:xfrm>
          <a:prstGeom prst="roundRect">
            <a:avLst/>
          </a:prstGeom>
          <a:ln>
            <a:solidFill>
              <a:srgbClr val="54B0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Wie das konkret umgesetzt werden kann, ist Teil unseres Projekts.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197817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E0BFB7B-0AE1-3D27-8AD6-096ABCCE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paar Einblicke in das aktuelle Projektgeschehen …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DC9376-C415-9431-F1A3-37DF37840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81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4E555-1848-5049-6653-52D492B1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29" y="3666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Technisch, wirtschaftliche und organisatorische Umsetzung</a:t>
            </a:r>
            <a:endParaRPr lang="de-AT" dirty="0"/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B632C334-3D62-7347-EACA-1E3EDE57FC3A}"/>
              </a:ext>
            </a:extLst>
          </p:cNvPr>
          <p:cNvSpPr/>
          <p:nvPr/>
        </p:nvSpPr>
        <p:spPr>
          <a:xfrm>
            <a:off x="865245" y="1426145"/>
            <a:ext cx="1550165" cy="779243"/>
          </a:xfrm>
          <a:prstGeom prst="homePlate">
            <a:avLst/>
          </a:prstGeom>
          <a:solidFill>
            <a:srgbClr val="54B01F"/>
          </a:solidFill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Schritt  1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894149B-44E2-0673-E465-862EB37A2195}"/>
              </a:ext>
            </a:extLst>
          </p:cNvPr>
          <p:cNvSpPr/>
          <p:nvPr/>
        </p:nvSpPr>
        <p:spPr>
          <a:xfrm>
            <a:off x="865245" y="2427244"/>
            <a:ext cx="2471855" cy="3048915"/>
          </a:xfrm>
          <a:prstGeom prst="rect">
            <a:avLst/>
          </a:prstGeom>
          <a:noFill/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A6F27F5-839F-0727-0975-949CDA5B0B2D}"/>
              </a:ext>
            </a:extLst>
          </p:cNvPr>
          <p:cNvSpPr txBox="1"/>
          <p:nvPr/>
        </p:nvSpPr>
        <p:spPr>
          <a:xfrm>
            <a:off x="930197" y="2505151"/>
            <a:ext cx="2311026" cy="31085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Technische Dimensionierung und Vorbereitung der Photovoltaik-Anlagen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Definition und Präzisierung des „Zehent“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Co-kreative Entwicklung von Consumer-, </a:t>
            </a:r>
            <a:r>
              <a:rPr lang="de-AT" sz="1400" dirty="0" err="1"/>
              <a:t>Prosumer</a:t>
            </a:r>
            <a:r>
              <a:rPr lang="de-AT" sz="1400" dirty="0"/>
              <a:t>- und Producer-Szenarien </a:t>
            </a:r>
          </a:p>
          <a:p>
            <a:endParaRPr lang="de-A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Pfeil: Fünfeck 9">
            <a:extLst>
              <a:ext uri="{FF2B5EF4-FFF2-40B4-BE49-F238E27FC236}">
                <a16:creationId xmlns:a16="http://schemas.microsoft.com/office/drawing/2014/main" id="{B7732AFC-6AA6-C523-39F9-86D2D2CC6ADD}"/>
              </a:ext>
            </a:extLst>
          </p:cNvPr>
          <p:cNvSpPr/>
          <p:nvPr/>
        </p:nvSpPr>
        <p:spPr>
          <a:xfrm>
            <a:off x="6209122" y="1407403"/>
            <a:ext cx="1550165" cy="796194"/>
          </a:xfrm>
          <a:prstGeom prst="homePlate">
            <a:avLst/>
          </a:prstGeom>
          <a:solidFill>
            <a:srgbClr val="54B01F"/>
          </a:solidFill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Schritt  3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1" name="Pfeil: Fünfeck 10">
            <a:extLst>
              <a:ext uri="{FF2B5EF4-FFF2-40B4-BE49-F238E27FC236}">
                <a16:creationId xmlns:a16="http://schemas.microsoft.com/office/drawing/2014/main" id="{36FB36B0-EF1C-7185-B442-99D77F981282}"/>
              </a:ext>
            </a:extLst>
          </p:cNvPr>
          <p:cNvSpPr/>
          <p:nvPr/>
        </p:nvSpPr>
        <p:spPr>
          <a:xfrm>
            <a:off x="3546841" y="1412492"/>
            <a:ext cx="1550165" cy="796194"/>
          </a:xfrm>
          <a:prstGeom prst="homePlate">
            <a:avLst/>
          </a:prstGeom>
          <a:solidFill>
            <a:srgbClr val="54B01F"/>
          </a:solidFill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Schritt  2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2" name="Pfeil: Fünfeck 11">
            <a:extLst>
              <a:ext uri="{FF2B5EF4-FFF2-40B4-BE49-F238E27FC236}">
                <a16:creationId xmlns:a16="http://schemas.microsoft.com/office/drawing/2014/main" id="{F213C4CB-CB40-5587-12DE-A8BCE3A96296}"/>
              </a:ext>
            </a:extLst>
          </p:cNvPr>
          <p:cNvSpPr/>
          <p:nvPr/>
        </p:nvSpPr>
        <p:spPr>
          <a:xfrm>
            <a:off x="8871403" y="1387787"/>
            <a:ext cx="1550165" cy="796194"/>
          </a:xfrm>
          <a:prstGeom prst="homePlate">
            <a:avLst/>
          </a:prstGeom>
          <a:solidFill>
            <a:srgbClr val="54B01F"/>
          </a:solidFill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Schritt  4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D02C45F-A200-1D6F-6961-2867D119A507}"/>
              </a:ext>
            </a:extLst>
          </p:cNvPr>
          <p:cNvSpPr txBox="1"/>
          <p:nvPr/>
        </p:nvSpPr>
        <p:spPr>
          <a:xfrm>
            <a:off x="3645029" y="2510383"/>
            <a:ext cx="2311026" cy="2893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Start der Energie-Bildung bei Nutzer:innen-Gruppen der Einrichtungen</a:t>
            </a:r>
            <a:endParaRPr lang="de-AT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Inbetriebnahme der Photovoltaik-Anlagen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Potenzialerhebung als Grundlage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Gründung Erneuerbare Energiegemeinschaft(en)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ACE664D-3959-207C-7786-1D95D66322CE}"/>
              </a:ext>
            </a:extLst>
          </p:cNvPr>
          <p:cNvSpPr txBox="1"/>
          <p:nvPr/>
        </p:nvSpPr>
        <p:spPr>
          <a:xfrm>
            <a:off x="6225489" y="2505151"/>
            <a:ext cx="2405826" cy="2893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Demonstration und </a:t>
            </a:r>
            <a:r>
              <a:rPr lang="de-AT" sz="1400" dirty="0" err="1"/>
              <a:t>pionierhaftes</a:t>
            </a:r>
            <a:r>
              <a:rPr lang="de-AT" sz="1400" dirty="0"/>
              <a:t> Erproben der solidarischen sozialen Energiegemeinschaft(en) „Energy WITH Spirit“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Energie-Bildung mit vulnerablen Zielgruppen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Durchführung von Kontext- und Umfeldanalysen</a:t>
            </a:r>
          </a:p>
          <a:p>
            <a:endParaRPr lang="de-AT" sz="1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06EB849-9516-E1BB-41BB-A500D76ED59C}"/>
              </a:ext>
            </a:extLst>
          </p:cNvPr>
          <p:cNvSpPr txBox="1"/>
          <p:nvPr/>
        </p:nvSpPr>
        <p:spPr>
          <a:xfrm>
            <a:off x="8900561" y="2457643"/>
            <a:ext cx="2405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AT" sz="1400" dirty="0"/>
              <a:t>Roll-Out in Österreich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sz="1400" dirty="0"/>
              <a:t>Auswertung der Kontext- und Umfeldanalysen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AT" sz="1400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AT" sz="1400" dirty="0"/>
              <a:t>Entwicklung von Geschäfts- und Betriebsmodelle für ein Roll-Out in andere Bundesländer, in andere Glaubensgemeinschaften und andere sozial-karitative Einrichtungen </a:t>
            </a:r>
            <a:endParaRPr lang="de-AT" sz="2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25E9E41-6E7A-A627-BB49-1FD25F15C02C}"/>
              </a:ext>
            </a:extLst>
          </p:cNvPr>
          <p:cNvSpPr txBox="1"/>
          <p:nvPr/>
        </p:nvSpPr>
        <p:spPr>
          <a:xfrm>
            <a:off x="833647" y="5506558"/>
            <a:ext cx="10515601" cy="646331"/>
          </a:xfrm>
          <a:prstGeom prst="rect">
            <a:avLst/>
          </a:prstGeom>
          <a:solidFill>
            <a:srgbClr val="54B0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Begleitet wird das Projekt durchgehend durch Disseminations- und Kommunikationsmaßnahmen sowie umfassende Stakeholder-Einbindung.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BB6FF33-2D50-76F8-A9E6-C5E88DC480B1}"/>
              </a:ext>
            </a:extLst>
          </p:cNvPr>
          <p:cNvSpPr/>
          <p:nvPr/>
        </p:nvSpPr>
        <p:spPr>
          <a:xfrm>
            <a:off x="3556684" y="2427411"/>
            <a:ext cx="2471855" cy="3048915"/>
          </a:xfrm>
          <a:prstGeom prst="rect">
            <a:avLst/>
          </a:prstGeom>
          <a:noFill/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BD9E1B3-1B8E-6DEC-9A75-67EB9C411DA2}"/>
              </a:ext>
            </a:extLst>
          </p:cNvPr>
          <p:cNvSpPr/>
          <p:nvPr/>
        </p:nvSpPr>
        <p:spPr>
          <a:xfrm>
            <a:off x="6209122" y="2427244"/>
            <a:ext cx="2471855" cy="3048915"/>
          </a:xfrm>
          <a:prstGeom prst="rect">
            <a:avLst/>
          </a:prstGeom>
          <a:noFill/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8F0AA4C-BD71-F573-F998-7EA590C76536}"/>
              </a:ext>
            </a:extLst>
          </p:cNvPr>
          <p:cNvSpPr/>
          <p:nvPr/>
        </p:nvSpPr>
        <p:spPr>
          <a:xfrm>
            <a:off x="8877927" y="2427244"/>
            <a:ext cx="2471855" cy="3048915"/>
          </a:xfrm>
          <a:prstGeom prst="rect">
            <a:avLst/>
          </a:prstGeom>
          <a:noFill/>
          <a:ln>
            <a:solidFill>
              <a:srgbClr val="54B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824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CFED6-6951-240A-0A5B-BE3A49214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15144" cy="1119188"/>
          </a:xfrm>
        </p:spPr>
        <p:txBody>
          <a:bodyPr>
            <a:normAutofit fontScale="90000"/>
          </a:bodyPr>
          <a:lstStyle/>
          <a:p>
            <a:r>
              <a:rPr lang="de-DE" dirty="0"/>
              <a:t>Solidarische Erneuerbare Energiegemeinschaft </a:t>
            </a:r>
            <a:br>
              <a:rPr lang="de-DE" dirty="0"/>
            </a:br>
            <a:r>
              <a:rPr lang="en-US" dirty="0"/>
              <a:t>Energy WITH Spirit Bad </a:t>
            </a:r>
            <a:r>
              <a:rPr lang="en-US" dirty="0" err="1"/>
              <a:t>Goisern</a:t>
            </a:r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8F7D175-8732-CF68-826C-9CC9FDAE23CE}"/>
              </a:ext>
            </a:extLst>
          </p:cNvPr>
          <p:cNvSpPr txBox="1"/>
          <p:nvPr/>
        </p:nvSpPr>
        <p:spPr bwMode="auto">
          <a:xfrm>
            <a:off x="835372" y="1908949"/>
            <a:ext cx="928703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AT" sz="20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Aktuell mit folgenden Beteiligten, die vulnerable Gruppen versorgen: </a:t>
            </a:r>
            <a:r>
              <a:rPr lang="de-AT" sz="20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Schülerheim Bad Goisern </a:t>
            </a:r>
            <a:r>
              <a:rPr lang="de-AT" sz="20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 </a:t>
            </a:r>
            <a:r>
              <a:rPr lang="de-AT" sz="20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Alten- und Pflegeheim Bad Goisern, </a:t>
            </a:r>
            <a:r>
              <a:rPr lang="de-AT" sz="20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Evangelische Pfarrgemeinde Goisern</a:t>
            </a:r>
          </a:p>
          <a:p>
            <a:pPr>
              <a:defRPr/>
            </a:pPr>
            <a:endParaRPr lang="de-AT" sz="2000" kern="1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AT" sz="2000" b="1" kern="100" dirty="0">
                <a:ea typeface="Calibri" panose="020F0502020204030204" pitchFamily="34" charset="0"/>
                <a:cs typeface="Arial" panose="020B0604020202020204" pitchFamily="34" charset="0"/>
              </a:rPr>
              <a:t>Entstehungsprozess seit Mitte 2023: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de-AT" sz="2000" dirty="0"/>
              <a:t>Vorgespräche und Wissensvermittlung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de-AT" sz="2000" dirty="0"/>
              <a:t>Konzepterstellung (Rollen,</a:t>
            </a:r>
            <a:br>
              <a:rPr lang="de-AT" sz="2000" dirty="0"/>
            </a:br>
            <a:r>
              <a:rPr lang="de-AT" sz="2000" dirty="0"/>
              <a:t>Pflichten, Entscheidungsstrukturen)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de-AT" sz="2000" dirty="0"/>
              <a:t>Annäherung und Ausarbeitung </a:t>
            </a:r>
            <a:br>
              <a:rPr lang="de-AT" sz="2000" dirty="0"/>
            </a:br>
            <a:r>
              <a:rPr lang="de-AT" sz="2000" dirty="0"/>
              <a:t>„Solidarische 10 Prozent“</a:t>
            </a:r>
            <a:endParaRPr lang="de-AT" sz="2000" kern="1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de-AT" sz="2000" kern="100" dirty="0">
                <a:ea typeface="Calibri" panose="020F0502020204030204" pitchFamily="34" charset="0"/>
                <a:cs typeface="Arial" panose="020B0604020202020204" pitchFamily="34" charset="0"/>
              </a:rPr>
              <a:t>Vereinsstatuten + Gründung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de-AT" sz="2000" dirty="0"/>
              <a:t>Interne Vereinbarung 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de-AT" sz="2000" dirty="0"/>
              <a:t>Tarifgestaltung und Tarifmodell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de-AT" sz="2000" dirty="0"/>
          </a:p>
          <a:p>
            <a:pPr algn="just">
              <a:defRPr/>
            </a:pPr>
            <a:endParaRPr lang="de-AT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250D8A4-C796-87CE-82A1-08A4D613DD20}"/>
              </a:ext>
            </a:extLst>
          </p:cNvPr>
          <p:cNvGrpSpPr/>
          <p:nvPr/>
        </p:nvGrpSpPr>
        <p:grpSpPr>
          <a:xfrm>
            <a:off x="5949546" y="2711696"/>
            <a:ext cx="5569167" cy="3077804"/>
            <a:chOff x="838200" y="1989018"/>
            <a:chExt cx="5796772" cy="3260684"/>
          </a:xfrm>
        </p:grpSpPr>
        <p:pic>
          <p:nvPicPr>
            <p:cNvPr id="6" name="Grafik 5" descr="Ein Bild, das draußen, Solarenergie, Gebäude, Baum enthält.&#10;&#10;Automatisch generierte Beschreibung">
              <a:extLst>
                <a:ext uri="{FF2B5EF4-FFF2-40B4-BE49-F238E27FC236}">
                  <a16:creationId xmlns:a16="http://schemas.microsoft.com/office/drawing/2014/main" id="{C29D8518-CF3D-117D-7DD0-15558F3D4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989018"/>
              <a:ext cx="5796772" cy="3260684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657B44F-02B1-07A7-7500-9B6486141510}"/>
                </a:ext>
              </a:extLst>
            </p:cNvPr>
            <p:cNvSpPr txBox="1"/>
            <p:nvPr/>
          </p:nvSpPr>
          <p:spPr>
            <a:xfrm>
              <a:off x="4091630" y="4332240"/>
              <a:ext cx="2427015" cy="749948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AT" sz="2000" dirty="0"/>
                <a:t>PV-Anlage: 68 kWp</a:t>
              </a:r>
            </a:p>
            <a:p>
              <a:r>
                <a:rPr lang="de-AT" sz="2000" dirty="0"/>
                <a:t>Speicher: 41,5 kWh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70D87D74-E873-C2A0-4880-043AB1055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0" y="5696712"/>
            <a:ext cx="1394349" cy="683965"/>
          </a:xfrm>
          <a:prstGeom prst="rect">
            <a:avLst/>
          </a:prstGeom>
        </p:spPr>
      </p:pic>
      <p:pic>
        <p:nvPicPr>
          <p:cNvPr id="5" name="Inhaltsplatzhalter 4" descr="Ein Bild, das Text, Screenshot, Klebezettel, Design enthält.&#10;&#10;Automatisch generierte Beschreibung">
            <a:extLst>
              <a:ext uri="{FF2B5EF4-FFF2-40B4-BE49-F238E27FC236}">
                <a16:creationId xmlns:a16="http://schemas.microsoft.com/office/drawing/2014/main" id="{4C5873D3-2BEB-7CFA-37AD-76F890AFE5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329" r="1561" b="3166"/>
          <a:stretch/>
        </p:blipFill>
        <p:spPr>
          <a:xfrm>
            <a:off x="93570" y="3935551"/>
            <a:ext cx="1123722" cy="10325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EC8192-79CE-EED7-6D5F-2F64C1E19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652" y="5554773"/>
            <a:ext cx="4253146" cy="3276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84EAEA1-6130-6889-5DF4-C3F55AAA8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501" y="5877309"/>
            <a:ext cx="2310294" cy="38392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09BE61B-539F-8A4F-ECC2-E9D7E6CE3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13591">
            <a:off x="10274661" y="1049093"/>
            <a:ext cx="1462556" cy="126508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8223EA6-30E8-8F45-D2A1-5BC63CA63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59806">
            <a:off x="9946696" y="2526342"/>
            <a:ext cx="2337941" cy="90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11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B931146-E840-9B30-C9BB-779E468A3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Evangelisches Realgymnasium Donaustadt</a:t>
            </a:r>
          </a:p>
        </p:txBody>
      </p:sp>
      <p:pic>
        <p:nvPicPr>
          <p:cNvPr id="6" name="Grafik 5" descr="Ein Bild, das Gebäude, Städtebau, Screenshot, Luftfotografie enthält.&#10;&#10;Automatisch generierte Beschreibung">
            <a:extLst>
              <a:ext uri="{FF2B5EF4-FFF2-40B4-BE49-F238E27FC236}">
                <a16:creationId xmlns:a16="http://schemas.microsoft.com/office/drawing/2014/main" id="{8AC5F6F0-D0A8-6EC9-EB77-B84846109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 b="7165"/>
          <a:stretch/>
        </p:blipFill>
        <p:spPr>
          <a:xfrm>
            <a:off x="2183420" y="1586201"/>
            <a:ext cx="8070127" cy="434257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B8B9815-1FA8-829F-C703-4011547B9BE7}"/>
              </a:ext>
            </a:extLst>
          </p:cNvPr>
          <p:cNvSpPr txBox="1"/>
          <p:nvPr/>
        </p:nvSpPr>
        <p:spPr>
          <a:xfrm>
            <a:off x="838200" y="1039871"/>
            <a:ext cx="3444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err="1"/>
              <a:t>Maculangasse</a:t>
            </a:r>
            <a:r>
              <a:rPr lang="de-AT" sz="2400" dirty="0"/>
              <a:t>, 1220 Wien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9C4FCA5-54E3-A1A9-894D-EBC8BC90460C}"/>
              </a:ext>
            </a:extLst>
          </p:cNvPr>
          <p:cNvSpPr txBox="1"/>
          <p:nvPr/>
        </p:nvSpPr>
        <p:spPr>
          <a:xfrm>
            <a:off x="6645492" y="5082612"/>
            <a:ext cx="3363088" cy="707886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2000" dirty="0"/>
              <a:t>PV-Anlage: 6.203 kWp</a:t>
            </a:r>
          </a:p>
          <a:p>
            <a:r>
              <a:rPr lang="de-AT" sz="2000" dirty="0"/>
              <a:t>Fertigstellung: Oktober 2024</a:t>
            </a:r>
          </a:p>
        </p:txBody>
      </p:sp>
    </p:spTree>
    <p:extLst>
      <p:ext uri="{BB962C8B-B14F-4D97-AF65-F5344CB8AC3E}">
        <p14:creationId xmlns:p14="http://schemas.microsoft.com/office/powerpoint/2010/main" val="3039708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34D3-5038-2D5E-BC48-B2D5C219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Leave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behind</a:t>
            </a:r>
            <a:r>
              <a:rPr lang="de-DE" dirty="0"/>
              <a:t> … Energie-Bildung inklusive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8527F1-C44F-C376-C9A7-F9519D45D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4176773"/>
      </p:ext>
    </p:extLst>
  </p:cSld>
  <p:clrMapOvr>
    <a:masterClrMapping/>
  </p:clrMapOvr>
</p:sld>
</file>

<file path=ppt/theme/theme1.xml><?xml version="1.0" encoding="utf-8"?>
<a:theme xmlns:a="http://schemas.openxmlformats.org/drawingml/2006/main" name="Texte">
  <a:themeElements>
    <a:clrScheme name="Benutzerdefiniert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4B01F"/>
      </a:accent1>
      <a:accent2>
        <a:srgbClr val="F7A600"/>
      </a:accent2>
      <a:accent3>
        <a:srgbClr val="EB5C47"/>
      </a:accent3>
      <a:accent4>
        <a:srgbClr val="008B8B"/>
      </a:accent4>
      <a:accent5>
        <a:srgbClr val="333333"/>
      </a:accent5>
      <a:accent6>
        <a:srgbClr val="50AE64"/>
      </a:accent6>
      <a:hlink>
        <a:srgbClr val="50AE30"/>
      </a:hlink>
      <a:folHlink>
        <a:srgbClr val="50AE30"/>
      </a:folHlink>
    </a:clrScheme>
    <a:fontScheme name="Master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667</Words>
  <Application>Microsoft Office PowerPoint</Application>
  <PresentationFormat>Breitbild</PresentationFormat>
  <Paragraphs>93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Texte</vt:lpstr>
      <vt:lpstr>PowerPoint-Präsentation</vt:lpstr>
      <vt:lpstr>PowerPoint-Präsentation</vt:lpstr>
      <vt:lpstr>Unsere Mission</vt:lpstr>
      <vt:lpstr>Unser Kernanliegen</vt:lpstr>
      <vt:lpstr>Ein paar Einblicke in das aktuelle Projektgeschehen …</vt:lpstr>
      <vt:lpstr>Technisch, wirtschaftliche und organisatorische Umsetzung</vt:lpstr>
      <vt:lpstr>Solidarische Erneuerbare Energiegemeinschaft  Energy WITH Spirit Bad Goisern</vt:lpstr>
      <vt:lpstr>Evangelisches Realgymnasium Donaustadt</vt:lpstr>
      <vt:lpstr>Leave no one behind … Energie-Bildung inklusive</vt:lpstr>
      <vt:lpstr>PowerPoint-Präsentation</vt:lpstr>
      <vt:lpstr>PowerPoint-Präsentation</vt:lpstr>
      <vt:lpstr>Roll-Out Angebot</vt:lpstr>
      <vt:lpstr>Bleiben wir in Verbindung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Marion Göschl</dc:creator>
  <cp:lastModifiedBy>Bente Knoll</cp:lastModifiedBy>
  <cp:revision>44</cp:revision>
  <cp:lastPrinted>2024-10-15T13:08:29Z</cp:lastPrinted>
  <dcterms:created xsi:type="dcterms:W3CDTF">2023-03-22T10:51:08Z</dcterms:created>
  <dcterms:modified xsi:type="dcterms:W3CDTF">2025-01-21T06:53:47Z</dcterms:modified>
</cp:coreProperties>
</file>