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50" r:id="rId3"/>
    <p:sldId id="351" r:id="rId4"/>
    <p:sldId id="352" r:id="rId5"/>
    <p:sldId id="353" r:id="rId6"/>
    <p:sldId id="354" r:id="rId7"/>
    <p:sldId id="355" r:id="rId8"/>
    <p:sldId id="349" r:id="rId9"/>
    <p:sldId id="297" r:id="rId10"/>
    <p:sldId id="294" r:id="rId11"/>
    <p:sldId id="293" r:id="rId12"/>
    <p:sldId id="288" r:id="rId1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8C2"/>
    <a:srgbClr val="007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5953" autoAdjust="0"/>
  </p:normalViewPr>
  <p:slideViewPr>
    <p:cSldViewPr>
      <p:cViewPr varScale="1">
        <p:scale>
          <a:sx n="130" d="100"/>
          <a:sy n="130" d="100"/>
        </p:scale>
        <p:origin x="134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4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29F75-BA1B-4FE3-8AE1-DA245547595C}" type="datetimeFigureOut">
              <a:rPr lang="de-AT" smtClean="0"/>
              <a:t>12.11.2024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19B8B-125F-4D3F-9E97-ABF9639C4B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813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815455"/>
            <a:ext cx="9144000" cy="4328045"/>
          </a:xfrm>
          <a:prstGeom prst="rect">
            <a:avLst/>
          </a:prstGeom>
          <a:solidFill>
            <a:srgbClr val="2678C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91630"/>
            <a:ext cx="7772400" cy="110251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464507" y="298864"/>
            <a:ext cx="6771789" cy="296999"/>
          </a:xfrm>
          <a:prstGeom prst="rect">
            <a:avLst/>
          </a:prstGeom>
          <a:noFill/>
        </p:spPr>
        <p:txBody>
          <a:bodyPr vert="horz" lIns="0" tIns="0" rIns="3600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b="1" dirty="0">
                <a:latin typeface="+mj-lt"/>
                <a:cs typeface="Verdana"/>
              </a:rPr>
              <a:t>Was bringt die EU-</a:t>
            </a:r>
            <a:r>
              <a:rPr lang="de-DE" sz="1200" b="1" dirty="0" err="1">
                <a:latin typeface="+mj-lt"/>
                <a:cs typeface="Verdana"/>
              </a:rPr>
              <a:t>Renaturierungsverordnung</a:t>
            </a:r>
            <a:r>
              <a:rPr lang="de-DE" sz="1200" b="1" dirty="0">
                <a:latin typeface="+mj-lt"/>
                <a:cs typeface="Verdana"/>
              </a:rPr>
              <a:t> </a:t>
            </a:r>
            <a:r>
              <a:rPr lang="de-DE" sz="900" dirty="0">
                <a:latin typeface="+mj-lt"/>
                <a:cs typeface="Verdana"/>
              </a:rPr>
              <a:t>| BOKU</a:t>
            </a:r>
            <a:r>
              <a:rPr lang="de-DE" sz="900" b="1" dirty="0">
                <a:latin typeface="+mj-lt"/>
                <a:cs typeface="Verdana"/>
              </a:rPr>
              <a:t> </a:t>
            </a:r>
            <a:r>
              <a:rPr lang="de-DE" sz="900" dirty="0">
                <a:latin typeface="+mj-lt"/>
                <a:cs typeface="Verdana"/>
              </a:rPr>
              <a:t>| 12.11.2024</a:t>
            </a:r>
            <a:endParaRPr lang="de-DE" sz="1000" dirty="0">
              <a:latin typeface="+mj-lt"/>
              <a:cs typeface="Verdana"/>
            </a:endParaRPr>
          </a:p>
        </p:txBody>
      </p:sp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28696"/>
            <a:ext cx="6400800" cy="75522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RA(A) Titel Vorname Nachname</a:t>
            </a:r>
            <a:endParaRPr lang="de-AT" dirty="0"/>
          </a:p>
        </p:txBody>
      </p:sp>
      <p:sp>
        <p:nvSpPr>
          <p:cNvPr id="15" name="Rectangle 7"/>
          <p:cNvSpPr>
            <a:spLocks/>
          </p:cNvSpPr>
          <p:nvPr userDrawn="1"/>
        </p:nvSpPr>
        <p:spPr bwMode="auto">
          <a:xfrm>
            <a:off x="0" y="4731991"/>
            <a:ext cx="9144000" cy="9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e-DE" sz="1100" baseline="0" dirty="0">
                <a:solidFill>
                  <a:schemeClr val="bg1"/>
                </a:solidFill>
                <a:latin typeface="Verdana" pitchFamily="34" charset="0"/>
                <a:ea typeface="MS PGothic" pitchFamily="34" charset="-128"/>
                <a:sym typeface="Verdana" pitchFamily="34" charset="0"/>
              </a:rPr>
              <a:t>          </a:t>
            </a:r>
            <a:r>
              <a:rPr lang="en-US" altLang="de-DE" sz="1100" dirty="0">
                <a:solidFill>
                  <a:schemeClr val="bg1"/>
                </a:solidFill>
                <a:latin typeface="Verdana" pitchFamily="34" charset="0"/>
                <a:ea typeface="MS PGothic" pitchFamily="34" charset="-128"/>
                <a:sym typeface="Verdana" pitchFamily="34" charset="0"/>
              </a:rPr>
              <a:t>Niederhuber &amp; Partner Rechtsanwälte GmbH	                        www.nhp.eu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11" y="116810"/>
            <a:ext cx="952845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1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1D2FB4-7383-4692-AE8D-AE89C42E8369}" type="datetimeFigureOut">
              <a:rPr lang="de-AT" smtClean="0"/>
              <a:t>12.11.2024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3563888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EA788D-E28B-4B46-8735-B7D62357B9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522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1D2FB4-7383-4692-AE8D-AE89C42E8369}" type="datetimeFigureOut">
              <a:rPr lang="de-AT" smtClean="0"/>
              <a:t>12.11.2024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563888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EA788D-E28B-4B46-8735-B7D62357B9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0309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1D2FB4-7383-4692-AE8D-AE89C42E8369}" type="datetimeFigureOut">
              <a:rPr lang="de-AT" smtClean="0"/>
              <a:t>12.11.2024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563888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EA788D-E28B-4B46-8735-B7D62357B9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449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21581"/>
            <a:ext cx="8604250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62126"/>
            <a:ext cx="8496746" cy="28229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834204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21581"/>
            <a:ext cx="8604250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62126"/>
            <a:ext cx="8496746" cy="28229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834204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21581"/>
            <a:ext cx="8604250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62126"/>
            <a:ext cx="8496746" cy="28229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834204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21581"/>
            <a:ext cx="8604250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62126"/>
            <a:ext cx="8496746" cy="28229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8342047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21581"/>
            <a:ext cx="8604250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62126"/>
            <a:ext cx="8496746" cy="28229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8342047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21581"/>
            <a:ext cx="8604250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62126"/>
            <a:ext cx="8496746" cy="28229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834204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21581"/>
            <a:ext cx="8604250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62126"/>
            <a:ext cx="8496746" cy="28229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834204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" y="815455"/>
            <a:ext cx="9154783" cy="4328045"/>
          </a:xfrm>
          <a:prstGeom prst="rect">
            <a:avLst/>
          </a:prstGeom>
          <a:solidFill>
            <a:srgbClr val="2678C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464507" y="298864"/>
            <a:ext cx="6771789" cy="296999"/>
          </a:xfrm>
          <a:prstGeom prst="rect">
            <a:avLst/>
          </a:prstGeom>
          <a:noFill/>
        </p:spPr>
        <p:txBody>
          <a:bodyPr vert="horz" lIns="0" tIns="0" rIns="3600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b="1" dirty="0">
                <a:latin typeface="+mj-lt"/>
                <a:cs typeface="Verdana"/>
              </a:rPr>
              <a:t>Was bring die EU-</a:t>
            </a:r>
            <a:r>
              <a:rPr lang="de-DE" sz="1200" b="1" dirty="0" err="1">
                <a:latin typeface="+mj-lt"/>
                <a:cs typeface="Verdana"/>
              </a:rPr>
              <a:t>Renaturierungsverordnung</a:t>
            </a:r>
            <a:r>
              <a:rPr lang="de-DE" sz="1200" b="1" dirty="0">
                <a:latin typeface="+mj-lt"/>
                <a:cs typeface="Verdana"/>
              </a:rPr>
              <a:t> </a:t>
            </a:r>
            <a:r>
              <a:rPr lang="de-DE" sz="900" dirty="0">
                <a:latin typeface="+mj-lt"/>
                <a:cs typeface="Verdana"/>
              </a:rPr>
              <a:t>| BOKU</a:t>
            </a:r>
            <a:r>
              <a:rPr lang="de-DE" sz="900" b="1" dirty="0">
                <a:latin typeface="+mj-lt"/>
                <a:cs typeface="Verdana"/>
              </a:rPr>
              <a:t> </a:t>
            </a:r>
            <a:r>
              <a:rPr lang="de-DE" sz="900" dirty="0">
                <a:latin typeface="+mj-lt"/>
                <a:cs typeface="Verdana"/>
              </a:rPr>
              <a:t>| 12.11.2024</a:t>
            </a:r>
            <a:endParaRPr lang="de-DE" sz="1000" dirty="0">
              <a:latin typeface="+mj-lt"/>
              <a:cs typeface="Verdana"/>
            </a:endParaRPr>
          </a:p>
        </p:txBody>
      </p:sp>
      <p:sp>
        <p:nvSpPr>
          <p:cNvPr id="15" name="Rectangle 7"/>
          <p:cNvSpPr>
            <a:spLocks/>
          </p:cNvSpPr>
          <p:nvPr userDrawn="1"/>
        </p:nvSpPr>
        <p:spPr bwMode="auto">
          <a:xfrm>
            <a:off x="0" y="4731991"/>
            <a:ext cx="9144000" cy="9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de-DE" sz="1100" dirty="0">
              <a:solidFill>
                <a:schemeClr val="bg1"/>
              </a:solidFill>
              <a:latin typeface="Verdana" pitchFamily="34" charset="0"/>
              <a:ea typeface="MS PGothic" pitchFamily="34" charset="-128"/>
              <a:sym typeface="Verdana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11" y="116810"/>
            <a:ext cx="952845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9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21581"/>
            <a:ext cx="8604250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62126"/>
            <a:ext cx="8496746" cy="28229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834204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21581"/>
            <a:ext cx="8604250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62126"/>
            <a:ext cx="8496746" cy="28229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834204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21581"/>
            <a:ext cx="8604250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62126"/>
            <a:ext cx="8496746" cy="28229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8342047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21581"/>
            <a:ext cx="8604250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62126"/>
            <a:ext cx="8496746" cy="28229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8342047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21581"/>
            <a:ext cx="8604250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62126"/>
            <a:ext cx="8496746" cy="28229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834204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21581"/>
            <a:ext cx="8604250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62126"/>
            <a:ext cx="8496746" cy="28229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8342047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21581"/>
            <a:ext cx="8604250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62126"/>
            <a:ext cx="8496746" cy="28229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8342047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21581"/>
            <a:ext cx="8604250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762126"/>
            <a:ext cx="8496746" cy="282297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834204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7" y="1683004"/>
            <a:ext cx="8291263" cy="2976978"/>
          </a:xfrm>
        </p:spPr>
        <p:txBody>
          <a:bodyPr/>
          <a:lstStyle>
            <a:lvl1pPr marL="265113" indent="-2651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150000"/>
              <a:buFont typeface="Wingdings" panose="05000000000000000000" pitchFamily="2" charset="2"/>
              <a:buChar char="§"/>
              <a:defRPr sz="1800"/>
            </a:lvl1pPr>
            <a:lvl2pPr marL="541338" indent="-276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 sz="1600"/>
            </a:lvl2pPr>
            <a:lvl3pPr marL="806450" indent="-2651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3pPr>
            <a:lvl4pPr marL="1071563" indent="-2651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4pPr>
            <a:lvl5pPr marL="1347788" indent="-276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7" name="Rechteck 6"/>
          <p:cNvSpPr/>
          <p:nvPr userDrawn="1"/>
        </p:nvSpPr>
        <p:spPr>
          <a:xfrm flipV="1">
            <a:off x="0" y="1"/>
            <a:ext cx="9144000" cy="815454"/>
          </a:xfrm>
          <a:prstGeom prst="rect">
            <a:avLst/>
          </a:prstGeom>
          <a:solidFill>
            <a:srgbClr val="2678C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464507" y="298864"/>
            <a:ext cx="6843797" cy="166652"/>
          </a:xfrm>
          <a:prstGeom prst="rect">
            <a:avLst/>
          </a:prstGeom>
          <a:noFill/>
        </p:spPr>
        <p:txBody>
          <a:bodyPr vert="horz" lIns="0" tIns="0" rIns="3600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200" b="1" dirty="0">
                <a:solidFill>
                  <a:schemeClr val="bg1"/>
                </a:solidFill>
                <a:latin typeface="+mj-lt"/>
                <a:cs typeface="Verdana"/>
              </a:rPr>
              <a:t>Was bringt die EU-</a:t>
            </a:r>
            <a:r>
              <a:rPr lang="de-DE" sz="1200" b="1" dirty="0" err="1">
                <a:solidFill>
                  <a:schemeClr val="bg1"/>
                </a:solidFill>
                <a:latin typeface="+mj-lt"/>
                <a:cs typeface="Verdana"/>
              </a:rPr>
              <a:t>Renaturierungsverordnung</a:t>
            </a:r>
            <a:r>
              <a:rPr lang="de-DE" sz="1200" b="1" dirty="0">
                <a:solidFill>
                  <a:schemeClr val="bg1"/>
                </a:solidFill>
                <a:latin typeface="+mj-lt"/>
                <a:cs typeface="Verdana"/>
              </a:rPr>
              <a:t> </a:t>
            </a:r>
            <a:r>
              <a:rPr lang="de-DE" sz="900" dirty="0">
                <a:solidFill>
                  <a:schemeClr val="bg1"/>
                </a:solidFill>
                <a:latin typeface="+mj-lt"/>
                <a:cs typeface="Verdana"/>
              </a:rPr>
              <a:t>| BOKU</a:t>
            </a:r>
            <a:r>
              <a:rPr lang="de-DE" sz="900" b="1" dirty="0">
                <a:solidFill>
                  <a:schemeClr val="bg1"/>
                </a:solidFill>
                <a:latin typeface="+mj-lt"/>
                <a:cs typeface="Verdana"/>
              </a:rPr>
              <a:t> </a:t>
            </a:r>
            <a:r>
              <a:rPr lang="de-DE" sz="900" dirty="0">
                <a:solidFill>
                  <a:schemeClr val="bg1"/>
                </a:solidFill>
                <a:latin typeface="+mj-lt"/>
                <a:cs typeface="Verdana"/>
              </a:rPr>
              <a:t>| 12.11.2024</a:t>
            </a:r>
            <a:endParaRPr lang="de-DE" sz="1000" dirty="0">
              <a:solidFill>
                <a:schemeClr val="bg1"/>
              </a:solidFill>
              <a:latin typeface="+mj-lt"/>
              <a:cs typeface="Verdana"/>
            </a:endParaRPr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464506" y="524669"/>
            <a:ext cx="6843798" cy="174873"/>
          </a:xfrm>
          <a:prstGeom prst="rect">
            <a:avLst/>
          </a:prstGeom>
          <a:noFill/>
        </p:spPr>
        <p:txBody>
          <a:bodyPr vert="horz" lIns="0" tIns="0" rIns="3600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900" b="0" cap="all" spc="50" baseline="0">
                <a:solidFill>
                  <a:schemeClr val="bg1"/>
                </a:solidFill>
                <a:latin typeface="Verdana"/>
                <a:cs typeface="Verdana"/>
              </a:rPr>
              <a:t>Vortragstitel</a:t>
            </a:r>
            <a:endParaRPr lang="de-DE" sz="1000" b="0" cap="all" spc="50" baseline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395536" y="1005576"/>
            <a:ext cx="8291264" cy="594066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101728"/>
            <a:ext cx="952845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4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1D2FB4-7383-4692-AE8D-AE89C42E8369}" type="datetimeFigureOut">
              <a:rPr lang="de-AT" smtClean="0"/>
              <a:t>12.11.2024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563888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EA788D-E28B-4B46-8735-B7D62357B9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554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1D2FB4-7383-4692-AE8D-AE89C42E8369}" type="datetimeFigureOut">
              <a:rPr lang="de-AT" smtClean="0"/>
              <a:t>12.11.2024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3563888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EA788D-E28B-4B46-8735-B7D62357B9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965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1D2FB4-7383-4692-AE8D-AE89C42E8369}" type="datetimeFigureOut">
              <a:rPr lang="de-AT" smtClean="0"/>
              <a:t>12.11.2024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3563888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EA788D-E28B-4B46-8735-B7D62357B9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23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1D2FB4-7383-4692-AE8D-AE89C42E8369}" type="datetimeFigureOut">
              <a:rPr lang="de-AT" smtClean="0"/>
              <a:t>12.11.2024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3563888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EA788D-E28B-4B46-8735-B7D62357B9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494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1D2FB4-7383-4692-AE8D-AE89C42E8369}" type="datetimeFigureOut">
              <a:rPr lang="de-AT" smtClean="0"/>
              <a:t>12.11.2024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563888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EA788D-E28B-4B46-8735-B7D62357B9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289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1D2FB4-7383-4692-AE8D-AE89C42E8369}" type="datetimeFigureOut">
              <a:rPr lang="de-AT" smtClean="0"/>
              <a:t>12.11.2024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3563888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BEA788D-E28B-4B46-8735-B7D62357B9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550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10" name="Bild 1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467600" y="109242"/>
            <a:ext cx="1270000" cy="600075"/>
          </a:xfrm>
          <a:prstGeom prst="rect">
            <a:avLst/>
          </a:prstGeom>
        </p:spPr>
      </p:pic>
      <p:sp>
        <p:nvSpPr>
          <p:cNvPr id="12" name="Rectangle 7"/>
          <p:cNvSpPr>
            <a:spLocks/>
          </p:cNvSpPr>
          <p:nvPr/>
        </p:nvSpPr>
        <p:spPr bwMode="auto">
          <a:xfrm>
            <a:off x="0" y="4731991"/>
            <a:ext cx="9144000" cy="9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723063" algn="l"/>
                <a:tab pos="8697913" algn="r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9750" algn="l"/>
                <a:tab pos="6723063" algn="l"/>
                <a:tab pos="8697913" algn="r"/>
              </a:tabLst>
              <a:defRPr/>
            </a:pPr>
            <a:r>
              <a:rPr lang="en-US" altLang="de-DE" sz="1100" baseline="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sym typeface="Verdana" pitchFamily="34" charset="0"/>
              </a:rPr>
              <a:t>          </a:t>
            </a:r>
            <a:r>
              <a:rPr lang="en-US" altLang="de-DE" sz="11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sym typeface="Verdana" pitchFamily="34" charset="0"/>
              </a:rPr>
              <a:t>Niederhuber &amp; Partner Rechtsanwälte GmbH	</a:t>
            </a:r>
            <a:fld id="{2704D1B6-B599-4E9E-A0D4-AFF754C84AD3}" type="slidenum">
              <a:rPr lang="en-US" altLang="de-DE" sz="1100" smtClean="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sym typeface="Verdana" pitchFamily="34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39750" algn="l"/>
                  <a:tab pos="6723063" algn="l"/>
                  <a:tab pos="8697913" algn="r"/>
                </a:tabLst>
                <a:defRPr/>
              </a:pPr>
              <a:t>‹Nr.›</a:t>
            </a:fld>
            <a:r>
              <a:rPr lang="en-US" altLang="de-DE" sz="11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sym typeface="Verdana" pitchFamily="34" charset="0"/>
              </a:rPr>
              <a:t>	www.nhp.eu</a:t>
            </a:r>
          </a:p>
        </p:txBody>
      </p:sp>
    </p:spTree>
    <p:extLst>
      <p:ext uri="{BB962C8B-B14F-4D97-AF65-F5344CB8AC3E}">
        <p14:creationId xmlns:p14="http://schemas.microsoft.com/office/powerpoint/2010/main" val="225149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mailto:martin.niederhuber@nhp.e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AT" sz="2400" dirty="0"/>
              <a:t>Wiederherstellung der Natur und Ausbau der Erneuerbaren – ein Widerspruch?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371600" y="3310694"/>
            <a:ext cx="6400800" cy="629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1600" b="1" dirty="0">
                <a:solidFill>
                  <a:schemeClr val="bg1"/>
                </a:solidFill>
              </a:rPr>
              <a:t>RA Mag. Martin Niederhuber</a:t>
            </a:r>
          </a:p>
          <a:p>
            <a:pPr marL="0" indent="0" algn="ctr">
              <a:buNone/>
            </a:pPr>
            <a:r>
              <a:rPr lang="de-AT" sz="1400" dirty="0">
                <a:solidFill>
                  <a:schemeClr val="bg1"/>
                </a:solidFill>
              </a:rPr>
              <a:t>Niederhuber &amp; Partner Rechtsanwälte GmbH</a:t>
            </a:r>
          </a:p>
        </p:txBody>
      </p:sp>
    </p:spTree>
    <p:extLst>
      <p:ext uri="{BB962C8B-B14F-4D97-AF65-F5344CB8AC3E}">
        <p14:creationId xmlns:p14="http://schemas.microsoft.com/office/powerpoint/2010/main" val="129273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56508" cy="515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55" y="0"/>
            <a:ext cx="9156509" cy="515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8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54" y="0"/>
            <a:ext cx="9156506" cy="515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8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6368" y="1779662"/>
            <a:ext cx="8291263" cy="297697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dirty="0">
                <a:solidFill>
                  <a:srgbClr val="92D050"/>
                </a:solidFill>
              </a:rPr>
              <a:t>1.</a:t>
            </a:r>
            <a:r>
              <a:rPr lang="de-DE" dirty="0"/>
              <a:t> Dringend nötig </a:t>
            </a:r>
            <a:r>
              <a:rPr lang="de-DE" dirty="0" err="1"/>
              <a:t>iBa</a:t>
            </a:r>
            <a:r>
              <a:rPr lang="de-DE" dirty="0"/>
              <a:t> </a:t>
            </a:r>
            <a:r>
              <a:rPr lang="de-DE" b="1" dirty="0"/>
              <a:t>Lebensraum-</a:t>
            </a:r>
            <a:r>
              <a:rPr lang="de-DE" dirty="0"/>
              <a:t>/</a:t>
            </a:r>
            <a:r>
              <a:rPr lang="de-DE" b="1" dirty="0"/>
              <a:t>Artenschutz</a:t>
            </a:r>
            <a:endParaRPr lang="de-DE" sz="1400" b="1" dirty="0"/>
          </a:p>
          <a:p>
            <a:pPr marL="0" indent="0">
              <a:spcAft>
                <a:spcPts val="1200"/>
              </a:spcAft>
              <a:buNone/>
            </a:pPr>
            <a:r>
              <a:rPr lang="de-DE" dirty="0">
                <a:solidFill>
                  <a:srgbClr val="92D050"/>
                </a:solidFill>
              </a:rPr>
              <a:t>2.</a:t>
            </a:r>
            <a:r>
              <a:rPr lang="de-DE" dirty="0"/>
              <a:t> Dringend nötig </a:t>
            </a:r>
            <a:r>
              <a:rPr lang="de-DE" dirty="0" err="1"/>
              <a:t>iBa</a:t>
            </a:r>
            <a:r>
              <a:rPr lang="de-DE" dirty="0"/>
              <a:t> </a:t>
            </a:r>
            <a:r>
              <a:rPr lang="de-DE" b="1" dirty="0"/>
              <a:t>Klimaschutz</a:t>
            </a:r>
            <a:r>
              <a:rPr lang="de-DE" dirty="0"/>
              <a:t>/</a:t>
            </a:r>
            <a:r>
              <a:rPr lang="de-DE" b="1" dirty="0"/>
              <a:t>Klimawandelanpassung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dirty="0">
                <a:solidFill>
                  <a:srgbClr val="92D050"/>
                </a:solidFill>
              </a:rPr>
              <a:t>3. </a:t>
            </a:r>
            <a:r>
              <a:rPr lang="de-DE" dirty="0"/>
              <a:t>Dringend nötig </a:t>
            </a:r>
            <a:r>
              <a:rPr lang="de-DE" dirty="0" err="1"/>
              <a:t>iBa</a:t>
            </a:r>
            <a:r>
              <a:rPr lang="de-DE" dirty="0"/>
              <a:t> </a:t>
            </a:r>
            <a:r>
              <a:rPr lang="de-DE" b="1" dirty="0"/>
              <a:t>Ernährungssicherheit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dirty="0">
                <a:solidFill>
                  <a:srgbClr val="92D050"/>
                </a:solidFill>
              </a:rPr>
              <a:t>4.</a:t>
            </a:r>
            <a:r>
              <a:rPr lang="de-DE" dirty="0"/>
              <a:t> NEU: </a:t>
            </a:r>
            <a:r>
              <a:rPr lang="de-DE" b="1" dirty="0"/>
              <a:t>Integrativer</a:t>
            </a:r>
            <a:r>
              <a:rPr lang="de-DE" dirty="0"/>
              <a:t> Ansatz EU-weit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dirty="0">
                <a:solidFill>
                  <a:srgbClr val="92D050"/>
                </a:solidFill>
              </a:rPr>
              <a:t>5.</a:t>
            </a:r>
            <a:r>
              <a:rPr lang="de-DE" dirty="0"/>
              <a:t> VO gilt </a:t>
            </a:r>
            <a:r>
              <a:rPr lang="de-DE" b="1" dirty="0"/>
              <a:t>jetzt</a:t>
            </a:r>
            <a:r>
              <a:rPr lang="de-DE" dirty="0"/>
              <a:t> – nimmt die Mitgliedstaaten in die Pflicht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Fünf Allgemeinplätze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7266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6368" y="1779662"/>
            <a:ext cx="8291263" cy="297697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dirty="0"/>
              <a:t>Festlegung von </a:t>
            </a:r>
            <a:r>
              <a:rPr lang="de-DE" b="1" dirty="0"/>
              <a:t>Zielen</a:t>
            </a:r>
            <a:r>
              <a:rPr lang="de-DE" dirty="0"/>
              <a:t> und Regelung im Weg eines </a:t>
            </a:r>
            <a:r>
              <a:rPr lang="de-DE" b="1" dirty="0"/>
              <a:t>Planes</a:t>
            </a:r>
          </a:p>
          <a:p>
            <a:pPr>
              <a:spcAft>
                <a:spcPts val="1200"/>
              </a:spcAft>
            </a:pPr>
            <a:r>
              <a:rPr lang="de-DE" dirty="0"/>
              <a:t>Nationaler Wiederherstellungsplan</a:t>
            </a:r>
          </a:p>
          <a:p>
            <a:pPr lvl="1"/>
            <a:r>
              <a:rPr lang="de-DE" dirty="0"/>
              <a:t>Binnen 2 Jahren, definierte Flächen, umfassende Vorgaben</a:t>
            </a:r>
          </a:p>
          <a:p>
            <a:pPr lvl="1"/>
            <a:r>
              <a:rPr lang="de-DE" dirty="0"/>
              <a:t>Was fehlt?</a:t>
            </a:r>
          </a:p>
          <a:p>
            <a:pPr lvl="2"/>
            <a:r>
              <a:rPr lang="de-DE" dirty="0"/>
              <a:t>Klärung der </a:t>
            </a:r>
            <a:r>
              <a:rPr lang="de-DE" b="1" dirty="0"/>
              <a:t>Rechtsform</a:t>
            </a:r>
            <a:endParaRPr lang="de-AT" b="1" dirty="0"/>
          </a:p>
          <a:p>
            <a:pPr lvl="2"/>
            <a:r>
              <a:rPr lang="de-DE" b="1" dirty="0"/>
              <a:t>Zuständigkeit</a:t>
            </a:r>
          </a:p>
          <a:p>
            <a:pPr lvl="2"/>
            <a:r>
              <a:rPr lang="de-DE" b="1" dirty="0"/>
              <a:t>Verfahrensförmige Festlegungen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Wenn es kompliziert wird …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59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6368" y="1779662"/>
            <a:ext cx="8291263" cy="297697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e-DE" dirty="0"/>
              <a:t>Verbesserungsgebot / Verschlechterungsverbot</a:t>
            </a:r>
            <a:endParaRPr lang="de-DE" b="1" dirty="0"/>
          </a:p>
          <a:p>
            <a:pPr>
              <a:spcAft>
                <a:spcPts val="1200"/>
              </a:spcAft>
            </a:pPr>
            <a:r>
              <a:rPr lang="de-DE" dirty="0"/>
              <a:t>Pläne/Projekte </a:t>
            </a:r>
            <a:r>
              <a:rPr lang="de-DE" b="1" dirty="0"/>
              <a:t>außerhalb NATURA 2000</a:t>
            </a:r>
          </a:p>
          <a:p>
            <a:pPr lvl="1"/>
            <a:r>
              <a:rPr lang="de-DE" dirty="0"/>
              <a:t>Überwiegendes öffentliches Interesse</a:t>
            </a:r>
          </a:p>
          <a:p>
            <a:pPr lvl="1"/>
            <a:r>
              <a:rPr lang="de-DE" dirty="0"/>
              <a:t>Keine weniger schädliche Alternativlösung</a:t>
            </a:r>
          </a:p>
          <a:p>
            <a:pPr>
              <a:spcAft>
                <a:spcPts val="1200"/>
              </a:spcAft>
            </a:pPr>
            <a:r>
              <a:rPr lang="de-DE" dirty="0"/>
              <a:t>Konsequenzen</a:t>
            </a:r>
          </a:p>
          <a:p>
            <a:pPr lvl="1"/>
            <a:r>
              <a:rPr lang="de-DE" b="1" dirty="0"/>
              <a:t>Interessenabwägung</a:t>
            </a:r>
            <a:r>
              <a:rPr lang="de-DE" dirty="0"/>
              <a:t> bislang nur nach </a:t>
            </a:r>
            <a:r>
              <a:rPr lang="de-DE" dirty="0" err="1"/>
              <a:t>NSchG</a:t>
            </a:r>
            <a:r>
              <a:rPr lang="de-DE" dirty="0"/>
              <a:t>, </a:t>
            </a:r>
            <a:r>
              <a:rPr lang="de-DE" dirty="0" err="1"/>
              <a:t>ForstG</a:t>
            </a:r>
            <a:r>
              <a:rPr lang="de-DE" dirty="0"/>
              <a:t>, WRG </a:t>
            </a:r>
            <a:r>
              <a:rPr lang="de-DE" dirty="0" err="1"/>
              <a:t>etc</a:t>
            </a:r>
            <a:endParaRPr lang="de-DE" dirty="0"/>
          </a:p>
          <a:p>
            <a:pPr lvl="1"/>
            <a:r>
              <a:rPr lang="de-DE" dirty="0"/>
              <a:t>Projekte haben sich „zu rechtfertigen“</a:t>
            </a:r>
          </a:p>
          <a:p>
            <a:pPr lvl="1"/>
            <a:r>
              <a:rPr lang="de-DE" b="1" dirty="0" err="1"/>
              <a:t>Alternativenprüfung</a:t>
            </a:r>
            <a:r>
              <a:rPr lang="de-DE" dirty="0"/>
              <a:t> als Knackpunkt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Für Projekte wird es schwieriger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3731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6368" y="1779662"/>
            <a:ext cx="8291263" cy="297697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de-DE" dirty="0"/>
              <a:t>Verbesserungsgebot / Verschlechterungsverbot</a:t>
            </a:r>
            <a:endParaRPr lang="de-DE" b="1" dirty="0"/>
          </a:p>
          <a:p>
            <a:pPr>
              <a:spcAft>
                <a:spcPts val="1200"/>
              </a:spcAft>
            </a:pPr>
            <a:r>
              <a:rPr lang="de-DE" dirty="0"/>
              <a:t>Pläne/Projekte </a:t>
            </a:r>
            <a:r>
              <a:rPr lang="de-DE" b="1" dirty="0"/>
              <a:t>in NATURA 2000</a:t>
            </a:r>
          </a:p>
          <a:p>
            <a:pPr lvl="1"/>
            <a:r>
              <a:rPr lang="de-DE" dirty="0"/>
              <a:t>Verschärfte Interessenabwägung</a:t>
            </a:r>
          </a:p>
          <a:p>
            <a:pPr>
              <a:spcAft>
                <a:spcPts val="1200"/>
              </a:spcAft>
            </a:pPr>
            <a:r>
              <a:rPr lang="de-DE" dirty="0"/>
              <a:t>Konsequenzen</a:t>
            </a:r>
          </a:p>
          <a:p>
            <a:pPr lvl="1"/>
            <a:r>
              <a:rPr lang="de-DE" dirty="0"/>
              <a:t>Bislang vorher Screening, dann NVP</a:t>
            </a:r>
          </a:p>
          <a:p>
            <a:pPr lvl="1"/>
            <a:r>
              <a:rPr lang="de-DE" dirty="0"/>
              <a:t>Jetzt verschärfte Interessenabwägung</a:t>
            </a:r>
          </a:p>
          <a:p>
            <a:pPr lvl="2"/>
            <a:r>
              <a:rPr lang="de-DE" dirty="0"/>
              <a:t>„</a:t>
            </a:r>
            <a:r>
              <a:rPr lang="de-DE" b="1" dirty="0"/>
              <a:t>zwingende Gründe </a:t>
            </a:r>
            <a:r>
              <a:rPr lang="de-DE" dirty="0"/>
              <a:t>des überwiegenden öffentlichen Interesses“</a:t>
            </a:r>
          </a:p>
          <a:p>
            <a:pPr lvl="2"/>
            <a:r>
              <a:rPr lang="de-DE" dirty="0"/>
              <a:t>„Alternativlösung nicht vorhanden“</a:t>
            </a:r>
          </a:p>
          <a:p>
            <a:pPr lvl="2"/>
            <a:r>
              <a:rPr lang="de-DE" b="1" dirty="0"/>
              <a:t>Prioritärer</a:t>
            </a:r>
            <a:r>
              <a:rPr lang="de-DE" dirty="0"/>
              <a:t> Lebensraumtyp, </a:t>
            </a:r>
            <a:r>
              <a:rPr lang="de-DE" b="1" dirty="0"/>
              <a:t>prioritäre</a:t>
            </a:r>
            <a:r>
              <a:rPr lang="de-DE" dirty="0"/>
              <a:t> Art: keine wirtschaftliche Interessen zulässig</a:t>
            </a:r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Für Projekte wird es schwieriger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71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6368" y="1779662"/>
            <a:ext cx="8291263" cy="297697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e-DE" dirty="0"/>
              <a:t>Erzeugung, Speicher, Netze</a:t>
            </a:r>
          </a:p>
          <a:p>
            <a:pPr>
              <a:spcAft>
                <a:spcPts val="1200"/>
              </a:spcAft>
            </a:pPr>
            <a:r>
              <a:rPr lang="de-DE" dirty="0"/>
              <a:t>Nur </a:t>
            </a:r>
            <a:r>
              <a:rPr lang="de-DE" b="1" dirty="0"/>
              <a:t>außerhalb NATURA 2000</a:t>
            </a:r>
            <a:endParaRPr lang="de-DE" dirty="0"/>
          </a:p>
          <a:p>
            <a:pPr lvl="1"/>
            <a:r>
              <a:rPr lang="de-DE" dirty="0"/>
              <a:t>Projekte ex lege im </a:t>
            </a:r>
            <a:r>
              <a:rPr lang="de-DE" b="1" dirty="0"/>
              <a:t>überragenden</a:t>
            </a:r>
            <a:r>
              <a:rPr lang="de-DE" dirty="0"/>
              <a:t> öffentlichen Interesse</a:t>
            </a:r>
          </a:p>
          <a:p>
            <a:pPr lvl="1"/>
            <a:r>
              <a:rPr lang="de-DE" dirty="0"/>
              <a:t>Verhältnis zur </a:t>
            </a:r>
            <a:r>
              <a:rPr lang="de-DE" b="1" dirty="0"/>
              <a:t>RED III</a:t>
            </a:r>
            <a:r>
              <a:rPr lang="de-DE" dirty="0"/>
              <a:t>? Dort immer im überragenden </a:t>
            </a:r>
            <a:r>
              <a:rPr lang="de-DE" dirty="0" err="1"/>
              <a:t>öff</a:t>
            </a:r>
            <a:r>
              <a:rPr lang="de-DE" dirty="0"/>
              <a:t>. Int.!</a:t>
            </a:r>
          </a:p>
          <a:p>
            <a:pPr lvl="1"/>
            <a:r>
              <a:rPr lang="de-DE" dirty="0" err="1"/>
              <a:t>Alternativenprüfung</a:t>
            </a:r>
            <a:r>
              <a:rPr lang="de-DE" dirty="0"/>
              <a:t> kann entfallen, sofern SUP oder UVP</a:t>
            </a:r>
          </a:p>
          <a:p>
            <a:r>
              <a:rPr lang="de-DE" dirty="0"/>
              <a:t>Konsequenzen</a:t>
            </a:r>
          </a:p>
          <a:p>
            <a:pPr lvl="1"/>
            <a:r>
              <a:rPr lang="de-DE" dirty="0"/>
              <a:t>Was gilt </a:t>
            </a:r>
            <a:r>
              <a:rPr lang="de-DE" b="1" dirty="0"/>
              <a:t>in</a:t>
            </a:r>
            <a:r>
              <a:rPr lang="de-DE" dirty="0"/>
              <a:t> NATURA 2000-Gebieten?</a:t>
            </a:r>
          </a:p>
          <a:p>
            <a:pPr lvl="1"/>
            <a:r>
              <a:rPr lang="de-DE" dirty="0"/>
              <a:t>Verhältnis zu RED III ungeklärt</a:t>
            </a:r>
          </a:p>
          <a:p>
            <a:pPr lvl="1"/>
            <a:endParaRPr lang="de-DE" dirty="0"/>
          </a:p>
          <a:p>
            <a:pPr marL="0" indent="-11112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„Erleichterungen“ für Erneuerbare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9778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6368" y="1779662"/>
            <a:ext cx="8291263" cy="297697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e-DE" dirty="0"/>
              <a:t>VO war dringend nötig</a:t>
            </a:r>
          </a:p>
          <a:p>
            <a:pPr>
              <a:spcAft>
                <a:spcPts val="1200"/>
              </a:spcAft>
            </a:pPr>
            <a:r>
              <a:rPr lang="de-DE" dirty="0"/>
              <a:t>Massiver Eingriff </a:t>
            </a:r>
            <a:r>
              <a:rPr lang="de-DE"/>
              <a:t>in Projektgenehmigungsverfahren</a:t>
            </a:r>
            <a:endParaRPr lang="de-DE" dirty="0"/>
          </a:p>
          <a:p>
            <a:pPr>
              <a:spcAft>
                <a:spcPts val="1200"/>
              </a:spcAft>
            </a:pPr>
            <a:r>
              <a:rPr lang="de-DE" dirty="0"/>
              <a:t>(Noch) unklare Erleichterungen für Erneuerbare</a:t>
            </a:r>
          </a:p>
          <a:p>
            <a:pPr lvl="1"/>
            <a:endParaRPr lang="de-DE" dirty="0"/>
          </a:p>
          <a:p>
            <a:pPr marL="0" indent="-11112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/>
              <a:t>Fazit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9753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 txBox="1">
            <a:spLocks/>
          </p:cNvSpPr>
          <p:nvPr/>
        </p:nvSpPr>
        <p:spPr>
          <a:xfrm>
            <a:off x="323528" y="1347613"/>
            <a:ext cx="8206680" cy="122189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baseline="30000" dirty="0">
                <a:solidFill>
                  <a:schemeClr val="bg1"/>
                </a:solidFill>
                <a:cs typeface="Verdana"/>
              </a:rPr>
              <a:t>Herzlichen Dank </a:t>
            </a:r>
          </a:p>
          <a:p>
            <a:pPr algn="l"/>
            <a:r>
              <a:rPr lang="de-DE" sz="3200" b="1" baseline="30000" dirty="0">
                <a:solidFill>
                  <a:schemeClr val="bg1"/>
                </a:solidFill>
                <a:cs typeface="Verdana"/>
              </a:rPr>
              <a:t>für Ihre Aufmerksamkeit!</a:t>
            </a:r>
            <a:endParaRPr lang="de-AT" sz="3200" b="1" dirty="0">
              <a:solidFill>
                <a:schemeClr val="bg1"/>
              </a:solidFill>
            </a:endParaRPr>
          </a:p>
        </p:txBody>
      </p:sp>
      <p:sp>
        <p:nvSpPr>
          <p:cNvPr id="8" name="Untertitel 3"/>
          <p:cNvSpPr txBox="1">
            <a:spLocks/>
          </p:cNvSpPr>
          <p:nvPr/>
        </p:nvSpPr>
        <p:spPr>
          <a:xfrm>
            <a:off x="395536" y="3075806"/>
            <a:ext cx="8280920" cy="1728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500"/>
              </a:spcBef>
              <a:buNone/>
            </a:pPr>
            <a:r>
              <a:rPr lang="de-DE" sz="1500" b="1" dirty="0">
                <a:solidFill>
                  <a:schemeClr val="bg1"/>
                </a:solidFill>
                <a:cs typeface="Verdana"/>
              </a:rPr>
              <a:t>Mag. Martin Niederhuber</a:t>
            </a:r>
            <a:br>
              <a:rPr lang="de-DE" sz="1600" dirty="0">
                <a:cs typeface="Verdana"/>
              </a:rPr>
            </a:br>
            <a:r>
              <a:rPr lang="de-DE" sz="1300" dirty="0">
                <a:solidFill>
                  <a:schemeClr val="bg1"/>
                </a:solidFill>
                <a:cs typeface="Verdana"/>
              </a:rPr>
              <a:t>Niederhuber &amp; Partner Rechtsanwälte GmbH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de-DE" sz="1200" dirty="0">
                <a:solidFill>
                  <a:schemeClr val="bg1"/>
                </a:solidFill>
                <a:cs typeface="Verdana"/>
              </a:rPr>
              <a:t>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de-DE" sz="1100" dirty="0">
                <a:solidFill>
                  <a:schemeClr val="bg1"/>
                </a:solidFill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martin.niederhuber@nhp.eu</a:t>
            </a:r>
            <a:r>
              <a:rPr lang="de-DE" sz="1100" dirty="0">
                <a:solidFill>
                  <a:schemeClr val="bg1"/>
                </a:solidFill>
                <a:cs typeface="Verdana"/>
              </a:rPr>
              <a:t> | +43 1 513 21 24 </a:t>
            </a:r>
            <a:r>
              <a:rPr lang="de-DE" sz="1200" dirty="0">
                <a:solidFill>
                  <a:schemeClr val="bg1"/>
                </a:solidFill>
                <a:cs typeface="Verdana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olidFill>
                <a:schemeClr val="bg1"/>
              </a:solidFill>
              <a:cs typeface="Verdan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>
                <a:solidFill>
                  <a:schemeClr val="bg1"/>
                </a:solidFill>
                <a:cs typeface="Verdana"/>
              </a:rPr>
              <a:t>WIEN – SALZBURG – GRAZ – </a:t>
            </a:r>
            <a:r>
              <a:rPr lang="de-DE" sz="1200" b="1" dirty="0" err="1">
                <a:solidFill>
                  <a:schemeClr val="bg1"/>
                </a:solidFill>
                <a:cs typeface="Verdana"/>
              </a:rPr>
              <a:t>www.nhp.eu</a:t>
            </a:r>
            <a:endParaRPr lang="de-DE" sz="1200" b="1" dirty="0">
              <a:solidFill>
                <a:schemeClr val="bg1"/>
              </a:solidFill>
              <a:cs typeface="Verdana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200" dirty="0">
              <a:solidFill>
                <a:schemeClr val="bg1"/>
              </a:solidFill>
              <a:cs typeface="Verdana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700" dirty="0">
              <a:solidFill>
                <a:schemeClr val="bg1"/>
              </a:solidFill>
              <a:cs typeface="Verdan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900" dirty="0">
                <a:solidFill>
                  <a:schemeClr val="bg1"/>
                </a:solidFill>
                <a:cs typeface="Verdana"/>
              </a:rPr>
              <a:t>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4DE474-4789-F941-80A2-CF9DF46F3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3037">
            <a:off x="5255276" y="1520366"/>
            <a:ext cx="3634658" cy="5143499"/>
          </a:xfrm>
          <a:prstGeom prst="rect">
            <a:avLst/>
          </a:prstGeom>
          <a:effectLst>
            <a:outerShdw blurRad="50800" dist="194967" dir="869929" algn="ctr" rotWithShape="0">
              <a:schemeClr val="tx1"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41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3">
            <a:extLst>
              <a:ext uri="{FF2B5EF4-FFF2-40B4-BE49-F238E27FC236}">
                <a16:creationId xmlns:a16="http://schemas.microsoft.com/office/drawing/2014/main" id="{6C8DDF74-85AF-3EE9-1961-E132EF41F44B}"/>
              </a:ext>
            </a:extLst>
          </p:cNvPr>
          <p:cNvSpPr txBox="1">
            <a:spLocks/>
          </p:cNvSpPr>
          <p:nvPr/>
        </p:nvSpPr>
        <p:spPr>
          <a:xfrm>
            <a:off x="323528" y="1127527"/>
            <a:ext cx="6048672" cy="38417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12"/>
              </a:spcBef>
              <a:buNone/>
              <a:tabLst>
                <a:tab pos="3322638" algn="l"/>
                <a:tab pos="5740400" algn="l"/>
              </a:tabLst>
            </a:pPr>
            <a:r>
              <a:rPr lang="de-DE" sz="2000" b="1" dirty="0">
                <a:solidFill>
                  <a:schemeClr val="bg1"/>
                </a:solidFill>
                <a:cs typeface="Verdana"/>
              </a:rPr>
              <a:t>Jetzt anmelden für den </a:t>
            </a:r>
            <a:br>
              <a:rPr lang="de-DE" sz="2000" b="1" dirty="0">
                <a:solidFill>
                  <a:schemeClr val="bg1"/>
                </a:solidFill>
                <a:cs typeface="Verdana"/>
              </a:rPr>
            </a:br>
            <a:r>
              <a:rPr lang="de-DE" sz="2000" b="1" dirty="0">
                <a:solidFill>
                  <a:schemeClr val="bg1"/>
                </a:solidFill>
                <a:cs typeface="Verdana"/>
              </a:rPr>
              <a:t>NHP News Alert!</a:t>
            </a:r>
          </a:p>
          <a:p>
            <a:pPr marL="0" indent="0">
              <a:spcBef>
                <a:spcPts val="312"/>
              </a:spcBef>
              <a:buNone/>
              <a:tabLst>
                <a:tab pos="3322638" algn="l"/>
                <a:tab pos="5740400" algn="l"/>
              </a:tabLst>
            </a:pPr>
            <a:endParaRPr lang="de-DE" sz="1600" b="1" dirty="0">
              <a:solidFill>
                <a:schemeClr val="bg1"/>
              </a:solidFill>
              <a:cs typeface="Verdana"/>
            </a:endParaRPr>
          </a:p>
          <a:p>
            <a:pPr marL="0" indent="0">
              <a:spcBef>
                <a:spcPts val="312"/>
              </a:spcBef>
              <a:buNone/>
              <a:tabLst>
                <a:tab pos="3322638" algn="l"/>
                <a:tab pos="5740400" algn="l"/>
              </a:tabLst>
            </a:pPr>
            <a:r>
              <a:rPr lang="de-DE" sz="1800" dirty="0">
                <a:solidFill>
                  <a:schemeClr val="bg1"/>
                </a:solidFill>
                <a:cs typeface="Verdana"/>
              </a:rPr>
              <a:t>Sechs Mal im Jahr berichten wir in unserem Newsletter über juristische Neuerungen </a:t>
            </a:r>
            <a:br>
              <a:rPr lang="de-DE" sz="1800" dirty="0">
                <a:solidFill>
                  <a:schemeClr val="bg1"/>
                </a:solidFill>
                <a:cs typeface="Verdana"/>
              </a:rPr>
            </a:br>
            <a:r>
              <a:rPr lang="de-DE" sz="1800" dirty="0">
                <a:solidFill>
                  <a:schemeClr val="bg1"/>
                </a:solidFill>
                <a:cs typeface="Verdana"/>
              </a:rPr>
              <a:t>und rechtliche Zusammenhänge im Umweltrecht!</a:t>
            </a:r>
          </a:p>
          <a:p>
            <a:pPr marL="0" indent="0">
              <a:spcBef>
                <a:spcPts val="312"/>
              </a:spcBef>
              <a:buNone/>
              <a:tabLst>
                <a:tab pos="3322638" algn="l"/>
                <a:tab pos="5740400" algn="l"/>
              </a:tabLst>
            </a:pPr>
            <a:endParaRPr lang="de-DE" sz="1800" b="1" dirty="0">
              <a:solidFill>
                <a:schemeClr val="bg1"/>
              </a:solidFill>
              <a:cs typeface="Verdana"/>
            </a:endParaRPr>
          </a:p>
          <a:p>
            <a:pPr marL="0" indent="0">
              <a:spcBef>
                <a:spcPts val="312"/>
              </a:spcBef>
              <a:buNone/>
              <a:tabLst>
                <a:tab pos="3322638" algn="l"/>
                <a:tab pos="5740400" algn="l"/>
              </a:tabLst>
            </a:pPr>
            <a:r>
              <a:rPr lang="de-DE" sz="1800" dirty="0">
                <a:solidFill>
                  <a:schemeClr val="bg1"/>
                </a:solidFill>
                <a:cs typeface="Verdana"/>
              </a:rPr>
              <a:t>Anmeldung unter </a:t>
            </a:r>
            <a:r>
              <a:rPr lang="de-DE" sz="1800" b="1" dirty="0">
                <a:solidFill>
                  <a:schemeClr val="bg1"/>
                </a:solidFill>
                <a:cs typeface="Verdana"/>
              </a:rPr>
              <a:t>nhp.eu </a:t>
            </a:r>
            <a:endParaRPr lang="de-DE" sz="1800" dirty="0">
              <a:solidFill>
                <a:schemeClr val="bg1"/>
              </a:solidFill>
              <a:cs typeface="Verdana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318A5-BA43-1B53-08D4-397DBF3F9A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208" y="1127527"/>
            <a:ext cx="1753471" cy="24813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0ED4D24-243F-6164-9FD9-28C4209C8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6109" y="2283718"/>
            <a:ext cx="1753471" cy="24813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96CE43C-FA8F-0EB7-3A49-43ADFDF331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6013" r="7126" b="8853"/>
          <a:stretch/>
        </p:blipFill>
        <p:spPr>
          <a:xfrm>
            <a:off x="3635896" y="3364477"/>
            <a:ext cx="1400622" cy="14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0952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2019 (16 zu 9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HP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B60B0"/>
        </a:solidFill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2020 (16 zu 9) </Template>
  <TotalTime>0</TotalTime>
  <Words>336</Words>
  <Application>Microsoft Office PowerPoint</Application>
  <PresentationFormat>Bildschirmpräsentation (16:9)</PresentationFormat>
  <Paragraphs>64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Calibri</vt:lpstr>
      <vt:lpstr>Symbol</vt:lpstr>
      <vt:lpstr>Verdana</vt:lpstr>
      <vt:lpstr>Wingdings</vt:lpstr>
      <vt:lpstr>ヒラギノ角ゴ ProN W3</vt:lpstr>
      <vt:lpstr>Vorlage 2019 (16 zu 9)</vt:lpstr>
      <vt:lpstr>Wiederherstellung der Natur und Ausbau der Erneuerbaren – ein Widerspruch? </vt:lpstr>
      <vt:lpstr>Fünf Allgemeinplätze</vt:lpstr>
      <vt:lpstr>Wenn es kompliziert wird …</vt:lpstr>
      <vt:lpstr>Für Projekte wird es schwieriger</vt:lpstr>
      <vt:lpstr>Für Projekte wird es schwieriger</vt:lpstr>
      <vt:lpstr>„Erleichterungen“ für Erneuerbare</vt:lpstr>
      <vt:lpstr>Fazit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[Vortragstitel]</dc:title>
  <dc:creator>NHP Anna Szorger</dc:creator>
  <cp:lastModifiedBy>NHP Martin Niederhuber</cp:lastModifiedBy>
  <cp:revision>28</cp:revision>
  <dcterms:created xsi:type="dcterms:W3CDTF">2020-05-26T13:10:57Z</dcterms:created>
  <dcterms:modified xsi:type="dcterms:W3CDTF">2024-11-12T15:27:30Z</dcterms:modified>
</cp:coreProperties>
</file>