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708" r:id="rId2"/>
  </p:sldMasterIdLst>
  <p:notesMasterIdLst>
    <p:notesMasterId r:id="rId14"/>
  </p:notesMasterIdLst>
  <p:handoutMasterIdLst>
    <p:handoutMasterId r:id="rId15"/>
  </p:handoutMasterIdLst>
  <p:sldIdLst>
    <p:sldId id="657" r:id="rId3"/>
    <p:sldId id="663" r:id="rId4"/>
    <p:sldId id="547" r:id="rId5"/>
    <p:sldId id="629" r:id="rId6"/>
    <p:sldId id="601" r:id="rId7"/>
    <p:sldId id="659" r:id="rId8"/>
    <p:sldId id="447" r:id="rId9"/>
    <p:sldId id="609" r:id="rId10"/>
    <p:sldId id="661" r:id="rId11"/>
    <p:sldId id="660" r:id="rId12"/>
    <p:sldId id="662" r:id="rId13"/>
  </p:sldIdLst>
  <p:sldSz cx="12192000" cy="6858000"/>
  <p:notesSz cx="7104063" cy="10234613"/>
  <p:embeddedFontLst>
    <p:embeddedFont>
      <p:font typeface="Calibri" panose="020F0502020204030204" pitchFamily="34" charset="0"/>
      <p:regular r:id="rId16"/>
      <p:bold r:id="rId17"/>
      <p:italic r:id="rId18"/>
      <p:boldItalic r:id="rId19"/>
    </p:embeddedFont>
    <p:embeddedFont>
      <p:font typeface="Georgia" panose="02040502050405020303" pitchFamily="18"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WWF" panose="02000000000000000000" pitchFamily="50" charset="0"/>
      <p:regular r:id="rId28"/>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ia Schachinger" initials="MS" lastIdx="3" clrIdx="6">
    <p:extLst>
      <p:ext uri="{19B8F6BF-5375-455C-9EA6-DF929625EA0E}">
        <p15:presenceInfo xmlns:p15="http://schemas.microsoft.com/office/powerpoint/2012/main" userId="Maria Schachinger" providerId="None"/>
      </p:ext>
    </p:extLst>
  </p:cmAuthor>
  <p:cmAuthor id="1" name="Olivia Herzog" initials="OH" lastIdx="1" clrIdx="1">
    <p:extLst>
      <p:ext uri="{19B8F6BF-5375-455C-9EA6-DF929625EA0E}">
        <p15:presenceInfo xmlns:p15="http://schemas.microsoft.com/office/powerpoint/2012/main" userId="Olivia Herzog" providerId="None"/>
      </p:ext>
    </p:extLst>
  </p:cmAuthor>
  <p:cmAuthor id="8" name="Magdalena Bauer" initials="MB" lastIdx="23" clrIdx="7">
    <p:extLst>
      <p:ext uri="{19B8F6BF-5375-455C-9EA6-DF929625EA0E}">
        <p15:presenceInfo xmlns:p15="http://schemas.microsoft.com/office/powerpoint/2012/main" userId="Magdalena Bauer" providerId="None"/>
      </p:ext>
    </p:extLst>
  </p:cmAuthor>
  <p:cmAuthor id="2" name="Elisa Gramlich" initials="EG" lastIdx="9" clrIdx="0">
    <p:extLst>
      <p:ext uri="{19B8F6BF-5375-455C-9EA6-DF929625EA0E}">
        <p15:presenceInfo xmlns:p15="http://schemas.microsoft.com/office/powerpoint/2012/main" userId="Elisa Gramlich" providerId="None"/>
      </p:ext>
    </p:extLst>
  </p:cmAuthor>
  <p:cmAuthor id="9" name="Arno Aschauer" initials="AA [3]" lastIdx="14" clrIdx="8">
    <p:extLst>
      <p:ext uri="{19B8F6BF-5375-455C-9EA6-DF929625EA0E}">
        <p15:presenceInfo xmlns:p15="http://schemas.microsoft.com/office/powerpoint/2012/main" userId="S::arno.aschauer@wwf.at::1e750ff7-04d9-4440-805f-6eedab584fbf" providerId="AD"/>
      </p:ext>
    </p:extLst>
  </p:cmAuthor>
  <p:cmAuthor id="3" name="Arno Aschauer" initials="AA" lastIdx="16" clrIdx="2">
    <p:extLst>
      <p:ext uri="{19B8F6BF-5375-455C-9EA6-DF929625EA0E}">
        <p15:presenceInfo xmlns:p15="http://schemas.microsoft.com/office/powerpoint/2012/main" userId="S-1-5-21-1659004503-362288127-839522115-4678" providerId="AD"/>
      </p:ext>
    </p:extLst>
  </p:cmAuthor>
  <p:cmAuthor id="10" name="Magdalena Bauer" initials="MB [2]" lastIdx="2" clrIdx="9">
    <p:extLst>
      <p:ext uri="{19B8F6BF-5375-455C-9EA6-DF929625EA0E}">
        <p15:presenceInfo xmlns:p15="http://schemas.microsoft.com/office/powerpoint/2012/main" userId="S-1-5-21-1659004503-362288127-839522115-4632" providerId="AD"/>
      </p:ext>
    </p:extLst>
  </p:cmAuthor>
  <p:cmAuthor id="4" name="Arno Aschauer" initials="AA [2]" lastIdx="18" clrIdx="3">
    <p:extLst>
      <p:ext uri="{19B8F6BF-5375-455C-9EA6-DF929625EA0E}">
        <p15:presenceInfo xmlns:p15="http://schemas.microsoft.com/office/powerpoint/2012/main" userId="Arno Aschauer" providerId="None"/>
      </p:ext>
    </p:extLst>
  </p:cmAuthor>
  <p:cmAuthor id="11" name="Maria Peer" initials="MP" lastIdx="5" clrIdx="10">
    <p:extLst>
      <p:ext uri="{19B8F6BF-5375-455C-9EA6-DF929625EA0E}">
        <p15:presenceInfo xmlns:p15="http://schemas.microsoft.com/office/powerpoint/2012/main" userId="S-1-5-21-1659004503-362288127-839522115-6251" providerId="AD"/>
      </p:ext>
    </p:extLst>
  </p:cmAuthor>
  <p:cmAuthor id="5" name="Lisa Gaugl" initials="LG" lastIdx="8" clrIdx="4">
    <p:extLst>
      <p:ext uri="{19B8F6BF-5375-455C-9EA6-DF929625EA0E}">
        <p15:presenceInfo xmlns:p15="http://schemas.microsoft.com/office/powerpoint/2012/main" userId="Lisa Gaugl" providerId="None"/>
      </p:ext>
    </p:extLst>
  </p:cmAuthor>
  <p:cmAuthor id="6" name="Gisela Klaushofer" initials="GK" lastIdx="2" clrIdx="5">
    <p:extLst>
      <p:ext uri="{19B8F6BF-5375-455C-9EA6-DF929625EA0E}">
        <p15:presenceInfo xmlns:p15="http://schemas.microsoft.com/office/powerpoint/2012/main" userId="Gisela Klaushof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671C"/>
    <a:srgbClr val="EDB227"/>
    <a:srgbClr val="FFF9DC"/>
    <a:srgbClr val="FFFF00"/>
    <a:srgbClr val="0000FF"/>
    <a:srgbClr val="00008C"/>
    <a:srgbClr val="009191"/>
    <a:srgbClr val="CBDCDC"/>
    <a:srgbClr val="E7EEEE"/>
    <a:srgbClr val="0079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83605" autoAdjust="0"/>
  </p:normalViewPr>
  <p:slideViewPr>
    <p:cSldViewPr snapToObjects="1">
      <p:cViewPr varScale="1">
        <p:scale>
          <a:sx n="83" d="100"/>
          <a:sy n="83" d="100"/>
        </p:scale>
        <p:origin x="748" y="40"/>
      </p:cViewPr>
      <p:guideLst/>
    </p:cSldViewPr>
  </p:slideViewPr>
  <p:notesTextViewPr>
    <p:cViewPr>
      <p:scale>
        <a:sx n="100" d="100"/>
        <a:sy n="100" d="100"/>
      </p:scale>
      <p:origin x="0" y="0"/>
    </p:cViewPr>
  </p:notesTextViewPr>
  <p:sorterViewPr>
    <p:cViewPr>
      <p:scale>
        <a:sx n="40" d="100"/>
        <a:sy n="40" d="100"/>
      </p:scale>
      <p:origin x="0" y="-3180"/>
    </p:cViewPr>
  </p:sorterViewPr>
  <p:notesViewPr>
    <p:cSldViewPr snapToObjects="1" showGuides="1">
      <p:cViewPr varScale="1">
        <p:scale>
          <a:sx n="142" d="100"/>
          <a:sy n="142" d="100"/>
        </p:scale>
        <p:origin x="344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AS-File\Abteilungen\NUSA\Programme\Artenschutz\Biodiversit&#228;t\Positionspapier%20Biodiversit&#228;t\Grafiken\Erhaltungszust&#228;ndeAT_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de-AT" sz="1200" b="1" dirty="0"/>
              <a:t>Erhaltungszustände der FFH-Schutzgüter in Österreich</a:t>
            </a:r>
          </a:p>
        </c:rich>
      </c:tx>
      <c:layout>
        <c:manualLayout>
          <c:xMode val="edge"/>
          <c:yMode val="edge"/>
          <c:x val="0.11630845029564617"/>
          <c:y val="3.18546639911055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0.12869219819977945"/>
          <c:y val="0.11053326836745699"/>
          <c:w val="0.84075218722659673"/>
          <c:h val="0.70965299919536096"/>
        </c:manualLayout>
      </c:layout>
      <c:barChart>
        <c:barDir val="col"/>
        <c:grouping val="stacked"/>
        <c:varyColors val="0"/>
        <c:ser>
          <c:idx val="3"/>
          <c:order val="0"/>
          <c:tx>
            <c:strRef>
              <c:f>'Übersicht EHZ alle LRT+Arten AT'!$J$3</c:f>
              <c:strCache>
                <c:ptCount val="1"/>
                <c:pt idx="0">
                  <c:v>FV - Günstig</c:v>
                </c:pt>
              </c:strCache>
            </c:strRef>
          </c:tx>
          <c:spPr>
            <a:solidFill>
              <a:srgbClr val="80C535"/>
            </a:solidFill>
            <a:ln>
              <a:noFill/>
            </a:ln>
            <a:effectLst/>
          </c:spPr>
          <c:invertIfNegative val="0"/>
          <c:cat>
            <c:strRef>
              <c:f>'Übersicht EHZ alle LRT+Arten AT'!$A$4:$A$5</c:f>
              <c:strCache>
                <c:ptCount val="2"/>
                <c:pt idx="0">
                  <c:v>Lebensraumtypen (117)</c:v>
                </c:pt>
                <c:pt idx="1">
                  <c:v>Arten (336)</c:v>
                </c:pt>
              </c:strCache>
            </c:strRef>
          </c:cat>
          <c:val>
            <c:numRef>
              <c:f>'Übersicht EHZ alle LRT+Arten AT'!$I$4:$I$5</c:f>
              <c:numCache>
                <c:formatCode>0.00%</c:formatCode>
                <c:ptCount val="2"/>
                <c:pt idx="0">
                  <c:v>0.17949999999999999</c:v>
                </c:pt>
                <c:pt idx="1">
                  <c:v>0.14583333333333334</c:v>
                </c:pt>
              </c:numCache>
            </c:numRef>
          </c:val>
          <c:extLst>
            <c:ext xmlns:c16="http://schemas.microsoft.com/office/drawing/2014/chart" uri="{C3380CC4-5D6E-409C-BE32-E72D297353CC}">
              <c16:uniqueId val="{00000000-CFB0-4A93-81B3-4E4EC5F4DF4C}"/>
            </c:ext>
          </c:extLst>
        </c:ser>
        <c:ser>
          <c:idx val="1"/>
          <c:order val="1"/>
          <c:tx>
            <c:strRef>
              <c:f>'Übersicht EHZ alle LRT+Arten AT'!$H$3</c:f>
              <c:strCache>
                <c:ptCount val="1"/>
                <c:pt idx="0">
                  <c:v>XX - Unbekannt</c:v>
                </c:pt>
              </c:strCache>
            </c:strRef>
          </c:tx>
          <c:spPr>
            <a:solidFill>
              <a:schemeClr val="bg2">
                <a:lumMod val="75000"/>
              </a:schemeClr>
            </a:solidFill>
            <a:ln>
              <a:noFill/>
            </a:ln>
            <a:effectLst/>
          </c:spPr>
          <c:invertIfNegative val="0"/>
          <c:cat>
            <c:strRef>
              <c:f>'Übersicht EHZ alle LRT+Arten AT'!$A$4:$A$5</c:f>
              <c:strCache>
                <c:ptCount val="2"/>
                <c:pt idx="0">
                  <c:v>Lebensraumtypen (117)</c:v>
                </c:pt>
                <c:pt idx="1">
                  <c:v>Arten (336)</c:v>
                </c:pt>
              </c:strCache>
            </c:strRef>
          </c:cat>
          <c:val>
            <c:numRef>
              <c:f>'Übersicht EHZ alle LRT+Arten AT'!$G$4:$G$5</c:f>
              <c:numCache>
                <c:formatCode>0.00%</c:formatCode>
                <c:ptCount val="2"/>
                <c:pt idx="0">
                  <c:v>3.4200000000000001E-2</c:v>
                </c:pt>
                <c:pt idx="1">
                  <c:v>2.3809523809523808E-2</c:v>
                </c:pt>
              </c:numCache>
            </c:numRef>
          </c:val>
          <c:extLst>
            <c:ext xmlns:c16="http://schemas.microsoft.com/office/drawing/2014/chart" uri="{C3380CC4-5D6E-409C-BE32-E72D297353CC}">
              <c16:uniqueId val="{00000001-CFB0-4A93-81B3-4E4EC5F4DF4C}"/>
            </c:ext>
          </c:extLst>
        </c:ser>
        <c:ser>
          <c:idx val="0"/>
          <c:order val="2"/>
          <c:tx>
            <c:strRef>
              <c:f>'Übersicht EHZ alle LRT+Arten AT'!$F$3</c:f>
              <c:strCache>
                <c:ptCount val="1"/>
                <c:pt idx="0">
                  <c:v>U1 - Ungünstig-unzureichend</c:v>
                </c:pt>
              </c:strCache>
            </c:strRef>
          </c:tx>
          <c:spPr>
            <a:solidFill>
              <a:schemeClr val="accent2"/>
            </a:solidFill>
            <a:ln>
              <a:noFill/>
            </a:ln>
            <a:effectLst/>
          </c:spPr>
          <c:invertIfNegative val="0"/>
          <c:cat>
            <c:strRef>
              <c:f>'Übersicht EHZ alle LRT+Arten AT'!$A$4:$A$5</c:f>
              <c:strCache>
                <c:ptCount val="2"/>
                <c:pt idx="0">
                  <c:v>Lebensraumtypen (117)</c:v>
                </c:pt>
                <c:pt idx="1">
                  <c:v>Arten (336)</c:v>
                </c:pt>
              </c:strCache>
            </c:strRef>
          </c:cat>
          <c:val>
            <c:numRef>
              <c:f>'Übersicht EHZ alle LRT+Arten AT'!$E$4:$E$5</c:f>
              <c:numCache>
                <c:formatCode>0.00%</c:formatCode>
                <c:ptCount val="2"/>
                <c:pt idx="0">
                  <c:v>0.35039999999999999</c:v>
                </c:pt>
                <c:pt idx="1">
                  <c:v>0.48809523809523808</c:v>
                </c:pt>
              </c:numCache>
            </c:numRef>
          </c:val>
          <c:extLst>
            <c:ext xmlns:c16="http://schemas.microsoft.com/office/drawing/2014/chart" uri="{C3380CC4-5D6E-409C-BE32-E72D297353CC}">
              <c16:uniqueId val="{00000002-CFB0-4A93-81B3-4E4EC5F4DF4C}"/>
            </c:ext>
          </c:extLst>
        </c:ser>
        <c:ser>
          <c:idx val="2"/>
          <c:order val="3"/>
          <c:tx>
            <c:strRef>
              <c:f>'Übersicht EHZ alle LRT+Arten AT'!$D$3</c:f>
              <c:strCache>
                <c:ptCount val="1"/>
                <c:pt idx="0">
                  <c:v>U2 - Ungünstig-schlecht</c:v>
                </c:pt>
              </c:strCache>
            </c:strRef>
          </c:tx>
          <c:spPr>
            <a:solidFill>
              <a:srgbClr val="FF0000"/>
            </a:solidFill>
            <a:ln>
              <a:noFill/>
            </a:ln>
            <a:effectLst/>
          </c:spPr>
          <c:invertIfNegative val="0"/>
          <c:cat>
            <c:strRef>
              <c:f>'Übersicht EHZ alle LRT+Arten AT'!$A$4:$A$5</c:f>
              <c:strCache>
                <c:ptCount val="2"/>
                <c:pt idx="0">
                  <c:v>Lebensraumtypen (117)</c:v>
                </c:pt>
                <c:pt idx="1">
                  <c:v>Arten (336)</c:v>
                </c:pt>
              </c:strCache>
            </c:strRef>
          </c:cat>
          <c:val>
            <c:numRef>
              <c:f>'Übersicht EHZ alle LRT+Arten AT'!$C$4:$C$5</c:f>
              <c:numCache>
                <c:formatCode>0.00%</c:formatCode>
                <c:ptCount val="2"/>
                <c:pt idx="0">
                  <c:v>0.43590000000000001</c:v>
                </c:pt>
                <c:pt idx="1">
                  <c:v>0.34226190476190477</c:v>
                </c:pt>
              </c:numCache>
            </c:numRef>
          </c:val>
          <c:extLst xmlns:c15="http://schemas.microsoft.com/office/drawing/2012/chart">
            <c:ext xmlns:c16="http://schemas.microsoft.com/office/drawing/2014/chart" uri="{C3380CC4-5D6E-409C-BE32-E72D297353CC}">
              <c16:uniqueId val="{00000003-CFB0-4A93-81B3-4E4EC5F4DF4C}"/>
            </c:ext>
          </c:extLst>
        </c:ser>
        <c:dLbls>
          <c:showLegendKey val="0"/>
          <c:showVal val="0"/>
          <c:showCatName val="0"/>
          <c:showSerName val="0"/>
          <c:showPercent val="0"/>
          <c:showBubbleSize val="0"/>
        </c:dLbls>
        <c:gapWidth val="150"/>
        <c:overlap val="100"/>
        <c:axId val="383053032"/>
        <c:axId val="383054016"/>
        <c:extLst/>
      </c:barChart>
      <c:catAx>
        <c:axId val="383053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83054016"/>
        <c:crosses val="autoZero"/>
        <c:auto val="1"/>
        <c:lblAlgn val="ctr"/>
        <c:lblOffset val="100"/>
        <c:noMultiLvlLbl val="0"/>
      </c:catAx>
      <c:valAx>
        <c:axId val="383054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83053032"/>
        <c:crosses val="autoZero"/>
        <c:crossBetween val="between"/>
      </c:valAx>
      <c:spPr>
        <a:noFill/>
        <a:ln>
          <a:noFill/>
        </a:ln>
        <a:effectLst/>
      </c:spPr>
    </c:plotArea>
    <c:legend>
      <c:legendPos val="b"/>
      <c:layout>
        <c:manualLayout>
          <c:xMode val="edge"/>
          <c:yMode val="edge"/>
          <c:x val="5.6950076534706011E-2"/>
          <c:y val="0.90095244095384319"/>
          <c:w val="0.91661902535520745"/>
          <c:h val="6.25625534338079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
    <c:plotVisOnly val="1"/>
    <c:dispBlanksAs val="gap"/>
    <c:showDLblsOverMax val="0"/>
  </c:chart>
  <c:spPr>
    <a:solidFill>
      <a:schemeClr val="bg1"/>
    </a:solidFill>
    <a:ln w="317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9" dt="2024-11-04T15:44:08.739" idx="13">
    <p:pos x="10" y="10"/>
    <p:text>1) national ist die Klimaerhitzung höher als im globalen Mittel
2) &gt;80% der FFH geschützten Lebensraumtypen und Arten in KEINEM günstigen Erhaltungszustand, daher RENATURIERUNG bzw. Revitalisierung der Ökosysteme!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4-11-04T15:44:08.739" idx="10">
    <p:pos x="10" y="10"/>
    <p:text>1) national ist die Klimaerhitzung höher als im globalen Mittel
2) &gt;80% der FFH geschützten Lebensraumtypen und Arten in KEINEM günstigen Erhaltungszustand, daher RENATURIERUNG bzw. Revitalisierung der Ökosysteme!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9" dt="2024-11-04T15:42:04.169" idx="8">
    <p:pos x="10" y="10"/>
    <p:text>Natur liefert und täglich eine Menge an Ökosystemdienstleistungen, von denen ein Großteil sogenannte "regulierende Leistungen darstellen", die auch in Zusammenhang mit der Klimaerhitzung relevant sind...</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9" dt="2024-11-04T15:46:11.999" idx="11">
    <p:pos x="10" y="10"/>
    <p:text>Global haben sich fast 80% der bewerteten Ökosystemleistungen in den letzten 60 Jahren verschlechtert! Nur jene mit der (Über-)Nutzung an Materialien und Ressourcen haben sich erhöht (Landwirtschaft, Holz, ...)
Alle anderen ÖSDL sind genauso wichtig (zB Regulierung von Gefahren und Extremwetterereignissen, Regulierung des Klimas,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FA590-7745-6346-AB02-EC1A8A94C377}"/>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a:extLst>
              <a:ext uri="{FF2B5EF4-FFF2-40B4-BE49-F238E27FC236}">
                <a16:creationId xmlns:a16="http://schemas.microsoft.com/office/drawing/2014/main" id="{21CB2733-0CD3-0D41-89A0-A691F840B394}"/>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928079BE-798F-1649-8EE5-EA1E377636A6}" type="datetimeFigureOut">
              <a:t>13.11.2024</a:t>
            </a:fld>
            <a:endParaRPr lang="en-GB"/>
          </a:p>
        </p:txBody>
      </p:sp>
      <p:sp>
        <p:nvSpPr>
          <p:cNvPr id="4" name="Footer Placeholder 3">
            <a:extLst>
              <a:ext uri="{FF2B5EF4-FFF2-40B4-BE49-F238E27FC236}">
                <a16:creationId xmlns:a16="http://schemas.microsoft.com/office/drawing/2014/main" id="{FF0291D8-B6FC-B54C-A5DA-8562C78AFBE9}"/>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51BFD19C-C76A-434A-8B9A-8FEE11A183F6}"/>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E4D0E740-0AF4-8F4F-B5D8-EBC688F40DDA}" type="slidenum">
              <a:t>‹Nr.›</a:t>
            </a:fld>
            <a:endParaRPr lang="en-GB"/>
          </a:p>
        </p:txBody>
      </p:sp>
    </p:spTree>
    <p:extLst>
      <p:ext uri="{BB962C8B-B14F-4D97-AF65-F5344CB8AC3E}">
        <p14:creationId xmlns:p14="http://schemas.microsoft.com/office/powerpoint/2010/main" val="127700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D7116A2-69BD-3742-A305-047D26DE9283}" type="datetimeFigureOut">
              <a:rPr lang="en-US" smtClean="0"/>
              <a:t>11/13/2024</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D14FFB2-182B-BC4E-BFD3-FF8B4B8B958A}" type="slidenum">
              <a:rPr lang="en-US" smtClean="0"/>
              <a:t>‹Nr.›</a:t>
            </a:fld>
            <a:endParaRPr lang="en-US"/>
          </a:p>
        </p:txBody>
      </p:sp>
    </p:spTree>
    <p:extLst>
      <p:ext uri="{BB962C8B-B14F-4D97-AF65-F5344CB8AC3E}">
        <p14:creationId xmlns:p14="http://schemas.microsoft.com/office/powerpoint/2010/main" val="303683320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D14FFB2-182B-BC4E-BFD3-FF8B4B8B958A}" type="slidenum">
              <a:rPr lang="en-US" smtClean="0"/>
              <a:t>1</a:t>
            </a:fld>
            <a:endParaRPr lang="en-US"/>
          </a:p>
        </p:txBody>
      </p:sp>
    </p:spTree>
    <p:extLst>
      <p:ext uri="{BB962C8B-B14F-4D97-AF65-F5344CB8AC3E}">
        <p14:creationId xmlns:p14="http://schemas.microsoft.com/office/powerpoint/2010/main" val="159596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Biodiversity</a:t>
            </a:r>
            <a:r>
              <a:rPr lang="de-AT" dirty="0"/>
              <a:t> Stripes: Globaler Verlust der Biodiversität</a:t>
            </a:r>
          </a:p>
        </p:txBody>
      </p:sp>
      <p:sp>
        <p:nvSpPr>
          <p:cNvPr id="4" name="Foliennummernplatzhalter 3"/>
          <p:cNvSpPr>
            <a:spLocks noGrp="1"/>
          </p:cNvSpPr>
          <p:nvPr>
            <p:ph type="sldNum" sz="quarter" idx="10"/>
          </p:nvPr>
        </p:nvSpPr>
        <p:spPr/>
        <p:txBody>
          <a:bodyPr/>
          <a:lstStyle/>
          <a:p>
            <a:fld id="{5D14FFB2-182B-BC4E-BFD3-FF8B4B8B958A}" type="slidenum">
              <a:rPr lang="en-US" smtClean="0"/>
              <a:t>2</a:t>
            </a:fld>
            <a:endParaRPr lang="en-US"/>
          </a:p>
        </p:txBody>
      </p:sp>
    </p:spTree>
    <p:extLst>
      <p:ext uri="{BB962C8B-B14F-4D97-AF65-F5344CB8AC3E}">
        <p14:creationId xmlns:p14="http://schemas.microsoft.com/office/powerpoint/2010/main" val="378232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Und</a:t>
            </a:r>
            <a:r>
              <a:rPr lang="de-AT" baseline="0" dirty="0"/>
              <a:t> dieses Bild ist nicht nur global deutlich zeichenbar, sondern auch ganz klar in Österreich sichtbar</a:t>
            </a:r>
          </a:p>
          <a:p>
            <a:pPr marL="171450" indent="-171450">
              <a:buFontTx/>
              <a:buChar char="-"/>
            </a:pPr>
            <a:r>
              <a:rPr lang="de-AT" baseline="0" dirty="0"/>
              <a:t>Die Temperatur steigt</a:t>
            </a:r>
          </a:p>
          <a:p>
            <a:pPr marL="171450" indent="-171450">
              <a:buFontTx/>
              <a:buChar char="-"/>
            </a:pPr>
            <a:r>
              <a:rPr lang="de-AT" baseline="0" dirty="0"/>
              <a:t>Der CO2 Ausstoß hat dramatisch zugenommen</a:t>
            </a:r>
          </a:p>
          <a:p>
            <a:pPr marL="171450" indent="-171450">
              <a:buFontTx/>
              <a:buChar char="-"/>
            </a:pPr>
            <a:r>
              <a:rPr lang="de-AT" baseline="0" dirty="0"/>
              <a:t>Der Biodiversität /den Lebensräumen und Arten geht es schlecht</a:t>
            </a:r>
          </a:p>
          <a:p>
            <a:endParaRPr lang="de-AT" baseline="0" dirty="0"/>
          </a:p>
          <a:p>
            <a:pPr marL="0" marR="0" lvl="0" indent="0" algn="l" defTabSz="914377" rtl="0" eaLnBrk="1" fontAlgn="auto" latinLnBrk="0" hangingPunct="1">
              <a:lnSpc>
                <a:spcPct val="100000"/>
              </a:lnSpc>
              <a:spcBef>
                <a:spcPts val="0"/>
              </a:spcBef>
              <a:spcAft>
                <a:spcPts val="0"/>
              </a:spcAft>
              <a:buClrTx/>
              <a:buSzTx/>
              <a:buFontTx/>
              <a:buNone/>
              <a:tabLst/>
              <a:defRPr/>
            </a:pPr>
            <a:r>
              <a:rPr lang="de-AT" dirty="0"/>
              <a:t>Streifenbild</a:t>
            </a:r>
            <a:r>
              <a:rPr lang="de-AT" baseline="0" dirty="0"/>
              <a:t> Österreich: </a:t>
            </a:r>
            <a:r>
              <a:rPr lang="de-AT" dirty="0"/>
              <a:t>Quelle: https://showyourstripes.info/ </a:t>
            </a:r>
            <a:r>
              <a:rPr lang="de-DE" baseline="0" dirty="0"/>
              <a:t>(Datenbezug: 1901-2020) </a:t>
            </a:r>
          </a:p>
          <a:p>
            <a:r>
              <a:rPr lang="de-AT" dirty="0"/>
              <a:t>Quelle: https://www.wwf.at/naturschutz-ranking-armutszeugnis-fuer-oesterreich/ </a:t>
            </a:r>
          </a:p>
        </p:txBody>
      </p:sp>
      <p:sp>
        <p:nvSpPr>
          <p:cNvPr id="4" name="Foliennummernplatzhalter 3"/>
          <p:cNvSpPr>
            <a:spLocks noGrp="1"/>
          </p:cNvSpPr>
          <p:nvPr>
            <p:ph type="sldNum" sz="quarter" idx="10"/>
          </p:nvPr>
        </p:nvSpPr>
        <p:spPr/>
        <p:txBody>
          <a:bodyPr/>
          <a:lstStyle/>
          <a:p>
            <a:fld id="{5D14FFB2-182B-BC4E-BFD3-FF8B4B8B958A}" type="slidenum">
              <a:rPr lang="en-US" smtClean="0"/>
              <a:t>3</a:t>
            </a:fld>
            <a:endParaRPr lang="en-US"/>
          </a:p>
        </p:txBody>
      </p:sp>
    </p:spTree>
    <p:extLst>
      <p:ext uri="{BB962C8B-B14F-4D97-AF65-F5344CB8AC3E}">
        <p14:creationId xmlns:p14="http://schemas.microsoft.com/office/powerpoint/2010/main" val="422361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AT" sz="1200" b="1" dirty="0">
                <a:sym typeface="Wingdings" panose="05000000000000000000" pitchFamily="2" charset="2"/>
              </a:rPr>
              <a:t>Bodenverbrauch verstärkt gleichzeitig </a:t>
            </a:r>
            <a:r>
              <a:rPr lang="de-AT" sz="1200" b="1" dirty="0" err="1">
                <a:sym typeface="Wingdings" panose="05000000000000000000" pitchFamily="2" charset="2"/>
              </a:rPr>
              <a:t>Klima-und</a:t>
            </a:r>
            <a:r>
              <a:rPr lang="de-AT" sz="1200" b="1" dirty="0">
                <a:sym typeface="Wingdings" panose="05000000000000000000" pitchFamily="2" charset="2"/>
              </a:rPr>
              <a:t> Biodiversitätskrise:</a:t>
            </a:r>
          </a:p>
          <a:p>
            <a:pPr marL="171450" indent="-171450">
              <a:buFont typeface="Wingdings" panose="05000000000000000000" pitchFamily="2" charset="2"/>
              <a:buChar char="à"/>
            </a:pPr>
            <a:r>
              <a:rPr lang="de-AT" sz="1200" dirty="0">
                <a:sym typeface="Wingdings" panose="05000000000000000000" pitchFamily="2" charset="2"/>
              </a:rPr>
              <a:t>Lebensraumzerstörung gefährdet Biodiversität</a:t>
            </a:r>
          </a:p>
          <a:p>
            <a:pPr marL="171450" indent="-171450">
              <a:buFont typeface="Wingdings" panose="05000000000000000000" pitchFamily="2" charset="2"/>
              <a:buChar char="à"/>
            </a:pPr>
            <a:r>
              <a:rPr lang="de-AT" sz="1200" dirty="0">
                <a:sym typeface="Wingdings" panose="05000000000000000000" pitchFamily="2" charset="2"/>
              </a:rPr>
              <a:t>Zerstörung von Böden als CO2-Senken</a:t>
            </a:r>
          </a:p>
          <a:p>
            <a:pPr marL="0" indent="0">
              <a:buFont typeface="Wingdings" panose="05000000000000000000" pitchFamily="2" charset="2"/>
              <a:buNone/>
            </a:pPr>
            <a:r>
              <a:rPr lang="de-AT" sz="1200" b="1" dirty="0">
                <a:sym typeface="Wingdings" panose="05000000000000000000" pitchFamily="2" charset="2"/>
              </a:rPr>
              <a:t>Und hat direkte negative Auswirkungen auf menschliches Wohlbefinden und Lebensqualität, durch fehlende Kühlung durch Grünflächen. </a:t>
            </a:r>
          </a:p>
          <a:p>
            <a:pPr marL="0" indent="0">
              <a:buFont typeface="Wingdings" panose="05000000000000000000" pitchFamily="2" charset="2"/>
              <a:buNone/>
            </a:pPr>
            <a:endParaRPr lang="de-AT" sz="1200" b="1" dirty="0">
              <a:sym typeface="Wingdings" panose="05000000000000000000" pitchFamily="2" charset="2"/>
            </a:endParaRPr>
          </a:p>
          <a:p>
            <a:pPr marL="0" indent="0">
              <a:buFont typeface="Wingdings" panose="05000000000000000000" pitchFamily="2" charset="2"/>
              <a:buNone/>
            </a:pPr>
            <a:r>
              <a:rPr lang="de-AT" sz="1200" b="0" dirty="0">
                <a:sym typeface="Wingdings" panose="05000000000000000000" pitchFamily="2" charset="2"/>
              </a:rPr>
              <a:t>Bodenreport 2023: https://www.wwf.at/wp-content/uploads/2023/05/WWF_Bodenreport_2023_web.pdf</a:t>
            </a:r>
          </a:p>
          <a:p>
            <a:pPr marL="171450" indent="-171450">
              <a:buFont typeface="Wingdings" panose="05000000000000000000" pitchFamily="2" charset="2"/>
              <a:buChar char="à"/>
            </a:pPr>
            <a:endParaRPr lang="de-AT" sz="1400" dirty="0">
              <a:sym typeface="Wingdings" panose="05000000000000000000" pitchFamily="2" charset="2"/>
            </a:endParaRPr>
          </a:p>
          <a:p>
            <a:pPr marL="171450" indent="-171450">
              <a:buFont typeface="Wingdings" panose="05000000000000000000" pitchFamily="2" charset="2"/>
              <a:buChar char="à"/>
            </a:pPr>
            <a:endParaRPr lang="de-AT" sz="1400" dirty="0">
              <a:sym typeface="Wingdings" panose="05000000000000000000" pitchFamily="2" charset="2"/>
            </a:endParaRPr>
          </a:p>
          <a:p>
            <a:pPr marL="0" indent="0">
              <a:buFontTx/>
              <a:buNone/>
            </a:pPr>
            <a:endParaRPr lang="de-AT" dirty="0"/>
          </a:p>
        </p:txBody>
      </p:sp>
      <p:sp>
        <p:nvSpPr>
          <p:cNvPr id="4" name="Foliennummernplatzhalter 3"/>
          <p:cNvSpPr>
            <a:spLocks noGrp="1"/>
          </p:cNvSpPr>
          <p:nvPr>
            <p:ph type="sldNum" sz="quarter" idx="10"/>
          </p:nvPr>
        </p:nvSpPr>
        <p:spPr/>
        <p:txBody>
          <a:bodyPr/>
          <a:lstStyle/>
          <a:p>
            <a:fld id="{5D14FFB2-182B-BC4E-BFD3-FF8B4B8B958A}" type="slidenum">
              <a:rPr lang="en-US" smtClean="0"/>
              <a:t>4</a:t>
            </a:fld>
            <a:endParaRPr lang="en-US"/>
          </a:p>
        </p:txBody>
      </p:sp>
    </p:spTree>
    <p:extLst>
      <p:ext uri="{BB962C8B-B14F-4D97-AF65-F5344CB8AC3E}">
        <p14:creationId xmlns:p14="http://schemas.microsoft.com/office/powerpoint/2010/main" val="98508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D14FFB2-182B-BC4E-BFD3-FF8B4B8B958A}" type="slidenum">
              <a:rPr lang="en-US" smtClean="0"/>
              <a:t>6</a:t>
            </a:fld>
            <a:endParaRPr lang="en-US"/>
          </a:p>
        </p:txBody>
      </p:sp>
    </p:spTree>
    <p:extLst>
      <p:ext uri="{BB962C8B-B14F-4D97-AF65-F5344CB8AC3E}">
        <p14:creationId xmlns:p14="http://schemas.microsoft.com/office/powerpoint/2010/main" val="224547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66" indent="-185766">
              <a:buFontTx/>
              <a:buChar char="-"/>
            </a:pPr>
            <a:r>
              <a:rPr lang="de-DE" dirty="0"/>
              <a:t>Unter den Ökosystemleistungen unterscheidet man grob vier Bereiche</a:t>
            </a:r>
          </a:p>
          <a:p>
            <a:pPr marL="681130" lvl="1" indent="-185766">
              <a:buFontTx/>
              <a:buChar char="-"/>
            </a:pPr>
            <a:r>
              <a:rPr lang="de-DE" dirty="0"/>
              <a:t>Basisleistungen, wie </a:t>
            </a:r>
            <a:r>
              <a:rPr lang="de-DE" dirty="0" err="1"/>
              <a:t>zB</a:t>
            </a:r>
            <a:endParaRPr lang="de-DE" dirty="0"/>
          </a:p>
          <a:p>
            <a:pPr marL="681130" lvl="1" indent="-185766">
              <a:buFontTx/>
              <a:buChar char="-"/>
            </a:pPr>
            <a:r>
              <a:rPr lang="de-DE" dirty="0"/>
              <a:t>Regulierende Leistungen</a:t>
            </a:r>
          </a:p>
          <a:p>
            <a:pPr marL="681130" lvl="1" indent="-185766">
              <a:buFontTx/>
              <a:buChar char="-"/>
            </a:pPr>
            <a:r>
              <a:rPr lang="de-DE" dirty="0"/>
              <a:t>Versorgende Leistungen</a:t>
            </a:r>
          </a:p>
          <a:p>
            <a:pPr marL="681130" lvl="1" indent="-185766">
              <a:buFontTx/>
              <a:buChar char="-"/>
            </a:pPr>
            <a:r>
              <a:rPr lang="de-DE" dirty="0"/>
              <a:t>Kulturelle Leistungen</a:t>
            </a:r>
          </a:p>
          <a:p>
            <a:pPr marL="185766" indent="-185766" defTabSz="990727">
              <a:buFontTx/>
              <a:buChar char="-"/>
              <a:defRPr/>
            </a:pPr>
            <a:r>
              <a:rPr lang="de-AT" dirty="0"/>
              <a:t>Der wirtschaftliche Nutzen dieser Ökosystemleistungen wird grob auf jährlich 170 bis 190 Billionen US-Dollar geschätzt, was dem Doppelten des globalen Bruttoinlandsprodukts (BIP) entspricht. Allein dieser Wert unterstreicht die enorme Bedeutung, die der Erhaltung der Biodiversität für das menschliche Wohlergehen zukommt, sowohl für lokale Gemeinschaften als auch für global tätige Unternehmen (</a:t>
            </a:r>
            <a:r>
              <a:rPr lang="de-DE" dirty="0"/>
              <a:t>WIRTSCHAFTEN IM EINKLANG MIT DER NATUR | NABU &amp; BCG 2020</a:t>
            </a:r>
            <a:r>
              <a:rPr lang="de-AT" dirty="0"/>
              <a:t>). </a:t>
            </a:r>
          </a:p>
          <a:p>
            <a:pPr marL="185766" indent="-185766" defTabSz="990727">
              <a:buFontTx/>
              <a:buChar char="-"/>
              <a:defRPr/>
            </a:pPr>
            <a:endParaRPr lang="de-DE" dirty="0"/>
          </a:p>
          <a:p>
            <a:pPr marL="185766" indent="-185766" defTabSz="990727">
              <a:buFontTx/>
              <a:buChar char="-"/>
              <a:defRPr/>
            </a:pPr>
            <a:r>
              <a:rPr lang="de-DE" dirty="0"/>
              <a:t>Die anderen Zahlen auch aus WIRTSCHAFTEN IM EINKLANG MIT DER NATUR | NABU &amp; BCG 2020</a:t>
            </a:r>
          </a:p>
          <a:p>
            <a:pPr marL="185766" indent="-185766" defTabSz="990727">
              <a:buFontTx/>
              <a:buChar char="-"/>
              <a:defRPr/>
            </a:pPr>
            <a:r>
              <a:rPr lang="de-DE" dirty="0"/>
              <a:t>Grafik:</a:t>
            </a:r>
            <a:r>
              <a:rPr lang="de-DE" baseline="0" dirty="0"/>
              <a:t> LPR 2018 deutsche Kurzversion</a:t>
            </a:r>
          </a:p>
          <a:p>
            <a:pPr marL="185766" indent="-185766" defTabSz="990727">
              <a:buFontTx/>
              <a:buChar char="-"/>
              <a:defRPr/>
            </a:pPr>
            <a:endParaRPr lang="de-DE" baseline="0" dirty="0"/>
          </a:p>
          <a:p>
            <a:pPr marL="185766" indent="-185766" defTabSz="990727">
              <a:buFontTx/>
              <a:buChar char="-"/>
              <a:defRPr/>
            </a:pPr>
            <a:r>
              <a:rPr lang="de-DE" baseline="0" dirty="0"/>
              <a:t>Österreich-Zahl zu Bestäubern: </a:t>
            </a:r>
            <a:r>
              <a:rPr lang="de-AT" dirty="0"/>
              <a:t>https://www.umweltbundesamt.at/fileadmin/site/publikationen/REP0523.pdf </a:t>
            </a:r>
            <a:endParaRPr lang="de-DE" dirty="0"/>
          </a:p>
          <a:p>
            <a:pPr marL="185766" indent="-185766">
              <a:buFontTx/>
              <a:buChar char="-"/>
            </a:pPr>
            <a:endParaRPr lang="de-AT" dirty="0"/>
          </a:p>
        </p:txBody>
      </p:sp>
      <p:sp>
        <p:nvSpPr>
          <p:cNvPr id="4" name="Foliennummernplatzhalter 3"/>
          <p:cNvSpPr>
            <a:spLocks noGrp="1"/>
          </p:cNvSpPr>
          <p:nvPr>
            <p:ph type="sldNum" sz="quarter" idx="10"/>
          </p:nvPr>
        </p:nvSpPr>
        <p:spPr/>
        <p:txBody>
          <a:bodyPr/>
          <a:lstStyle/>
          <a:p>
            <a:fld id="{5D14FFB2-182B-BC4E-BFD3-FF8B4B8B958A}" type="slidenum">
              <a:rPr lang="en-US" smtClean="0"/>
              <a:t>7</a:t>
            </a:fld>
            <a:endParaRPr lang="en-US"/>
          </a:p>
        </p:txBody>
      </p:sp>
    </p:spTree>
    <p:extLst>
      <p:ext uri="{BB962C8B-B14F-4D97-AF65-F5344CB8AC3E}">
        <p14:creationId xmlns:p14="http://schemas.microsoft.com/office/powerpoint/2010/main" val="69723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D14FFB2-182B-BC4E-BFD3-FF8B4B8B958A}" type="slidenum">
              <a:rPr lang="en-US" smtClean="0"/>
              <a:t>9</a:t>
            </a:fld>
            <a:endParaRPr lang="en-US"/>
          </a:p>
        </p:txBody>
      </p:sp>
    </p:spTree>
    <p:extLst>
      <p:ext uri="{BB962C8B-B14F-4D97-AF65-F5344CB8AC3E}">
        <p14:creationId xmlns:p14="http://schemas.microsoft.com/office/powerpoint/2010/main" val="368304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D14FFB2-182B-BC4E-BFD3-FF8B4B8B958A}" type="slidenum">
              <a:rPr lang="en-US" smtClean="0"/>
              <a:t>10</a:t>
            </a:fld>
            <a:endParaRPr lang="en-US"/>
          </a:p>
        </p:txBody>
      </p:sp>
    </p:spTree>
    <p:extLst>
      <p:ext uri="{BB962C8B-B14F-4D97-AF65-F5344CB8AC3E}">
        <p14:creationId xmlns:p14="http://schemas.microsoft.com/office/powerpoint/2010/main" val="36107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D14FFB2-182B-BC4E-BFD3-FF8B4B8B958A}" type="slidenum">
              <a:rPr lang="en-US" smtClean="0"/>
              <a:t>11</a:t>
            </a:fld>
            <a:endParaRPr lang="en-US"/>
          </a:p>
        </p:txBody>
      </p:sp>
    </p:spTree>
    <p:extLst>
      <p:ext uri="{BB962C8B-B14F-4D97-AF65-F5344CB8AC3E}">
        <p14:creationId xmlns:p14="http://schemas.microsoft.com/office/powerpoint/2010/main" val="2279412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wwf@wwf.at" TargetMode="External"/><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hyperlink" Target="http://www.wwf.at/"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t="-12292" b="-12292"/>
            </a:stretch>
          </a:blipFill>
        </p:spPr>
        <p:txBody>
          <a:bodyPr wrap="square" anchor="ctr">
            <a:noAutofit/>
          </a:bodyPr>
          <a:lstStyle>
            <a:lvl1pPr marL="0" indent="0" algn="ctr">
              <a:buFontTx/>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4" name="Text Placeholder 3">
            <a:extLst>
              <a:ext uri="{FF2B5EF4-FFF2-40B4-BE49-F238E27FC236}">
                <a16:creationId xmlns:a16="http://schemas.microsoft.com/office/drawing/2014/main" id="{1DE55A19-0F3C-F445-9630-BA3BF8F3D3B5}"/>
              </a:ext>
            </a:extLst>
          </p:cNvPr>
          <p:cNvSpPr>
            <a:spLocks noGrp="1"/>
          </p:cNvSpPr>
          <p:nvPr>
            <p:ph type="body" sz="quarter" idx="11" hasCustomPrompt="1"/>
          </p:nvPr>
        </p:nvSpPr>
        <p:spPr>
          <a:xfrm>
            <a:off x="452437" y="6165304"/>
            <a:ext cx="2979267" cy="288032"/>
          </a:xfrm>
        </p:spPr>
        <p:txBody>
          <a:bodyPr>
            <a:noAutofit/>
          </a:bodyPr>
          <a:lstStyle>
            <a:lvl1pPr marL="0" indent="0">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dirty="0"/>
              <a:t>Month XXXX</a:t>
            </a:r>
            <a:endParaRPr lang="en-US" dirty="0"/>
          </a:p>
        </p:txBody>
      </p:sp>
      <p:sp>
        <p:nvSpPr>
          <p:cNvPr id="10" name="Title 1">
            <a:extLst>
              <a:ext uri="{FF2B5EF4-FFF2-40B4-BE49-F238E27FC236}">
                <a16:creationId xmlns:a16="http://schemas.microsoft.com/office/drawing/2014/main" id="{4E63D0AD-C227-184E-B263-81EF0847E3DB}"/>
              </a:ext>
            </a:extLst>
          </p:cNvPr>
          <p:cNvSpPr>
            <a:spLocks noGrp="1"/>
          </p:cNvSpPr>
          <p:nvPr>
            <p:ph type="title" hasCustomPrompt="1"/>
          </p:nvPr>
        </p:nvSpPr>
        <p:spPr>
          <a:xfrm>
            <a:off x="6108000" y="4293096"/>
            <a:ext cx="6084000" cy="1728000"/>
          </a:xfrm>
          <a:solidFill>
            <a:schemeClr val="tx1"/>
          </a:solidFill>
        </p:spPr>
        <p:txBody>
          <a:bodyPr wrap="square" lIns="251999" tIns="251999" rIns="432000" bIns="251999" anchor="ctr" anchorCtr="0">
            <a:noAutofit/>
          </a:bodyPr>
          <a:lstStyle>
            <a:lvl1pPr>
              <a:defRPr sz="5000" b="0" i="0" cap="none" baseline="0">
                <a:solidFill>
                  <a:schemeClr val="bg1"/>
                </a:solidFill>
                <a:latin typeface="WWF" panose="02000000000000000000" pitchFamily="2" charset="0"/>
                <a:cs typeface="Arial" panose="020B0604020202020204" pitchFamily="34" charset="0"/>
              </a:defRPr>
            </a:lvl1pPr>
          </a:lstStyle>
          <a:p>
            <a:r>
              <a:rPr lang="en-GB" dirty="0"/>
              <a:t>Presentation heading </a:t>
            </a:r>
            <a:br>
              <a:rPr lang="en-GB" dirty="0"/>
            </a:br>
            <a:r>
              <a:rPr lang="en-GB" dirty="0"/>
              <a:t>to go here</a:t>
            </a:r>
            <a:endParaRPr lang="en-US" dirty="0"/>
          </a:p>
        </p:txBody>
      </p:sp>
      <p:sp>
        <p:nvSpPr>
          <p:cNvPr id="6" name="Text Placeholder 3">
            <a:extLst>
              <a:ext uri="{FF2B5EF4-FFF2-40B4-BE49-F238E27FC236}">
                <a16:creationId xmlns:a16="http://schemas.microsoft.com/office/drawing/2014/main" id="{DA6C421E-053D-0744-99E2-18A4583005EA}"/>
              </a:ext>
            </a:extLst>
          </p:cNvPr>
          <p:cNvSpPr>
            <a:spLocks noGrp="1"/>
          </p:cNvSpPr>
          <p:nvPr>
            <p:ph type="body" sz="quarter" idx="12" hasCustomPrompt="1"/>
          </p:nvPr>
        </p:nvSpPr>
        <p:spPr>
          <a:xfrm>
            <a:off x="10056440" y="6309320"/>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Simon de Trey-White / WWF-UK</a:t>
            </a:r>
          </a:p>
        </p:txBody>
      </p:sp>
    </p:spTree>
    <p:extLst>
      <p:ext uri="{BB962C8B-B14F-4D97-AF65-F5344CB8AC3E}">
        <p14:creationId xmlns:p14="http://schemas.microsoft.com/office/powerpoint/2010/main" val="5056067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1" y="1232370"/>
            <a:ext cx="7159363" cy="4860927"/>
          </a:xfrm>
          <a:blipFill dpi="0" rotWithShape="1">
            <a:blip r:embed="rId2"/>
            <a:srcRect/>
            <a:stretch>
              <a:fillRect l="-922" r="-922"/>
            </a:stretch>
          </a:blipFill>
        </p:spPr>
        <p:txBody>
          <a:bodyPr anchor="ctr">
            <a:normAutofit/>
          </a:bodyPr>
          <a:lstStyle>
            <a:lvl1pPr marL="0" indent="0" algn="ctr">
              <a:buNone/>
              <a:defRPr sz="2000" b="0" i="0" cap="all" baseline="0">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a:xfrm>
            <a:off x="7680176" y="1232370"/>
            <a:ext cx="4279045" cy="486092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cxnSp>
        <p:nvCxnSpPr>
          <p:cNvPr id="11" name="Straight Connector 10">
            <a:extLst>
              <a:ext uri="{FF2B5EF4-FFF2-40B4-BE49-F238E27FC236}">
                <a16:creationId xmlns:a16="http://schemas.microsoft.com/office/drawing/2014/main" id="{59C5BF60-8D0D-3A4E-8C4F-910DB725356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Title Placeholder 6">
            <a:extLst>
              <a:ext uri="{FF2B5EF4-FFF2-40B4-BE49-F238E27FC236}">
                <a16:creationId xmlns:a16="http://schemas.microsoft.com/office/drawing/2014/main" id="{35ADC958-4DDC-2E49-B03D-D08F7D2B2DED}"/>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2" name="Text Placeholder 3">
            <a:extLst>
              <a:ext uri="{FF2B5EF4-FFF2-40B4-BE49-F238E27FC236}">
                <a16:creationId xmlns:a16="http://schemas.microsoft.com/office/drawing/2014/main" id="{C4AF1D44-73C6-764F-80E0-F1105BD223C2}"/>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a:t>
            </a:r>
          </a:p>
        </p:txBody>
      </p:sp>
    </p:spTree>
    <p:extLst>
      <p:ext uri="{BB962C8B-B14F-4D97-AF65-F5344CB8AC3E}">
        <p14:creationId xmlns:p14="http://schemas.microsoft.com/office/powerpoint/2010/main" val="285149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dirty="0"/>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a:xfrm>
            <a:off x="6312024" y="1231060"/>
            <a:ext cx="5647197" cy="2334371"/>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4" name="Content Placeholder 3">
            <a:extLst>
              <a:ext uri="{FF2B5EF4-FFF2-40B4-BE49-F238E27FC236}">
                <a16:creationId xmlns:a16="http://schemas.microsoft.com/office/drawing/2014/main" id="{5B5BD166-4225-2346-AE1E-B3E35DC28D85}"/>
              </a:ext>
            </a:extLst>
          </p:cNvPr>
          <p:cNvSpPr>
            <a:spLocks noGrp="1"/>
          </p:cNvSpPr>
          <p:nvPr>
            <p:ph sz="half" idx="15" hasCustomPrompt="1"/>
          </p:nvPr>
        </p:nvSpPr>
        <p:spPr>
          <a:xfrm>
            <a:off x="6312024" y="3739584"/>
            <a:ext cx="5647197" cy="2353712"/>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cxnSp>
        <p:nvCxnSpPr>
          <p:cNvPr id="13" name="Straight Connector 12">
            <a:extLst>
              <a:ext uri="{FF2B5EF4-FFF2-40B4-BE49-F238E27FC236}">
                <a16:creationId xmlns:a16="http://schemas.microsoft.com/office/drawing/2014/main" id="{AF2C179B-7219-234C-9D7A-3440E706705F}"/>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0" name="Title Placeholder 6">
            <a:extLst>
              <a:ext uri="{FF2B5EF4-FFF2-40B4-BE49-F238E27FC236}">
                <a16:creationId xmlns:a16="http://schemas.microsoft.com/office/drawing/2014/main" id="{64061827-72E6-3D44-ABBA-513004C8256C}"/>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22" name="Text Placeholder 10">
            <a:extLst>
              <a:ext uri="{FF2B5EF4-FFF2-40B4-BE49-F238E27FC236}">
                <a16:creationId xmlns:a16="http://schemas.microsoft.com/office/drawing/2014/main" id="{977E9362-995D-8B4C-9896-804EDC90B4CC}"/>
              </a:ext>
            </a:extLst>
          </p:cNvPr>
          <p:cNvSpPr>
            <a:spLocks noGrp="1"/>
          </p:cNvSpPr>
          <p:nvPr>
            <p:ph type="body" sz="quarter" idx="14" hasCustomPrompt="1"/>
          </p:nvPr>
        </p:nvSpPr>
        <p:spPr>
          <a:xfrm>
            <a:off x="232981" y="1232372"/>
            <a:ext cx="5646995"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
        <p:nvSpPr>
          <p:cNvPr id="24" name="Content Placeholder 3">
            <a:extLst>
              <a:ext uri="{FF2B5EF4-FFF2-40B4-BE49-F238E27FC236}">
                <a16:creationId xmlns:a16="http://schemas.microsoft.com/office/drawing/2014/main" id="{8FCAA00C-6FDE-4848-89D2-96C56F8F03A0}"/>
              </a:ext>
            </a:extLst>
          </p:cNvPr>
          <p:cNvSpPr>
            <a:spLocks noGrp="1"/>
          </p:cNvSpPr>
          <p:nvPr>
            <p:ph sz="half" idx="16" hasCustomPrompt="1"/>
          </p:nvPr>
        </p:nvSpPr>
        <p:spPr>
          <a:xfrm>
            <a:off x="232779" y="1838349"/>
            <a:ext cx="5647197" cy="425494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Tree>
    <p:extLst>
      <p:ext uri="{BB962C8B-B14F-4D97-AF65-F5344CB8AC3E}">
        <p14:creationId xmlns:p14="http://schemas.microsoft.com/office/powerpoint/2010/main" val="120338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16" name="Content Placeholder 3">
            <a:extLst>
              <a:ext uri="{FF2B5EF4-FFF2-40B4-BE49-F238E27FC236}">
                <a16:creationId xmlns:a16="http://schemas.microsoft.com/office/drawing/2014/main" id="{37DDA163-4D7F-E04E-A10F-AB440E2843C8}"/>
              </a:ext>
            </a:extLst>
          </p:cNvPr>
          <p:cNvSpPr>
            <a:spLocks noGrp="1"/>
          </p:cNvSpPr>
          <p:nvPr>
            <p:ph sz="half" idx="16" hasCustomPrompt="1"/>
          </p:nvPr>
        </p:nvSpPr>
        <p:spPr>
          <a:xfrm>
            <a:off x="229329" y="1232371"/>
            <a:ext cx="5647197" cy="2358701"/>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8" name="Content Placeholder 3">
            <a:extLst>
              <a:ext uri="{FF2B5EF4-FFF2-40B4-BE49-F238E27FC236}">
                <a16:creationId xmlns:a16="http://schemas.microsoft.com/office/drawing/2014/main" id="{99803A0B-3AD7-3C41-9069-FFE615E39D63}"/>
              </a:ext>
            </a:extLst>
          </p:cNvPr>
          <p:cNvSpPr>
            <a:spLocks noGrp="1"/>
          </p:cNvSpPr>
          <p:nvPr>
            <p:ph sz="half" idx="18" hasCustomPrompt="1"/>
          </p:nvPr>
        </p:nvSpPr>
        <p:spPr>
          <a:xfrm>
            <a:off x="229329" y="3738001"/>
            <a:ext cx="5647197" cy="2353712"/>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cxnSp>
        <p:nvCxnSpPr>
          <p:cNvPr id="12" name="Straight Connector 11">
            <a:extLst>
              <a:ext uri="{FF2B5EF4-FFF2-40B4-BE49-F238E27FC236}">
                <a16:creationId xmlns:a16="http://schemas.microsoft.com/office/drawing/2014/main" id="{972EDA08-31C5-2D46-AEED-B49A52F1EAD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7" name="Title Placeholder 6">
            <a:extLst>
              <a:ext uri="{FF2B5EF4-FFF2-40B4-BE49-F238E27FC236}">
                <a16:creationId xmlns:a16="http://schemas.microsoft.com/office/drawing/2014/main" id="{31C8F68C-9CAF-794B-BAF2-ACB0F7832388}"/>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9" name="Content Placeholder 3">
            <a:extLst>
              <a:ext uri="{FF2B5EF4-FFF2-40B4-BE49-F238E27FC236}">
                <a16:creationId xmlns:a16="http://schemas.microsoft.com/office/drawing/2014/main" id="{9E0710E7-3CB4-6948-B984-E04EDD196513}"/>
              </a:ext>
            </a:extLst>
          </p:cNvPr>
          <p:cNvSpPr>
            <a:spLocks noGrp="1"/>
          </p:cNvSpPr>
          <p:nvPr>
            <p:ph sz="half" idx="2" hasCustomPrompt="1"/>
          </p:nvPr>
        </p:nvSpPr>
        <p:spPr>
          <a:xfrm>
            <a:off x="6312024" y="1838349"/>
            <a:ext cx="5647197" cy="4254948"/>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
        <p:nvSpPr>
          <p:cNvPr id="20" name="Text Placeholder 10">
            <a:extLst>
              <a:ext uri="{FF2B5EF4-FFF2-40B4-BE49-F238E27FC236}">
                <a16:creationId xmlns:a16="http://schemas.microsoft.com/office/drawing/2014/main" id="{26AA5BE0-1CC9-3946-9322-4AFC3968D048}"/>
              </a:ext>
            </a:extLst>
          </p:cNvPr>
          <p:cNvSpPr>
            <a:spLocks noGrp="1"/>
          </p:cNvSpPr>
          <p:nvPr>
            <p:ph type="body" sz="quarter" idx="14" hasCustomPrompt="1"/>
          </p:nvPr>
        </p:nvSpPr>
        <p:spPr>
          <a:xfrm>
            <a:off x="6312227" y="1232372"/>
            <a:ext cx="5646995"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Tree>
    <p:extLst>
      <p:ext uri="{BB962C8B-B14F-4D97-AF65-F5344CB8AC3E}">
        <p14:creationId xmlns:p14="http://schemas.microsoft.com/office/powerpoint/2010/main" val="75609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a:xfrm>
            <a:off x="232780" y="6273800"/>
            <a:ext cx="11726441" cy="365125"/>
          </a:xfrm>
        </p:spPr>
        <p:txBody>
          <a:bodyPr/>
          <a:lstStyle/>
          <a:p>
            <a:endParaRPr lang="en-US" dirty="0"/>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‹Nr.›</a:t>
            </a:fld>
            <a:endParaRPr lang="en-US" dirty="0"/>
          </a:p>
        </p:txBody>
      </p:sp>
      <p:sp>
        <p:nvSpPr>
          <p:cNvPr id="10" name="Content Placeholder 3">
            <a:extLst>
              <a:ext uri="{FF2B5EF4-FFF2-40B4-BE49-F238E27FC236}">
                <a16:creationId xmlns:a16="http://schemas.microsoft.com/office/drawing/2014/main" id="{3CD32E03-37CB-5649-91E7-33782166AE7B}"/>
              </a:ext>
            </a:extLst>
          </p:cNvPr>
          <p:cNvSpPr>
            <a:spLocks noGrp="1"/>
          </p:cNvSpPr>
          <p:nvPr>
            <p:ph sz="half" idx="13" hasCustomPrompt="1"/>
          </p:nvPr>
        </p:nvSpPr>
        <p:spPr>
          <a:xfrm>
            <a:off x="6312023" y="1838349"/>
            <a:ext cx="5647197" cy="4254948"/>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cxnSp>
        <p:nvCxnSpPr>
          <p:cNvPr id="9" name="Straight Connector 8">
            <a:extLst>
              <a:ext uri="{FF2B5EF4-FFF2-40B4-BE49-F238E27FC236}">
                <a16:creationId xmlns:a16="http://schemas.microsoft.com/office/drawing/2014/main" id="{6FEC5A58-A8FC-5145-9A2C-E2A027B2D29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 name="Title Placeholder 6">
            <a:extLst>
              <a:ext uri="{FF2B5EF4-FFF2-40B4-BE49-F238E27FC236}">
                <a16:creationId xmlns:a16="http://schemas.microsoft.com/office/drawing/2014/main" id="{0309B093-689B-504F-8EB2-2E4B9F1CA133}"/>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5" name="Text Placeholder 10">
            <a:extLst>
              <a:ext uri="{FF2B5EF4-FFF2-40B4-BE49-F238E27FC236}">
                <a16:creationId xmlns:a16="http://schemas.microsoft.com/office/drawing/2014/main" id="{F5E7C9D3-272C-EE42-B834-6790BB655CBC}"/>
              </a:ext>
            </a:extLst>
          </p:cNvPr>
          <p:cNvSpPr>
            <a:spLocks noGrp="1"/>
          </p:cNvSpPr>
          <p:nvPr>
            <p:ph type="body" sz="quarter" idx="14" hasCustomPrompt="1"/>
          </p:nvPr>
        </p:nvSpPr>
        <p:spPr>
          <a:xfrm>
            <a:off x="232982" y="1232372"/>
            <a:ext cx="11726239"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
        <p:nvSpPr>
          <p:cNvPr id="17" name="Content Placeholder 3">
            <a:extLst>
              <a:ext uri="{FF2B5EF4-FFF2-40B4-BE49-F238E27FC236}">
                <a16:creationId xmlns:a16="http://schemas.microsoft.com/office/drawing/2014/main" id="{A2FFEF2B-041E-F54D-96A7-2B124A88AD75}"/>
              </a:ext>
            </a:extLst>
          </p:cNvPr>
          <p:cNvSpPr>
            <a:spLocks noGrp="1"/>
          </p:cNvSpPr>
          <p:nvPr>
            <p:ph sz="half" idx="2" hasCustomPrompt="1"/>
          </p:nvPr>
        </p:nvSpPr>
        <p:spPr>
          <a:xfrm>
            <a:off x="232779" y="1838349"/>
            <a:ext cx="5647197" cy="425494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Tree>
    <p:extLst>
      <p:ext uri="{BB962C8B-B14F-4D97-AF65-F5344CB8AC3E}">
        <p14:creationId xmlns:p14="http://schemas.microsoft.com/office/powerpoint/2010/main" val="402531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a:xfrm>
            <a:off x="232780" y="6273800"/>
            <a:ext cx="11726441" cy="365125"/>
          </a:xfrm>
        </p:spPr>
        <p:txBody>
          <a:bodyPr/>
          <a:lstStyle/>
          <a:p>
            <a:endParaRPr lang="en-US" dirty="0"/>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‹Nr.›</a:t>
            </a:fld>
            <a:endParaRPr lang="en-US" dirty="0"/>
          </a:p>
        </p:txBody>
      </p:sp>
      <p:cxnSp>
        <p:nvCxnSpPr>
          <p:cNvPr id="9" name="Straight Connector 8">
            <a:extLst>
              <a:ext uri="{FF2B5EF4-FFF2-40B4-BE49-F238E27FC236}">
                <a16:creationId xmlns:a16="http://schemas.microsoft.com/office/drawing/2014/main" id="{C657F314-B5F0-454D-B272-B350488E00A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9" name="Title Placeholder 6">
            <a:extLst>
              <a:ext uri="{FF2B5EF4-FFF2-40B4-BE49-F238E27FC236}">
                <a16:creationId xmlns:a16="http://schemas.microsoft.com/office/drawing/2014/main" id="{CAAECC01-33A8-F64F-927C-35E8E75D9343}"/>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3" name="Content Placeholder 3">
            <a:extLst>
              <a:ext uri="{FF2B5EF4-FFF2-40B4-BE49-F238E27FC236}">
                <a16:creationId xmlns:a16="http://schemas.microsoft.com/office/drawing/2014/main" id="{A94B43CF-3F68-BA42-8031-6611E3995D06}"/>
              </a:ext>
            </a:extLst>
          </p:cNvPr>
          <p:cNvSpPr>
            <a:spLocks noGrp="1"/>
          </p:cNvSpPr>
          <p:nvPr>
            <p:ph sz="half" idx="13" hasCustomPrompt="1"/>
          </p:nvPr>
        </p:nvSpPr>
        <p:spPr>
          <a:xfrm>
            <a:off x="6312023" y="1218578"/>
            <a:ext cx="5647197" cy="4874719"/>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4" name="Content Placeholder 3">
            <a:extLst>
              <a:ext uri="{FF2B5EF4-FFF2-40B4-BE49-F238E27FC236}">
                <a16:creationId xmlns:a16="http://schemas.microsoft.com/office/drawing/2014/main" id="{C53F9955-04FC-5741-BEBF-401CAE8C7BDE}"/>
              </a:ext>
            </a:extLst>
          </p:cNvPr>
          <p:cNvSpPr>
            <a:spLocks noGrp="1"/>
          </p:cNvSpPr>
          <p:nvPr>
            <p:ph sz="half" idx="2" hasCustomPrompt="1"/>
          </p:nvPr>
        </p:nvSpPr>
        <p:spPr>
          <a:xfrm>
            <a:off x="232779" y="1218579"/>
            <a:ext cx="5647197" cy="4874718"/>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Tree>
    <p:extLst>
      <p:ext uri="{BB962C8B-B14F-4D97-AF65-F5344CB8AC3E}">
        <p14:creationId xmlns:p14="http://schemas.microsoft.com/office/powerpoint/2010/main" val="74387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Heading + Sub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‹Nr.›</a:t>
            </a:fld>
            <a:endParaRPr lang="en-US" dirty="0"/>
          </a:p>
        </p:txBody>
      </p:sp>
      <p:cxnSp>
        <p:nvCxnSpPr>
          <p:cNvPr id="10" name="Straight Connector 9">
            <a:extLst>
              <a:ext uri="{FF2B5EF4-FFF2-40B4-BE49-F238E27FC236}">
                <a16:creationId xmlns:a16="http://schemas.microsoft.com/office/drawing/2014/main" id="{D528D3DB-ECBA-E34D-BC6D-9C4B580E1C05}"/>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Title Placeholder 6">
            <a:extLst>
              <a:ext uri="{FF2B5EF4-FFF2-40B4-BE49-F238E27FC236}">
                <a16:creationId xmlns:a16="http://schemas.microsoft.com/office/drawing/2014/main" id="{0C531B40-10D5-1241-B64E-544B7D633ED2}"/>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3" name="Text Placeholder 10">
            <a:extLst>
              <a:ext uri="{FF2B5EF4-FFF2-40B4-BE49-F238E27FC236}">
                <a16:creationId xmlns:a16="http://schemas.microsoft.com/office/drawing/2014/main" id="{FBA2B559-BD13-374D-B950-D1C8522DD516}"/>
              </a:ext>
            </a:extLst>
          </p:cNvPr>
          <p:cNvSpPr>
            <a:spLocks noGrp="1"/>
          </p:cNvSpPr>
          <p:nvPr>
            <p:ph type="body" sz="quarter" idx="14" hasCustomPrompt="1"/>
          </p:nvPr>
        </p:nvSpPr>
        <p:spPr>
          <a:xfrm>
            <a:off x="232981" y="1232372"/>
            <a:ext cx="11726035"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
        <p:nvSpPr>
          <p:cNvPr id="15" name="Content Placeholder 3">
            <a:extLst>
              <a:ext uri="{FF2B5EF4-FFF2-40B4-BE49-F238E27FC236}">
                <a16:creationId xmlns:a16="http://schemas.microsoft.com/office/drawing/2014/main" id="{4EDE95E3-1F6A-A046-9FB6-C85B4C30898F}"/>
              </a:ext>
            </a:extLst>
          </p:cNvPr>
          <p:cNvSpPr>
            <a:spLocks noGrp="1"/>
          </p:cNvSpPr>
          <p:nvPr>
            <p:ph sz="half" idx="2" hasCustomPrompt="1"/>
          </p:nvPr>
        </p:nvSpPr>
        <p:spPr>
          <a:xfrm>
            <a:off x="232778" y="1838349"/>
            <a:ext cx="11726239" cy="425494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Tree>
    <p:extLst>
      <p:ext uri="{BB962C8B-B14F-4D97-AF65-F5344CB8AC3E}">
        <p14:creationId xmlns:p14="http://schemas.microsoft.com/office/powerpoint/2010/main" val="157943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Heading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‹Nr.›</a:t>
            </a:fld>
            <a:endParaRPr lang="en-US" dirty="0"/>
          </a:p>
        </p:txBody>
      </p:sp>
      <p:sp>
        <p:nvSpPr>
          <p:cNvPr id="8" name="Content Placeholder 3">
            <a:extLst>
              <a:ext uri="{FF2B5EF4-FFF2-40B4-BE49-F238E27FC236}">
                <a16:creationId xmlns:a16="http://schemas.microsoft.com/office/drawing/2014/main" id="{22F3BA1F-3E7D-9949-A54D-D2279FBEDB51}"/>
              </a:ext>
            </a:extLst>
          </p:cNvPr>
          <p:cNvSpPr>
            <a:spLocks noGrp="1"/>
          </p:cNvSpPr>
          <p:nvPr>
            <p:ph sz="half" idx="2" hasCustomPrompt="1"/>
          </p:nvPr>
        </p:nvSpPr>
        <p:spPr>
          <a:xfrm>
            <a:off x="232777" y="1232372"/>
            <a:ext cx="11732211" cy="4860925"/>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do not use for copy only</a:t>
            </a:r>
          </a:p>
        </p:txBody>
      </p:sp>
      <p:cxnSp>
        <p:nvCxnSpPr>
          <p:cNvPr id="7" name="Straight Connector 6">
            <a:extLst>
              <a:ext uri="{FF2B5EF4-FFF2-40B4-BE49-F238E27FC236}">
                <a16:creationId xmlns:a16="http://schemas.microsoft.com/office/drawing/2014/main" id="{80AF0DD7-AB18-8D43-8106-E816E4EBB45E}"/>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Title Placeholder 6">
            <a:extLst>
              <a:ext uri="{FF2B5EF4-FFF2-40B4-BE49-F238E27FC236}">
                <a16:creationId xmlns:a16="http://schemas.microsoft.com/office/drawing/2014/main" id="{B598530D-F553-954E-A3D0-396A02876F79}"/>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Tree>
    <p:extLst>
      <p:ext uri="{BB962C8B-B14F-4D97-AF65-F5344CB8AC3E}">
        <p14:creationId xmlns:p14="http://schemas.microsoft.com/office/powerpoint/2010/main" val="267458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6096000" y="225426"/>
            <a:ext cx="5863221" cy="5867871"/>
          </a:xfrm>
          <a:blipFill>
            <a:blip r:embed="rId2"/>
            <a:srcRect/>
            <a:stretch>
              <a:fillRect l="-17194" r="-32738"/>
            </a:stretch>
          </a:blipFill>
        </p:spPr>
        <p:txBody>
          <a:bodyPr anchor="ctr">
            <a:normAutofit/>
          </a:bodyPr>
          <a:lstStyle>
            <a:lvl1pPr marL="0" indent="0" algn="ctr">
              <a:buNone/>
              <a:defRPr sz="2000" b="0" i="0" cap="all" baseline="0">
                <a:solidFill>
                  <a:schemeClr val="bg1"/>
                </a:solidFill>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14" name="Title Placeholder 6">
            <a:extLst>
              <a:ext uri="{FF2B5EF4-FFF2-40B4-BE49-F238E27FC236}">
                <a16:creationId xmlns:a16="http://schemas.microsoft.com/office/drawing/2014/main" id="{BFC568F6-9B1E-944F-A435-C36A0F722793}"/>
              </a:ext>
            </a:extLst>
          </p:cNvPr>
          <p:cNvSpPr>
            <a:spLocks noGrp="1" noChangeAspect="1"/>
          </p:cNvSpPr>
          <p:nvPr>
            <p:ph type="title" hasCustomPrompt="1"/>
          </p:nvPr>
        </p:nvSpPr>
        <p:spPr>
          <a:xfrm>
            <a:off x="248155"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4000" b="0" i="0" cap="none" baseline="0">
                <a:solidFill>
                  <a:schemeClr val="bg1"/>
                </a:solidFill>
                <a:latin typeface="WWF" panose="02000000000000000000" pitchFamily="2" charset="0"/>
                <a:cs typeface="Arial" panose="020B0604020202020204" pitchFamily="34" charset="0"/>
              </a:defRPr>
            </a:lvl1pPr>
          </a:lstStyle>
          <a:p>
            <a:r>
              <a:rPr lang="en-GB" dirty="0"/>
              <a:t>Section break or </a:t>
            </a:r>
            <a:br>
              <a:rPr lang="en-GB" dirty="0"/>
            </a:br>
            <a:r>
              <a:rPr lang="en-GB" dirty="0"/>
              <a:t>quote to go here</a:t>
            </a:r>
            <a:endParaRPr lang="en-US" dirty="0"/>
          </a:p>
        </p:txBody>
      </p:sp>
      <p:sp>
        <p:nvSpPr>
          <p:cNvPr id="16" name="Text Placeholder 11">
            <a:extLst>
              <a:ext uri="{FF2B5EF4-FFF2-40B4-BE49-F238E27FC236}">
                <a16:creationId xmlns:a16="http://schemas.microsoft.com/office/drawing/2014/main" id="{543E141A-C7CF-E24A-8046-B99FEAF3C360}"/>
              </a:ext>
            </a:extLst>
          </p:cNvPr>
          <p:cNvSpPr>
            <a:spLocks noGrp="1"/>
          </p:cNvSpPr>
          <p:nvPr>
            <p:ph type="body" sz="quarter" idx="14" hasCustomPrompt="1"/>
          </p:nvPr>
        </p:nvSpPr>
        <p:spPr>
          <a:xfrm>
            <a:off x="551384"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dirty="0"/>
              <a:t>Caption/Name</a:t>
            </a:r>
          </a:p>
        </p:txBody>
      </p:sp>
      <p:sp>
        <p:nvSpPr>
          <p:cNvPr id="7" name="Text Placeholder 3">
            <a:extLst>
              <a:ext uri="{FF2B5EF4-FFF2-40B4-BE49-F238E27FC236}">
                <a16:creationId xmlns:a16="http://schemas.microsoft.com/office/drawing/2014/main" id="{53A83C37-5D9C-DC48-AA8D-8A005529D8FB}"/>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Tree>
    <p:extLst>
      <p:ext uri="{BB962C8B-B14F-4D97-AF65-F5344CB8AC3E}">
        <p14:creationId xmlns:p14="http://schemas.microsoft.com/office/powerpoint/2010/main" val="1174684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1" y="225426"/>
            <a:ext cx="5878593" cy="5867871"/>
          </a:xfrm>
          <a:blipFill>
            <a:blip r:embed="rId2"/>
            <a:srcRect/>
            <a:stretch>
              <a:fillRect l="-6830" t="131" r="-42973" b="-296"/>
            </a:stretch>
          </a:blipFill>
        </p:spPr>
        <p:txBody>
          <a:bodyPr anchor="ctr">
            <a:normAutofit/>
          </a:bodyPr>
          <a:lstStyle>
            <a:lvl1pPr marL="0" indent="0" algn="ctr">
              <a:buNone/>
              <a:defRPr sz="2000" b="0" i="0" cap="all" baseline="0">
                <a:solidFill>
                  <a:schemeClr val="bg1"/>
                </a:solidFill>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9" name="Title Placeholder 6">
            <a:extLst>
              <a:ext uri="{FF2B5EF4-FFF2-40B4-BE49-F238E27FC236}">
                <a16:creationId xmlns:a16="http://schemas.microsoft.com/office/drawing/2014/main" id="{5BCCDB90-B312-554D-87F4-ACD0A1C0B112}"/>
              </a:ext>
            </a:extLst>
          </p:cNvPr>
          <p:cNvSpPr>
            <a:spLocks noGrp="1" noChangeAspect="1"/>
          </p:cNvSpPr>
          <p:nvPr>
            <p:ph type="title" hasCustomPrompt="1"/>
          </p:nvPr>
        </p:nvSpPr>
        <p:spPr>
          <a:xfrm>
            <a:off x="6111374"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4000" b="0" i="0" cap="none" baseline="0">
                <a:solidFill>
                  <a:schemeClr val="bg1"/>
                </a:solidFill>
                <a:latin typeface="WWF" panose="02000000000000000000" pitchFamily="2" charset="0"/>
                <a:cs typeface="Arial" panose="020B0604020202020204" pitchFamily="34" charset="0"/>
              </a:defRPr>
            </a:lvl1pPr>
          </a:lstStyle>
          <a:p>
            <a:r>
              <a:rPr lang="en-GB" dirty="0"/>
              <a:t>Section break or </a:t>
            </a:r>
            <a:br>
              <a:rPr lang="en-GB" dirty="0"/>
            </a:br>
            <a:r>
              <a:rPr lang="en-GB" dirty="0"/>
              <a:t>quote to go here</a:t>
            </a:r>
            <a:endParaRPr lang="en-US" dirty="0"/>
          </a:p>
        </p:txBody>
      </p:sp>
      <p:sp>
        <p:nvSpPr>
          <p:cNvPr id="14" name="Text Placeholder 11">
            <a:extLst>
              <a:ext uri="{FF2B5EF4-FFF2-40B4-BE49-F238E27FC236}">
                <a16:creationId xmlns:a16="http://schemas.microsoft.com/office/drawing/2014/main" id="{B8F8606B-0F61-BF4C-B32D-FCCFCB0167C9}"/>
              </a:ext>
            </a:extLst>
          </p:cNvPr>
          <p:cNvSpPr>
            <a:spLocks noGrp="1"/>
          </p:cNvSpPr>
          <p:nvPr>
            <p:ph type="body" sz="quarter" idx="14" hasCustomPrompt="1"/>
          </p:nvPr>
        </p:nvSpPr>
        <p:spPr>
          <a:xfrm>
            <a:off x="6383537"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dirty="0"/>
              <a:t>Caption/Name</a:t>
            </a:r>
          </a:p>
        </p:txBody>
      </p:sp>
      <p:sp>
        <p:nvSpPr>
          <p:cNvPr id="7" name="Text Placeholder 3">
            <a:extLst>
              <a:ext uri="{FF2B5EF4-FFF2-40B4-BE49-F238E27FC236}">
                <a16:creationId xmlns:a16="http://schemas.microsoft.com/office/drawing/2014/main" id="{85F1B4FE-FC7A-8F41-974C-5C7FA34CAF30}"/>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Roger LE GUEN</a:t>
            </a:r>
          </a:p>
        </p:txBody>
      </p:sp>
    </p:spTree>
    <p:extLst>
      <p:ext uri="{BB962C8B-B14F-4D97-AF65-F5344CB8AC3E}">
        <p14:creationId xmlns:p14="http://schemas.microsoft.com/office/powerpoint/2010/main" val="127657157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Break Slid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0ED039-F39B-D54D-9AF6-84C6E6F9CD2E}"/>
              </a:ext>
            </a:extLst>
          </p:cNvPr>
          <p:cNvSpPr>
            <a:spLocks noGrp="1"/>
          </p:cNvSpPr>
          <p:nvPr>
            <p:ph type="body" sz="quarter" idx="19" hasCustomPrompt="1"/>
          </p:nvPr>
        </p:nvSpPr>
        <p:spPr>
          <a:xfrm>
            <a:off x="226809" y="223841"/>
            <a:ext cx="11732208" cy="5867870"/>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cap="none" baseline="0">
                <a:solidFill>
                  <a:schemeClr val="bg1"/>
                </a:solidFill>
                <a:latin typeface="WWF" panose="02000000000000000000" pitchFamily="2" charset="0"/>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dirty="0"/>
              <a:t>Section break or quote to go here</a:t>
            </a:r>
          </a:p>
        </p:txBody>
      </p:sp>
      <p:sp>
        <p:nvSpPr>
          <p:cNvPr id="5" name="Footer Placeholder 4">
            <a:extLst>
              <a:ext uri="{FF2B5EF4-FFF2-40B4-BE49-F238E27FC236}">
                <a16:creationId xmlns:a16="http://schemas.microsoft.com/office/drawing/2014/main" id="{4E6292FD-3F2D-9442-8676-5CFC6F90CB5C}"/>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477B879-BBA4-D543-ADDB-94061A56EFB7}"/>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9" name="Text Placeholder 11">
            <a:extLst>
              <a:ext uri="{FF2B5EF4-FFF2-40B4-BE49-F238E27FC236}">
                <a16:creationId xmlns:a16="http://schemas.microsoft.com/office/drawing/2014/main" id="{3AAF0580-970C-434D-868B-D41A8D5D0AD4}"/>
              </a:ext>
            </a:extLst>
          </p:cNvPr>
          <p:cNvSpPr>
            <a:spLocks noGrp="1"/>
          </p:cNvSpPr>
          <p:nvPr>
            <p:ph type="body" sz="quarter" idx="14" hasCustomPrompt="1"/>
          </p:nvPr>
        </p:nvSpPr>
        <p:spPr>
          <a:xfrm>
            <a:off x="461765" y="5573343"/>
            <a:ext cx="11322249"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dirty="0"/>
              <a:t>Caption/Name</a:t>
            </a:r>
          </a:p>
        </p:txBody>
      </p:sp>
    </p:spTree>
    <p:extLst>
      <p:ext uri="{BB962C8B-B14F-4D97-AF65-F5344CB8AC3E}">
        <p14:creationId xmlns:p14="http://schemas.microsoft.com/office/powerpoint/2010/main" val="59615209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t="-12292" b="-12292"/>
            </a:stretch>
          </a:blipFill>
        </p:spPr>
        <p:txBody>
          <a:bodyPr wrap="square" anchor="ctr">
            <a:noAutofit/>
          </a:bodyPr>
          <a:lstStyle>
            <a:lvl1pPr marL="0" indent="0" algn="ctr">
              <a:buFontTx/>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7" name="Title 1">
            <a:extLst>
              <a:ext uri="{FF2B5EF4-FFF2-40B4-BE49-F238E27FC236}">
                <a16:creationId xmlns:a16="http://schemas.microsoft.com/office/drawing/2014/main" id="{0249AB8F-BFB3-1E47-86F3-B5B3FD9A6209}"/>
              </a:ext>
            </a:extLst>
          </p:cNvPr>
          <p:cNvSpPr>
            <a:spLocks noGrp="1"/>
          </p:cNvSpPr>
          <p:nvPr>
            <p:ph type="title" hasCustomPrompt="1"/>
          </p:nvPr>
        </p:nvSpPr>
        <p:spPr>
          <a:xfrm>
            <a:off x="0" y="4293096"/>
            <a:ext cx="6096000" cy="1728000"/>
          </a:xfrm>
          <a:solidFill>
            <a:schemeClr val="tx1"/>
          </a:solidFill>
        </p:spPr>
        <p:txBody>
          <a:bodyPr wrap="square" lIns="432000" tIns="251999" rIns="251999" bIns="251999" anchor="ctr" anchorCtr="0">
            <a:noAutofit/>
          </a:bodyPr>
          <a:lstStyle>
            <a:lvl1pPr>
              <a:defRPr sz="5000" b="0" i="0" cap="none" baseline="0">
                <a:solidFill>
                  <a:schemeClr val="bg1"/>
                </a:solidFill>
                <a:latin typeface="WWF" panose="02000000000000000000" pitchFamily="2" charset="0"/>
                <a:cs typeface="Arial" panose="020B0604020202020204" pitchFamily="34" charset="0"/>
              </a:defRPr>
            </a:lvl1pPr>
          </a:lstStyle>
          <a:p>
            <a:r>
              <a:rPr lang="en-GB" dirty="0"/>
              <a:t>Presentation heading </a:t>
            </a:r>
            <a:br>
              <a:rPr lang="en-GB" dirty="0"/>
            </a:br>
            <a:r>
              <a:rPr lang="en-GB" dirty="0"/>
              <a:t>to go here</a:t>
            </a:r>
            <a:endParaRPr lang="en-US" dirty="0"/>
          </a:p>
        </p:txBody>
      </p:sp>
      <p:sp>
        <p:nvSpPr>
          <p:cNvPr id="6" name="Text Placeholder 3">
            <a:extLst>
              <a:ext uri="{FF2B5EF4-FFF2-40B4-BE49-F238E27FC236}">
                <a16:creationId xmlns:a16="http://schemas.microsoft.com/office/drawing/2014/main" id="{686E1BE7-4A8D-F049-9E1E-A10DB81A7B12}"/>
              </a:ext>
            </a:extLst>
          </p:cNvPr>
          <p:cNvSpPr>
            <a:spLocks noGrp="1"/>
          </p:cNvSpPr>
          <p:nvPr>
            <p:ph type="body" sz="quarter" idx="12" hasCustomPrompt="1"/>
          </p:nvPr>
        </p:nvSpPr>
        <p:spPr>
          <a:xfrm>
            <a:off x="8790966" y="6165304"/>
            <a:ext cx="2979267" cy="288032"/>
          </a:xfrm>
        </p:spPr>
        <p:txBody>
          <a:bodyPr>
            <a:noAutofit/>
          </a:bodyPr>
          <a:lstStyle>
            <a:lvl1pPr marL="0" indent="0" algn="r">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dirty="0"/>
              <a:t>Month XXXX</a:t>
            </a:r>
            <a:endParaRPr lang="en-US" dirty="0"/>
          </a:p>
        </p:txBody>
      </p:sp>
      <p:sp>
        <p:nvSpPr>
          <p:cNvPr id="8" name="Text Placeholder 3">
            <a:extLst>
              <a:ext uri="{FF2B5EF4-FFF2-40B4-BE49-F238E27FC236}">
                <a16:creationId xmlns:a16="http://schemas.microsoft.com/office/drawing/2014/main" id="{99765D7B-D445-CF45-AACD-55A91F0038E9}"/>
              </a:ext>
            </a:extLst>
          </p:cNvPr>
          <p:cNvSpPr>
            <a:spLocks noGrp="1"/>
          </p:cNvSpPr>
          <p:nvPr>
            <p:ph type="body" sz="quarter" idx="13" hasCustomPrompt="1"/>
          </p:nvPr>
        </p:nvSpPr>
        <p:spPr>
          <a:xfrm>
            <a:off x="418212" y="6309320"/>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spTree>
    <p:extLst>
      <p:ext uri="{BB962C8B-B14F-4D97-AF65-F5344CB8AC3E}">
        <p14:creationId xmlns:p14="http://schemas.microsoft.com/office/powerpoint/2010/main" val="291986311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Imag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a:xfrm>
            <a:off x="232777" y="225426"/>
            <a:ext cx="11732211" cy="5867871"/>
          </a:xfrm>
          <a:blipFill>
            <a:blip r:embed="rId2"/>
            <a:srcRect/>
            <a:stretch>
              <a:fillRect l="49" t="-6762" r="-30303" b="-66941"/>
            </a:stretch>
          </a:blipFill>
        </p:spPr>
        <p:txBody>
          <a:bodyPr anchor="ctr"/>
          <a:lstStyle>
            <a:lvl1pPr marL="0" indent="0" algn="ctr">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2" y="1162212"/>
            <a:ext cx="4691061" cy="772107"/>
          </a:xfrm>
          <a:solidFill>
            <a:schemeClr val="tx1"/>
          </a:solidFill>
        </p:spPr>
        <p:txBody>
          <a:bodyPr wrap="square" lIns="432000" tIns="180000" rIns="251999" bIns="36000" numCol="1" anchor="b" anchorCtr="0">
            <a:spAutoFit/>
          </a:bodyPr>
          <a:lstStyle>
            <a:lvl1pPr>
              <a:defRPr sz="4000" b="0" i="0">
                <a:solidFill>
                  <a:schemeClr val="bg1"/>
                </a:solidFill>
                <a:latin typeface="WWF" panose="02000000000000000000" pitchFamily="2" charset="0"/>
                <a:cs typeface="Arial" panose="020B0604020202020204" pitchFamily="34" charset="0"/>
              </a:defRPr>
            </a:lvl1pPr>
          </a:lstStyle>
          <a:p>
            <a:r>
              <a:rPr lang="en-US" dirty="0"/>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2" y="1932295"/>
            <a:ext cx="4691061" cy="3955130"/>
          </a:xfrm>
          <a:solidFill>
            <a:schemeClr val="tx1"/>
          </a:solidFill>
        </p:spPr>
        <p:txBody>
          <a:bodyPr wrap="square" lIns="432000" tIns="108000" rIns="251999" bIns="251999" numCol="1" anchor="t" anchorCtr="0">
            <a:spAutoFit/>
          </a:bodyPr>
          <a:lstStyle>
            <a:lvl1pPr marL="0" indent="0" algn="l">
              <a:lnSpc>
                <a:spcPct val="100000"/>
              </a:lnSpc>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Body copy to go here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10" name="Text Placeholder 3">
            <a:extLst>
              <a:ext uri="{FF2B5EF4-FFF2-40B4-BE49-F238E27FC236}">
                <a16:creationId xmlns:a16="http://schemas.microsoft.com/office/drawing/2014/main" id="{F637EFC0-4341-6D49-B324-93D8D3832037}"/>
              </a:ext>
            </a:extLst>
          </p:cNvPr>
          <p:cNvSpPr>
            <a:spLocks noGrp="1"/>
          </p:cNvSpPr>
          <p:nvPr>
            <p:ph type="body" sz="quarter" idx="17" hasCustomPrompt="1"/>
          </p:nvPr>
        </p:nvSpPr>
        <p:spPr>
          <a:xfrm>
            <a:off x="7896200" y="5805264"/>
            <a:ext cx="396376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Jonathan Caramanus / Green Renaissance / WWF-UK</a:t>
            </a:r>
          </a:p>
        </p:txBody>
      </p:sp>
    </p:spTree>
    <p:extLst>
      <p:ext uri="{BB962C8B-B14F-4D97-AF65-F5344CB8AC3E}">
        <p14:creationId xmlns:p14="http://schemas.microsoft.com/office/powerpoint/2010/main" val="277826751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Image Slid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63375380-ADDE-7248-972F-6B316D32D799}"/>
              </a:ext>
            </a:extLst>
          </p:cNvPr>
          <p:cNvSpPr>
            <a:spLocks noGrp="1"/>
          </p:cNvSpPr>
          <p:nvPr>
            <p:ph type="pic" sz="quarter" idx="12" hasCustomPrompt="1"/>
          </p:nvPr>
        </p:nvSpPr>
        <p:spPr>
          <a:xfrm>
            <a:off x="227014" y="225426"/>
            <a:ext cx="11737975" cy="5867871"/>
          </a:xfrm>
          <a:blipFill>
            <a:blip r:embed="rId2"/>
            <a:stretch>
              <a:fillRect l="-312" t="-14323" r="-303" b="-22545"/>
            </a:stretch>
          </a:blipFill>
        </p:spPr>
        <p:txBody>
          <a:bodyPr anchor="ctr"/>
          <a:lstStyle>
            <a:lvl1pPr marL="0" indent="0" algn="ctr">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7535863" y="1162212"/>
            <a:ext cx="4752825" cy="772107"/>
          </a:xfrm>
          <a:solidFill>
            <a:schemeClr val="tx1"/>
          </a:solidFill>
        </p:spPr>
        <p:txBody>
          <a:bodyPr wrap="square" lIns="251999" tIns="180000" rIns="432000" bIns="36000" numCol="1" anchor="b" anchorCtr="0">
            <a:spAutoFit/>
          </a:bodyPr>
          <a:lstStyle>
            <a:lvl1pPr>
              <a:defRPr sz="4000" b="0" i="0">
                <a:solidFill>
                  <a:schemeClr val="bg1"/>
                </a:solidFill>
                <a:latin typeface="WWF" panose="02000000000000000000" pitchFamily="2" charset="0"/>
                <a:cs typeface="Arial" panose="020B0604020202020204" pitchFamily="34" charset="0"/>
              </a:defRPr>
            </a:lvl1pPr>
          </a:lstStyle>
          <a:p>
            <a:r>
              <a:rPr lang="en-US" dirty="0"/>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7535863" y="1934318"/>
            <a:ext cx="4752825" cy="3846075"/>
          </a:xfrm>
          <a:solidFill>
            <a:schemeClr val="tx1"/>
          </a:solidFill>
        </p:spPr>
        <p:txBody>
          <a:bodyPr wrap="square" lIns="251999" tIns="108000" rIns="432000" bIns="251999" numCol="1" anchor="t" anchorCtr="0">
            <a:spAutoFit/>
          </a:bodyPr>
          <a:lstStyle>
            <a:lvl1pPr marL="0" indent="0" algn="l">
              <a:lnSpc>
                <a:spcPct val="100000"/>
              </a:lnSpc>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Body copy to go here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9" name="Text Placeholder 3">
            <a:extLst>
              <a:ext uri="{FF2B5EF4-FFF2-40B4-BE49-F238E27FC236}">
                <a16:creationId xmlns:a16="http://schemas.microsoft.com/office/drawing/2014/main" id="{B1A39360-71E6-744B-BDFF-998D069FD1CE}"/>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WWF-Indonesia/Samsul Komar</a:t>
            </a:r>
          </a:p>
        </p:txBody>
      </p:sp>
    </p:spTree>
    <p:extLst>
      <p:ext uri="{BB962C8B-B14F-4D97-AF65-F5344CB8AC3E}">
        <p14:creationId xmlns:p14="http://schemas.microsoft.com/office/powerpoint/2010/main" val="177090777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Flexible Content with Quote">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5BDC353C-5701-1C4C-A782-A13B39D892A7}"/>
              </a:ext>
            </a:extLst>
          </p:cNvPr>
          <p:cNvSpPr>
            <a:spLocks noGrp="1"/>
          </p:cNvSpPr>
          <p:nvPr>
            <p:ph type="body" sz="quarter" idx="19" hasCustomPrompt="1"/>
          </p:nvPr>
        </p:nvSpPr>
        <p:spPr>
          <a:xfrm>
            <a:off x="226810" y="225426"/>
            <a:ext cx="11732207" cy="3330487"/>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a:solidFill>
                  <a:schemeClr val="bg1"/>
                </a:solidFill>
                <a:latin typeface="WWF" panose="02000000000000000000" pitchFamily="2" charset="0"/>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dirty="0"/>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a:xfrm>
            <a:off x="461765" y="2985384"/>
            <a:ext cx="11322249" cy="286120"/>
          </a:xfrm>
        </p:spPr>
        <p:txBody>
          <a:bodyPr anchor="b">
            <a:noAutofit/>
          </a:bodyPr>
          <a:lstStyle>
            <a:lvl1pPr marL="0" indent="0" algn="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dirty="0"/>
              <a:t>Caption/Name</a:t>
            </a:r>
          </a:p>
        </p:txBody>
      </p:sp>
      <p:sp>
        <p:nvSpPr>
          <p:cNvPr id="14" name="Content Placeholder 3">
            <a:extLst>
              <a:ext uri="{FF2B5EF4-FFF2-40B4-BE49-F238E27FC236}">
                <a16:creationId xmlns:a16="http://schemas.microsoft.com/office/drawing/2014/main" id="{293959CD-DD59-0447-B9B7-5BDE8A584B0D}"/>
              </a:ext>
            </a:extLst>
          </p:cNvPr>
          <p:cNvSpPr>
            <a:spLocks noGrp="1"/>
          </p:cNvSpPr>
          <p:nvPr>
            <p:ph sz="half" idx="16" hasCustomPrompt="1"/>
          </p:nvPr>
        </p:nvSpPr>
        <p:spPr>
          <a:xfrm>
            <a:off x="7752186" y="3738002"/>
            <a:ext cx="4212804" cy="2355295"/>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a:xfrm>
            <a:off x="232779" y="3738001"/>
            <a:ext cx="7082183" cy="2353712"/>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Tree>
    <p:extLst>
      <p:ext uri="{BB962C8B-B14F-4D97-AF65-F5344CB8AC3E}">
        <p14:creationId xmlns:p14="http://schemas.microsoft.com/office/powerpoint/2010/main" val="139420797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Flexible Content with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4000B-FCC6-244C-BD20-3EB099EB096D}"/>
              </a:ext>
            </a:extLst>
          </p:cNvPr>
          <p:cNvSpPr>
            <a:spLocks noGrp="1"/>
          </p:cNvSpPr>
          <p:nvPr>
            <p:ph type="body" sz="quarter" idx="19" hasCustomPrompt="1"/>
          </p:nvPr>
        </p:nvSpPr>
        <p:spPr>
          <a:xfrm>
            <a:off x="7536161" y="1196971"/>
            <a:ext cx="4422856" cy="4894739"/>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a:solidFill>
                  <a:schemeClr val="bg1"/>
                </a:solidFill>
                <a:latin typeface="WWF" panose="02000000000000000000" pitchFamily="2" charset="0"/>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dirty="0"/>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a:xfrm>
            <a:off x="7752187" y="5573343"/>
            <a:ext cx="4031827"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dirty="0"/>
              <a:t>Caption/Name</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a:xfrm>
            <a:off x="232779" y="1838349"/>
            <a:ext cx="7082183" cy="1708123"/>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cxnSp>
        <p:nvCxnSpPr>
          <p:cNvPr id="18" name="Straight Connector 17">
            <a:extLst>
              <a:ext uri="{FF2B5EF4-FFF2-40B4-BE49-F238E27FC236}">
                <a16:creationId xmlns:a16="http://schemas.microsoft.com/office/drawing/2014/main" id="{4AAAA77E-B315-FC4E-B3AB-872537BFE5F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E31DDEB8-BDD0-294C-8011-274D870788D9}"/>
              </a:ext>
            </a:extLst>
          </p:cNvPr>
          <p:cNvSpPr>
            <a:spLocks noGrp="1"/>
          </p:cNvSpPr>
          <p:nvPr>
            <p:ph type="title" hasCustomPrompt="1"/>
          </p:nvPr>
        </p:nvSpPr>
        <p:spPr/>
        <p:txBody>
          <a:bodyPr/>
          <a:lstStyle>
            <a:lvl1pPr>
              <a:defRPr/>
            </a:lvl1pPr>
          </a:lstStyle>
          <a:p>
            <a:r>
              <a:rPr lang="en-GB" dirty="0"/>
              <a:t>Presentation slide title to go here</a:t>
            </a:r>
          </a:p>
        </p:txBody>
      </p:sp>
      <p:sp>
        <p:nvSpPr>
          <p:cNvPr id="22" name="Content Placeholder 3">
            <a:extLst>
              <a:ext uri="{FF2B5EF4-FFF2-40B4-BE49-F238E27FC236}">
                <a16:creationId xmlns:a16="http://schemas.microsoft.com/office/drawing/2014/main" id="{70998BB4-D0FD-B345-9446-663D2011D136}"/>
              </a:ext>
            </a:extLst>
          </p:cNvPr>
          <p:cNvSpPr>
            <a:spLocks noGrp="1"/>
          </p:cNvSpPr>
          <p:nvPr>
            <p:ph sz="half" idx="20" hasCustomPrompt="1"/>
          </p:nvPr>
        </p:nvSpPr>
        <p:spPr>
          <a:xfrm>
            <a:off x="232779" y="3742213"/>
            <a:ext cx="7082183" cy="234949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1" name="Text Placeholder 10">
            <a:extLst>
              <a:ext uri="{FF2B5EF4-FFF2-40B4-BE49-F238E27FC236}">
                <a16:creationId xmlns:a16="http://schemas.microsoft.com/office/drawing/2014/main" id="{C9551D29-46CC-844A-AD0B-191B21B91F47}"/>
              </a:ext>
            </a:extLst>
          </p:cNvPr>
          <p:cNvSpPr>
            <a:spLocks noGrp="1"/>
          </p:cNvSpPr>
          <p:nvPr>
            <p:ph type="body" sz="quarter" idx="21" hasCustomPrompt="1"/>
          </p:nvPr>
        </p:nvSpPr>
        <p:spPr>
          <a:xfrm>
            <a:off x="232983" y="1232372"/>
            <a:ext cx="7081980"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Tree>
    <p:extLst>
      <p:ext uri="{BB962C8B-B14F-4D97-AF65-F5344CB8AC3E}">
        <p14:creationId xmlns:p14="http://schemas.microsoft.com/office/powerpoint/2010/main" val="5824462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Boiletplat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C38F-C348-6449-B679-09DA7F595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74" y="5301208"/>
            <a:ext cx="3964990" cy="1512168"/>
          </a:xfrm>
          <a:prstGeom prst="rect">
            <a:avLst/>
          </a:prstGeom>
        </p:spPr>
      </p:pic>
      <p:sp>
        <p:nvSpPr>
          <p:cNvPr id="5" name="TextBox 1">
            <a:extLst>
              <a:ext uri="{FF2B5EF4-FFF2-40B4-BE49-F238E27FC236}">
                <a16:creationId xmlns:a16="http://schemas.microsoft.com/office/drawing/2014/main" id="{53D4232E-0198-6D46-A02B-72FA44F55F4D}"/>
              </a:ext>
            </a:extLst>
          </p:cNvPr>
          <p:cNvSpPr txBox="1"/>
          <p:nvPr userDrawn="1"/>
        </p:nvSpPr>
        <p:spPr>
          <a:xfrm>
            <a:off x="4718522" y="5589242"/>
            <a:ext cx="5121894" cy="1077218"/>
          </a:xfrm>
          <a:prstGeom prst="rect">
            <a:avLst/>
          </a:prstGeom>
          <a:noFill/>
        </p:spPr>
        <p:txBody>
          <a:bodyPr wrap="square" rtlCol="0">
            <a:spAutoFit/>
          </a:bodyPr>
          <a:lstStyle/>
          <a:p>
            <a:pPr marL="0" algn="l" defTabSz="914377" rtl="0" eaLnBrk="1" fontAlgn="auto" latinLnBrk="0" hangingPunct="1"/>
            <a:r>
              <a:rPr lang="en-US" sz="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Umweltverband</a:t>
            </a:r>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WWF </a:t>
            </a:r>
            <a:r>
              <a:rPr lang="en-US" sz="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Österreich</a:t>
            </a:r>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(WORLD WIDE FUND FOR NATURE)</a:t>
            </a:r>
          </a:p>
          <a:p>
            <a:pPr marL="0" algn="l" defTabSz="914377" rtl="0" eaLnBrk="1" fontAlgn="auto" latinLnBrk="0" hangingPunct="1"/>
            <a:r>
              <a:rPr lang="en-US" sz="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Ottakringerstraße</a:t>
            </a:r>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114-116, 1160 Wien</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algn="l" defTabSz="914377" rtl="0" eaLnBrk="1" fontAlgn="auto" latinLnBrk="0" hangingPunct="1"/>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rPr>
              <a:t>wwf@wwf.at</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algn="l" defTabSz="914377" rtl="0" eaLnBrk="1" fontAlgn="auto" latinLnBrk="0" hangingPunct="1"/>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rPr>
              <a:t>www.wwf.at</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algn="l" defTabSz="914377" rtl="0" eaLnBrk="1" fontAlgn="auto" latinLnBrk="0" hangingPunct="1"/>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algn="l" defTabSz="914377" rtl="0" eaLnBrk="1" fontAlgn="auto" latinLnBrk="0" hangingPunct="1"/>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ZVR-</a:t>
            </a:r>
            <a:r>
              <a:rPr lang="en-US" sz="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Zahl</a:t>
            </a:r>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751753867</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algn="l" defTabSz="914377" rtl="0" eaLnBrk="1" fontAlgn="auto" latinLnBrk="0" hangingPunct="1"/>
            <a:r>
              <a:rPr lang="en-US" sz="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Spendenkonto</a:t>
            </a:r>
            <a:r>
              <a:rPr lang="en-US"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AT26 2011 1291 1268 3901</a:t>
            </a:r>
            <a:endParaRPr lang="de-AT" sz="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8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64143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Boiletplate Slide">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ECB79A73-1602-C545-B2A9-78071F1058EA}"/>
              </a:ext>
            </a:extLst>
          </p:cNvPr>
          <p:cNvSpPr>
            <a:spLocks noGrp="1"/>
          </p:cNvSpPr>
          <p:nvPr>
            <p:ph type="body" sz="quarter" idx="12" hasCustomPrompt="1"/>
          </p:nvPr>
        </p:nvSpPr>
        <p:spPr>
          <a:xfrm>
            <a:off x="4691065" y="5589242"/>
            <a:ext cx="4321175" cy="1043335"/>
          </a:xfrm>
          <a:prstGeom prst="rect">
            <a:avLst/>
          </a:prstGeom>
        </p:spPr>
        <p:txBody>
          <a:bodyPr>
            <a:normAutofit/>
          </a:bodyPr>
          <a:lstStyle>
            <a:lvl1pPr marL="0" indent="0">
              <a:lnSpc>
                <a:spcPct val="100000"/>
              </a:lnSpc>
              <a:buNone/>
              <a:defRPr sz="800" b="0" i="0" cap="none">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Legal information to go here</a:t>
            </a:r>
            <a:endParaRPr lang="en-US" dirty="0"/>
          </a:p>
        </p:txBody>
      </p:sp>
      <p:pic>
        <p:nvPicPr>
          <p:cNvPr id="3" name="Picture 2">
            <a:extLst>
              <a:ext uri="{FF2B5EF4-FFF2-40B4-BE49-F238E27FC236}">
                <a16:creationId xmlns:a16="http://schemas.microsoft.com/office/drawing/2014/main" id="{3CCBC38F-C348-6449-B679-09DA7F595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74" y="5301208"/>
            <a:ext cx="3964990" cy="1512168"/>
          </a:xfrm>
          <a:prstGeom prst="rect">
            <a:avLst/>
          </a:prstGeom>
        </p:spPr>
      </p:pic>
    </p:spTree>
    <p:extLst>
      <p:ext uri="{BB962C8B-B14F-4D97-AF65-F5344CB8AC3E}">
        <p14:creationId xmlns:p14="http://schemas.microsoft.com/office/powerpoint/2010/main" val="316363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rcRect/>
            <a:stretch>
              <a:fillRect l="-1933" t="-18556" b="-5938"/>
            </a:stretch>
          </a:blipFill>
        </p:spPr>
        <p:txBody>
          <a:bodyPr wrap="square" rIns="576000" anchor="ctr">
            <a:noAutofit/>
          </a:bodyPr>
          <a:lstStyle>
            <a:lvl1pPr marL="0" indent="0" algn="ctr">
              <a:buFontTx/>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6108001" y="3717032"/>
            <a:ext cx="6094844" cy="1748510"/>
          </a:xfrm>
          <a:solidFill>
            <a:schemeClr val="tx1"/>
          </a:solidFill>
        </p:spPr>
        <p:txBody>
          <a:bodyPr wrap="square" lIns="251999" tIns="216000" rIns="432000" bIns="144000" anchor="b" anchorCtr="0">
            <a:spAutoFit/>
          </a:bodyPr>
          <a:lstStyle>
            <a:lvl1pPr>
              <a:defRPr sz="5000" b="0" i="0" cap="none" baseline="0">
                <a:solidFill>
                  <a:schemeClr val="bg1"/>
                </a:solidFill>
                <a:latin typeface="WWF" panose="02000000000000000000" pitchFamily="2" charset="0"/>
                <a:cs typeface="Arial" panose="020B0604020202020204" pitchFamily="34" charset="0"/>
              </a:defRPr>
            </a:lvl1pPr>
          </a:lstStyle>
          <a:p>
            <a:r>
              <a:rPr lang="en-GB" dirty="0"/>
              <a:t>Presentation heading </a:t>
            </a:r>
            <a:br>
              <a:rPr lang="en-GB" dirty="0"/>
            </a:br>
            <a:r>
              <a:rPr lang="en-GB" dirty="0"/>
              <a:t>to go here</a:t>
            </a:r>
            <a:endParaRPr lang="en-US" dirty="0"/>
          </a:p>
        </p:txBody>
      </p:sp>
      <p:sp>
        <p:nvSpPr>
          <p:cNvPr id="9" name="Text Placeholder 3">
            <a:extLst>
              <a:ext uri="{FF2B5EF4-FFF2-40B4-BE49-F238E27FC236}">
                <a16:creationId xmlns:a16="http://schemas.microsoft.com/office/drawing/2014/main" id="{2F7D097D-259F-5E41-98A0-F61779783448}"/>
              </a:ext>
            </a:extLst>
          </p:cNvPr>
          <p:cNvSpPr>
            <a:spLocks noGrp="1"/>
          </p:cNvSpPr>
          <p:nvPr>
            <p:ph type="body" sz="quarter" idx="11" hasCustomPrompt="1"/>
          </p:nvPr>
        </p:nvSpPr>
        <p:spPr>
          <a:xfrm>
            <a:off x="452437" y="6165304"/>
            <a:ext cx="2979267" cy="288032"/>
          </a:xfrm>
        </p:spPr>
        <p:txBody>
          <a:bodyPr>
            <a:noAutofit/>
          </a:bodyPr>
          <a:lstStyle>
            <a:lvl1pPr marL="0" indent="0">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dirty="0"/>
              <a:t>Month XXXX</a:t>
            </a:r>
            <a:endParaRPr lang="en-US" dirty="0"/>
          </a:p>
        </p:txBody>
      </p:sp>
      <p:sp>
        <p:nvSpPr>
          <p:cNvPr id="8" name="Text Placeholder 3">
            <a:extLst>
              <a:ext uri="{FF2B5EF4-FFF2-40B4-BE49-F238E27FC236}">
                <a16:creationId xmlns:a16="http://schemas.microsoft.com/office/drawing/2014/main" id="{653BDA09-D17A-724C-B97E-855A2B4469AE}"/>
              </a:ext>
            </a:extLst>
          </p:cNvPr>
          <p:cNvSpPr>
            <a:spLocks noGrp="1"/>
          </p:cNvSpPr>
          <p:nvPr>
            <p:ph type="body" sz="quarter" idx="12" hasCustomPrompt="1"/>
          </p:nvPr>
        </p:nvSpPr>
        <p:spPr>
          <a:xfrm>
            <a:off x="9264352" y="6309320"/>
            <a:ext cx="2595614"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Juergen Freund - www.jurgenfreund.com</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6109155" y="5418505"/>
            <a:ext cx="6093691" cy="623792"/>
          </a:xfrm>
          <a:solidFill>
            <a:schemeClr val="tx1"/>
          </a:solidFill>
        </p:spPr>
        <p:txBody>
          <a:bodyPr wrap="square" lIns="251999" tIns="0" rIns="432000" bIns="251999" anchor="ctr">
            <a:spAutoFit/>
          </a:bodyPr>
          <a:lstStyle>
            <a:lvl1pPr marL="0" indent="0" algn="l">
              <a:buNone/>
              <a:defRPr sz="2400" b="0" i="0" cap="none">
                <a:solidFill>
                  <a:schemeClr val="bg1"/>
                </a:solidFill>
                <a:latin typeface="WWF" panose="02000000000000000000" pitchFamily="2"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Presentation subheading to go here</a:t>
            </a:r>
            <a:endParaRPr lang="en-US" dirty="0"/>
          </a:p>
        </p:txBody>
      </p:sp>
    </p:spTree>
    <p:extLst>
      <p:ext uri="{BB962C8B-B14F-4D97-AF65-F5344CB8AC3E}">
        <p14:creationId xmlns:p14="http://schemas.microsoft.com/office/powerpoint/2010/main" val="17621058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2" y="211437"/>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dpi="0" rotWithShape="1">
            <a:blip r:embed="rId3"/>
            <a:srcRect/>
            <a:stretch>
              <a:fillRect l="-2000" t="-25000"/>
            </a:stretch>
          </a:blipFill>
        </p:spPr>
        <p:txBody>
          <a:bodyPr wrap="square" rIns="576000" anchor="ctr">
            <a:noAutofit/>
          </a:bodyPr>
          <a:lstStyle>
            <a:lvl1pPr marL="0" indent="0" algn="ctr">
              <a:buFontTx/>
              <a:buNone/>
              <a:defRPr>
                <a:solidFill>
                  <a:schemeClr val="bg1"/>
                </a:solidFill>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1" y="3717032"/>
            <a:ext cx="6084000" cy="1748510"/>
          </a:xfrm>
          <a:solidFill>
            <a:schemeClr val="tx1"/>
          </a:solidFill>
        </p:spPr>
        <p:txBody>
          <a:bodyPr wrap="square" lIns="432000" tIns="216000" rIns="251999" bIns="144000" anchor="b" anchorCtr="0">
            <a:spAutoFit/>
          </a:bodyPr>
          <a:lstStyle>
            <a:lvl1pPr>
              <a:defRPr sz="5000" b="0" i="0" cap="none" baseline="0">
                <a:solidFill>
                  <a:schemeClr val="bg1"/>
                </a:solidFill>
                <a:latin typeface="WWF" panose="02000000000000000000" pitchFamily="2" charset="0"/>
                <a:cs typeface="Arial" panose="020B0604020202020204" pitchFamily="34" charset="0"/>
              </a:defRPr>
            </a:lvl1pPr>
          </a:lstStyle>
          <a:p>
            <a:r>
              <a:rPr lang="en-GB" dirty="0"/>
              <a:t>Presentation heading </a:t>
            </a:r>
            <a:br>
              <a:rPr lang="en-GB" dirty="0"/>
            </a:br>
            <a:r>
              <a:rPr lang="en-GB" dirty="0"/>
              <a:t>to go here</a:t>
            </a:r>
            <a:endParaRPr lang="en-US" dirty="0"/>
          </a:p>
        </p:txBody>
      </p:sp>
      <p:sp>
        <p:nvSpPr>
          <p:cNvPr id="9" name="Text Placeholder 3">
            <a:extLst>
              <a:ext uri="{FF2B5EF4-FFF2-40B4-BE49-F238E27FC236}">
                <a16:creationId xmlns:a16="http://schemas.microsoft.com/office/drawing/2014/main" id="{DE590CB9-297D-E14F-99F4-8F73F5A929CF}"/>
              </a:ext>
            </a:extLst>
          </p:cNvPr>
          <p:cNvSpPr>
            <a:spLocks noGrp="1"/>
          </p:cNvSpPr>
          <p:nvPr>
            <p:ph type="body" sz="quarter" idx="12" hasCustomPrompt="1"/>
          </p:nvPr>
        </p:nvSpPr>
        <p:spPr>
          <a:xfrm>
            <a:off x="8790966" y="6165304"/>
            <a:ext cx="2979267" cy="288032"/>
          </a:xfrm>
        </p:spPr>
        <p:txBody>
          <a:bodyPr>
            <a:noAutofit/>
          </a:bodyPr>
          <a:lstStyle>
            <a:lvl1pPr marL="0" indent="0" algn="r">
              <a:buNone/>
              <a:defRPr sz="1800" b="0" i="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dirty="0"/>
              <a:t>Month XXXX</a:t>
            </a:r>
            <a:endParaRPr lang="en-US" dirty="0"/>
          </a:p>
        </p:txBody>
      </p:sp>
      <p:sp>
        <p:nvSpPr>
          <p:cNvPr id="8" name="Text Placeholder 3">
            <a:extLst>
              <a:ext uri="{FF2B5EF4-FFF2-40B4-BE49-F238E27FC236}">
                <a16:creationId xmlns:a16="http://schemas.microsoft.com/office/drawing/2014/main" id="{ED54108D-92C5-584F-AF3B-A7F2AAABBFF2}"/>
              </a:ext>
            </a:extLst>
          </p:cNvPr>
          <p:cNvSpPr>
            <a:spLocks noGrp="1"/>
          </p:cNvSpPr>
          <p:nvPr>
            <p:ph type="body" sz="quarter" idx="13" hasCustomPrompt="1"/>
          </p:nvPr>
        </p:nvSpPr>
        <p:spPr>
          <a:xfrm>
            <a:off x="418212" y="6309320"/>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1156" y="5418505"/>
            <a:ext cx="6094845" cy="623792"/>
          </a:xfrm>
          <a:solidFill>
            <a:schemeClr val="tx1"/>
          </a:solidFill>
        </p:spPr>
        <p:txBody>
          <a:bodyPr lIns="432000" tIns="0" rIns="251999" bIns="251999" anchor="ctr">
            <a:spAutoFit/>
          </a:bodyPr>
          <a:lstStyle>
            <a:lvl1pPr marL="0" indent="0" algn="l">
              <a:buNone/>
              <a:defRPr sz="2400" b="0" i="0" cap="none">
                <a:solidFill>
                  <a:schemeClr val="bg1"/>
                </a:solidFill>
                <a:latin typeface="WWF" panose="02000000000000000000" pitchFamily="2"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Presentation subheading to go here</a:t>
            </a:r>
            <a:endParaRPr lang="en-US" dirty="0"/>
          </a:p>
        </p:txBody>
      </p:sp>
    </p:spTree>
    <p:extLst>
      <p:ext uri="{BB962C8B-B14F-4D97-AF65-F5344CB8AC3E}">
        <p14:creationId xmlns:p14="http://schemas.microsoft.com/office/powerpoint/2010/main" val="1500108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a:xfrm>
            <a:off x="227014" y="225426"/>
            <a:ext cx="11737975" cy="5867871"/>
          </a:xfrm>
          <a:blipFill>
            <a:blip r:embed="rId2"/>
            <a:stretch>
              <a:fillRect l="-917" t="-29778" r="-1" b="-7504"/>
            </a:stretch>
          </a:blipFill>
        </p:spPr>
        <p:txBody>
          <a:bodyPr anchor="ctr"/>
          <a:lstStyle>
            <a:lvl1pPr marL="0" indent="0" algn="ctr">
              <a:buNone/>
              <a:defRPr b="0" i="0">
                <a:solidFill>
                  <a:schemeClr val="bg1"/>
                </a:solidFill>
                <a:latin typeface="WWF" panose="02000000000000000000" pitchFamily="2" charset="0"/>
                <a:cs typeface="Arial" panose="020B0604020202020204" pitchFamily="34" charset="0"/>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7535865" y="2723385"/>
            <a:ext cx="4691061" cy="633608"/>
          </a:xfrm>
          <a:solidFill>
            <a:schemeClr val="tx1"/>
          </a:solidFill>
        </p:spPr>
        <p:txBody>
          <a:bodyPr wrap="square" lIns="251999" tIns="180000" rIns="432000" bIns="36000" numCol="1" anchor="b" anchorCtr="0">
            <a:spAutoFit/>
          </a:bodyPr>
          <a:lstStyle>
            <a:lvl1pPr>
              <a:defRPr sz="3000" b="0" i="0" cap="none" baseline="0">
                <a:solidFill>
                  <a:schemeClr val="bg1"/>
                </a:solidFill>
                <a:latin typeface="WWF" panose="02000000000000000000" pitchFamily="2" charset="0"/>
                <a:cs typeface="Arial" panose="020B0604020202020204" pitchFamily="34" charset="0"/>
              </a:defRPr>
            </a:lvl1pPr>
          </a:lstStyle>
          <a:p>
            <a:r>
              <a:rPr lang="en-GB" dirty="0"/>
              <a:t>Contents title</a:t>
            </a:r>
            <a:endParaRPr lang="en-US" dirty="0"/>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10" name="Subtitle 2">
            <a:extLst>
              <a:ext uri="{FF2B5EF4-FFF2-40B4-BE49-F238E27FC236}">
                <a16:creationId xmlns:a16="http://schemas.microsoft.com/office/drawing/2014/main" id="{80FC17B6-5EDC-5742-84A2-39D068B03D05}"/>
              </a:ext>
            </a:extLst>
          </p:cNvPr>
          <p:cNvSpPr>
            <a:spLocks noGrp="1"/>
          </p:cNvSpPr>
          <p:nvPr>
            <p:ph type="subTitle" idx="1" hasCustomPrompt="1"/>
          </p:nvPr>
        </p:nvSpPr>
        <p:spPr>
          <a:xfrm>
            <a:off x="7535865" y="3356993"/>
            <a:ext cx="4691061" cy="713217"/>
          </a:xfrm>
          <a:solidFill>
            <a:schemeClr val="tx1"/>
          </a:solidFill>
        </p:spPr>
        <p:txBody>
          <a:bodyPr wrap="square" lIns="251999" tIns="180000" rIns="432000" bIns="251999" numCol="1" anchor="t" anchorCtr="0">
            <a:spAutoFit/>
          </a:bodyPr>
          <a:lstStyle>
            <a:lvl1pPr marL="0" marR="0" indent="0" algn="l" defTabSz="914377" rtl="0" eaLnBrk="1" fontAlgn="auto" latinLnBrk="0" hangingPunct="1">
              <a:lnSpc>
                <a:spcPct val="100000"/>
              </a:lnSpc>
              <a:spcBef>
                <a:spcPts val="1000"/>
              </a:spcBef>
              <a:spcAft>
                <a:spcPts val="0"/>
              </a:spcAft>
              <a:buClrTx/>
              <a:buSzTx/>
              <a:buFontTx/>
              <a:buNone/>
              <a:tabLst/>
              <a:defRPr sz="1800" b="0" i="0" cap="none">
                <a:solidFill>
                  <a:schemeClr val="bg1"/>
                </a:solidFill>
                <a:latin typeface="WWF" panose="02000000000000000000" pitchFamily="2"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Insert your contents list here</a:t>
            </a:r>
          </a:p>
        </p:txBody>
      </p:sp>
      <p:sp>
        <p:nvSpPr>
          <p:cNvPr id="12" name="Text Placeholder 3">
            <a:extLst>
              <a:ext uri="{FF2B5EF4-FFF2-40B4-BE49-F238E27FC236}">
                <a16:creationId xmlns:a16="http://schemas.microsoft.com/office/drawing/2014/main" id="{1A025793-114B-D14A-A34C-2FEA26566B1A}"/>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Alex Mustard / naturepl.com</a:t>
            </a:r>
          </a:p>
        </p:txBody>
      </p:sp>
    </p:spTree>
    <p:extLst>
      <p:ext uri="{BB962C8B-B14F-4D97-AF65-F5344CB8AC3E}">
        <p14:creationId xmlns:p14="http://schemas.microsoft.com/office/powerpoint/2010/main" val="110188921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a:xfrm>
            <a:off x="227014" y="225426"/>
            <a:ext cx="11737975" cy="5867871"/>
          </a:xfrm>
          <a:blipFill>
            <a:blip r:embed="rId2"/>
            <a:srcRect/>
            <a:stretch>
              <a:fillRect t="-16679" b="-16679"/>
            </a:stretch>
          </a:blipFill>
        </p:spPr>
        <p:txBody>
          <a:bodyPr anchor="ctr"/>
          <a:lstStyle>
            <a:lvl1pPr marL="0" indent="0" algn="ctr">
              <a:buNone/>
              <a:defRPr b="0" i="0">
                <a:solidFill>
                  <a:schemeClr val="tx1"/>
                </a:solidFill>
                <a:latin typeface="WWF" panose="02000000000000000000" pitchFamily="2" charset="0"/>
                <a:cs typeface="Arial" panose="020B0604020202020204" pitchFamily="34" charset="0"/>
              </a:defRPr>
            </a:lvl1pPr>
          </a:lstStyle>
          <a:p>
            <a:r>
              <a:rPr lang="en-US" dirty="0"/>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2" y="2723385"/>
            <a:ext cx="4691063" cy="633608"/>
          </a:xfrm>
          <a:solidFill>
            <a:schemeClr val="tx1"/>
          </a:solidFill>
        </p:spPr>
        <p:txBody>
          <a:bodyPr wrap="square" lIns="432000" tIns="180000" rIns="251999" bIns="36000" numCol="1" anchor="b" anchorCtr="0">
            <a:spAutoFit/>
          </a:bodyPr>
          <a:lstStyle>
            <a:lvl1pPr>
              <a:defRPr sz="3000" b="0" i="0" cap="none" normalizeH="0" baseline="0">
                <a:solidFill>
                  <a:schemeClr val="bg1"/>
                </a:solidFill>
                <a:latin typeface="WWF" panose="02000000000000000000" pitchFamily="2" charset="0"/>
                <a:cs typeface="Arial" panose="020B0604020202020204" pitchFamily="34" charset="0"/>
              </a:defRPr>
            </a:lvl1pPr>
          </a:lstStyle>
          <a:p>
            <a:r>
              <a:rPr lang="en-US" dirty="0"/>
              <a:t>Contents title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2" y="3356993"/>
            <a:ext cx="4691061" cy="713217"/>
          </a:xfrm>
          <a:solidFill>
            <a:schemeClr val="tx1"/>
          </a:solidFill>
        </p:spPr>
        <p:txBody>
          <a:bodyPr wrap="square" lIns="432000" tIns="180000" rIns="251999" bIns="251999" numCol="1" anchor="t" anchorCtr="0">
            <a:spAutoFit/>
          </a:bodyPr>
          <a:lstStyle>
            <a:lvl1pPr marL="0" marR="0" indent="0" algn="l" defTabSz="914377" rtl="0" eaLnBrk="1" fontAlgn="auto" latinLnBrk="0" hangingPunct="1">
              <a:lnSpc>
                <a:spcPct val="100000"/>
              </a:lnSpc>
              <a:spcBef>
                <a:spcPts val="1000"/>
              </a:spcBef>
              <a:spcAft>
                <a:spcPts val="0"/>
              </a:spcAft>
              <a:buClrTx/>
              <a:buSzTx/>
              <a:buFontTx/>
              <a:buNone/>
              <a:tabLst/>
              <a:defRPr sz="1800" b="0" i="0" cap="none">
                <a:solidFill>
                  <a:schemeClr val="bg1"/>
                </a:solidFill>
                <a:latin typeface="WWF" panose="02000000000000000000" pitchFamily="2"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Insert your contents list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endParaRPr lang="en-US" dirty="0"/>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‹Nr.›</a:t>
            </a:fld>
            <a:endParaRPr lang="en-US" dirty="0"/>
          </a:p>
        </p:txBody>
      </p:sp>
      <p:sp>
        <p:nvSpPr>
          <p:cNvPr id="10" name="Text Placeholder 3">
            <a:extLst>
              <a:ext uri="{FF2B5EF4-FFF2-40B4-BE49-F238E27FC236}">
                <a16:creationId xmlns:a16="http://schemas.microsoft.com/office/drawing/2014/main" id="{8638E00A-E79A-CB40-BD28-9723CA74B52F}"/>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Days Edge / WWF-US</a:t>
            </a:r>
          </a:p>
        </p:txBody>
      </p:sp>
    </p:spTree>
    <p:extLst>
      <p:ext uri="{BB962C8B-B14F-4D97-AF65-F5344CB8AC3E}">
        <p14:creationId xmlns:p14="http://schemas.microsoft.com/office/powerpoint/2010/main" val="36789675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7" name="Title Placeholder 6">
            <a:extLst>
              <a:ext uri="{FF2B5EF4-FFF2-40B4-BE49-F238E27FC236}">
                <a16:creationId xmlns:a16="http://schemas.microsoft.com/office/drawing/2014/main" id="{016D2FE4-0269-2441-9B92-8C70E133FDCD}"/>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6312027" y="1232370"/>
            <a:ext cx="5647195" cy="4860927"/>
          </a:xfrm>
          <a:blipFill>
            <a:blip r:embed="rId2"/>
            <a:srcRect/>
            <a:stretch>
              <a:fillRect l="-21677" r="-6955"/>
            </a:stretch>
          </a:blipFill>
        </p:spPr>
        <p:txBody>
          <a:bodyPr anchor="ctr">
            <a:normAutofit/>
          </a:bodyPr>
          <a:lstStyle>
            <a:lvl1pPr marL="0" indent="0" algn="ctr">
              <a:buNone/>
              <a:defRPr sz="2000" b="0" i="0" cap="all" baseline="0">
                <a:solidFill>
                  <a:schemeClr val="bg1"/>
                </a:solidFill>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a:xfrm>
            <a:off x="232779" y="1838349"/>
            <a:ext cx="5647197" cy="425494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
        <p:nvSpPr>
          <p:cNvPr id="10" name="Text Placeholder 10">
            <a:extLst>
              <a:ext uri="{FF2B5EF4-FFF2-40B4-BE49-F238E27FC236}">
                <a16:creationId xmlns:a16="http://schemas.microsoft.com/office/drawing/2014/main" id="{D6386199-5AE2-4F43-80B8-56C978031B97}"/>
              </a:ext>
            </a:extLst>
          </p:cNvPr>
          <p:cNvSpPr>
            <a:spLocks noGrp="1"/>
          </p:cNvSpPr>
          <p:nvPr>
            <p:ph type="body" sz="quarter" idx="14" hasCustomPrompt="1"/>
          </p:nvPr>
        </p:nvSpPr>
        <p:spPr>
          <a:xfrm>
            <a:off x="232981" y="1232372"/>
            <a:ext cx="5646995"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cxnSp>
        <p:nvCxnSpPr>
          <p:cNvPr id="12" name="Straight Connector 11">
            <a:extLst>
              <a:ext uri="{FF2B5EF4-FFF2-40B4-BE49-F238E27FC236}">
                <a16:creationId xmlns:a16="http://schemas.microsoft.com/office/drawing/2014/main" id="{EB773600-3ECF-0248-B997-10C5641A12AA}"/>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Text Placeholder 3">
            <a:extLst>
              <a:ext uri="{FF2B5EF4-FFF2-40B4-BE49-F238E27FC236}">
                <a16:creationId xmlns:a16="http://schemas.microsoft.com/office/drawing/2014/main" id="{D69F2F3D-C3CD-604C-8B58-D586064E0D5E}"/>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spTree>
    <p:extLst>
      <p:ext uri="{BB962C8B-B14F-4D97-AF65-F5344CB8AC3E}">
        <p14:creationId xmlns:p14="http://schemas.microsoft.com/office/powerpoint/2010/main" val="30570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4871864" y="1232370"/>
            <a:ext cx="7087357" cy="4860927"/>
          </a:xfrm>
          <a:blipFill>
            <a:blip r:embed="rId2"/>
            <a:srcRect/>
            <a:stretch>
              <a:fillRect l="-1439" r="-1439"/>
            </a:stretch>
          </a:blipFill>
        </p:spPr>
        <p:txBody>
          <a:bodyPr anchor="ctr">
            <a:normAutofit/>
          </a:bodyPr>
          <a:lstStyle>
            <a:lvl1pPr marL="0" indent="0" algn="ctr">
              <a:buNone/>
              <a:defRPr sz="2000" b="0" i="0" cap="all" baseline="0">
                <a:solidFill>
                  <a:schemeClr val="bg1"/>
                </a:solidFill>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a:xfrm>
            <a:off x="232779" y="1232370"/>
            <a:ext cx="4279047" cy="4860927"/>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cxnSp>
        <p:nvCxnSpPr>
          <p:cNvPr id="11" name="Straight Connector 10">
            <a:extLst>
              <a:ext uri="{FF2B5EF4-FFF2-40B4-BE49-F238E27FC236}">
                <a16:creationId xmlns:a16="http://schemas.microsoft.com/office/drawing/2014/main" id="{2330981C-C0C0-BA48-BDC3-4E1F50FE7514}"/>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Title Placeholder 6">
            <a:extLst>
              <a:ext uri="{FF2B5EF4-FFF2-40B4-BE49-F238E27FC236}">
                <a16:creationId xmlns:a16="http://schemas.microsoft.com/office/drawing/2014/main" id="{AC88F0CA-2307-AB4A-8292-79219D9987DA}"/>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2" name="Text Placeholder 3">
            <a:extLst>
              <a:ext uri="{FF2B5EF4-FFF2-40B4-BE49-F238E27FC236}">
                <a16:creationId xmlns:a16="http://schemas.microsoft.com/office/drawing/2014/main" id="{C07393A2-85FF-654A-BFE5-835C138B5D2C}"/>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@Simon Rawles</a:t>
            </a:r>
          </a:p>
        </p:txBody>
      </p:sp>
    </p:spTree>
    <p:extLst>
      <p:ext uri="{BB962C8B-B14F-4D97-AF65-F5344CB8AC3E}">
        <p14:creationId xmlns:p14="http://schemas.microsoft.com/office/powerpoint/2010/main" val="1872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‹Nr.›</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3" y="1232370"/>
            <a:ext cx="5647195" cy="4860927"/>
          </a:xfrm>
          <a:blipFill dpi="0" rotWithShape="1">
            <a:blip r:embed="rId2"/>
            <a:srcRect/>
            <a:stretch>
              <a:fillRect l="-3798" r="-3798"/>
            </a:stretch>
          </a:blipFill>
        </p:spPr>
        <p:txBody>
          <a:bodyPr anchor="ctr">
            <a:normAutofit/>
          </a:bodyPr>
          <a:lstStyle>
            <a:lvl1pPr marL="0" indent="0" algn="ctr">
              <a:buNone/>
              <a:defRPr sz="2000" b="0" i="0" cap="all" baseline="0">
                <a:solidFill>
                  <a:schemeClr val="bg1"/>
                </a:solidFill>
                <a:latin typeface="WWF" panose="02000000000000000000" pitchFamily="2"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to add a new image</a:t>
            </a:r>
          </a:p>
        </p:txBody>
      </p:sp>
      <p:cxnSp>
        <p:nvCxnSpPr>
          <p:cNvPr id="12" name="Straight Connector 11">
            <a:extLst>
              <a:ext uri="{FF2B5EF4-FFF2-40B4-BE49-F238E27FC236}">
                <a16:creationId xmlns:a16="http://schemas.microsoft.com/office/drawing/2014/main" id="{84238E05-CB38-844A-9526-15D95645D1E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Title Placeholder 6">
            <a:extLst>
              <a:ext uri="{FF2B5EF4-FFF2-40B4-BE49-F238E27FC236}">
                <a16:creationId xmlns:a16="http://schemas.microsoft.com/office/drawing/2014/main" id="{9B4FE4BC-C172-5F4F-9EF0-08F89E795297}"/>
              </a:ext>
            </a:extLst>
          </p:cNvPr>
          <p:cNvSpPr>
            <a:spLocks noGrp="1" noChangeAspect="1"/>
          </p:cNvSpPr>
          <p:nvPr>
            <p:ph type="title" hasCustomPrompt="1"/>
          </p:nvPr>
        </p:nvSpPr>
        <p:spPr>
          <a:xfrm>
            <a:off x="232782" y="225425"/>
            <a:ext cx="11052447" cy="755651"/>
          </a:xfrm>
          <a:prstGeom prst="rect">
            <a:avLst/>
          </a:prstGeom>
        </p:spPr>
        <p:txBody>
          <a:bodyPr vert="horz" lIns="91440" tIns="45720" rIns="91440" bIns="45720" rtlCol="0" anchor="ctr">
            <a:normAutofit/>
          </a:bodyPr>
          <a:lstStyle>
            <a:lvl1pPr>
              <a:defRPr sz="4000" b="0" i="0" spc="0">
                <a:latin typeface="WWF" panose="02000000000000000000" pitchFamily="2" charset="0"/>
                <a:cs typeface="Arial" panose="020B0604020202020204" pitchFamily="34" charset="0"/>
              </a:defRPr>
            </a:lvl1pPr>
          </a:lstStyle>
          <a:p>
            <a:r>
              <a:rPr lang="en-GB" dirty="0"/>
              <a:t>Presentation slide title to go here</a:t>
            </a:r>
            <a:endParaRPr lang="en-US" dirty="0"/>
          </a:p>
        </p:txBody>
      </p:sp>
      <p:sp>
        <p:nvSpPr>
          <p:cNvPr id="17" name="Content Placeholder 3">
            <a:extLst>
              <a:ext uri="{FF2B5EF4-FFF2-40B4-BE49-F238E27FC236}">
                <a16:creationId xmlns:a16="http://schemas.microsoft.com/office/drawing/2014/main" id="{2B1FC8A0-FA00-7648-817A-4D3F63E665B5}"/>
              </a:ext>
            </a:extLst>
          </p:cNvPr>
          <p:cNvSpPr>
            <a:spLocks noGrp="1"/>
          </p:cNvSpPr>
          <p:nvPr>
            <p:ph sz="half" idx="15" hasCustomPrompt="1"/>
          </p:nvPr>
        </p:nvSpPr>
        <p:spPr>
          <a:xfrm>
            <a:off x="6290899" y="1838349"/>
            <a:ext cx="5647197" cy="4254948"/>
          </a:xfrm>
        </p:spPr>
        <p:txBody>
          <a:bodyPr>
            <a:normAutofit/>
          </a:bodyPr>
          <a:lstStyle>
            <a:lvl1pPr marL="0" indent="0">
              <a:lnSpc>
                <a:spcPct val="100000"/>
              </a:lnSpc>
              <a:buNone/>
              <a:defRPr sz="2100" b="0" i="0" cap="none">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or graphs</a:t>
            </a:r>
          </a:p>
        </p:txBody>
      </p:sp>
      <p:sp>
        <p:nvSpPr>
          <p:cNvPr id="18" name="Text Placeholder 10">
            <a:extLst>
              <a:ext uri="{FF2B5EF4-FFF2-40B4-BE49-F238E27FC236}">
                <a16:creationId xmlns:a16="http://schemas.microsoft.com/office/drawing/2014/main" id="{56E5714D-426D-5A48-97D5-B06E00271A0C}"/>
              </a:ext>
            </a:extLst>
          </p:cNvPr>
          <p:cNvSpPr>
            <a:spLocks noGrp="1"/>
          </p:cNvSpPr>
          <p:nvPr>
            <p:ph type="body" sz="quarter" idx="16" hasCustomPrompt="1"/>
          </p:nvPr>
        </p:nvSpPr>
        <p:spPr>
          <a:xfrm>
            <a:off x="6291101" y="1232372"/>
            <a:ext cx="5646995" cy="431825"/>
          </a:xfrm>
        </p:spPr>
        <p:txBody>
          <a:bodyPr>
            <a:noAutofit/>
          </a:bodyPr>
          <a:lstStyle>
            <a:lvl1pPr marL="0" indent="0">
              <a:buNone/>
              <a:defRPr sz="3000" b="0" i="0">
                <a:solidFill>
                  <a:schemeClr val="tx1"/>
                </a:solidFill>
                <a:latin typeface="WWF" panose="02000000000000000000" pitchFamily="2" charset="0"/>
                <a:cs typeface="Arial" panose="020B0604020202020204" pitchFamily="34" charset="0"/>
              </a:defRPr>
            </a:lvl1pPr>
          </a:lstStyle>
          <a:p>
            <a:pPr lvl="0"/>
            <a:r>
              <a:rPr lang="en-GB" dirty="0"/>
              <a:t>Subheading to go here</a:t>
            </a:r>
            <a:endParaRPr lang="en-US" dirty="0"/>
          </a:p>
        </p:txBody>
      </p:sp>
      <p:sp>
        <p:nvSpPr>
          <p:cNvPr id="9" name="Text Placeholder 3">
            <a:extLst>
              <a:ext uri="{FF2B5EF4-FFF2-40B4-BE49-F238E27FC236}">
                <a16:creationId xmlns:a16="http://schemas.microsoft.com/office/drawing/2014/main" id="{0BD2D14F-264E-8F44-86E8-4F39E47F948C}"/>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Tree>
    <p:extLst>
      <p:ext uri="{BB962C8B-B14F-4D97-AF65-F5344CB8AC3E}">
        <p14:creationId xmlns:p14="http://schemas.microsoft.com/office/powerpoint/2010/main" val="157000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1A89A9-97B9-0948-AA9C-F2DF7AF2AB51}"/>
              </a:ext>
            </a:extLst>
          </p:cNvPr>
          <p:cNvSpPr>
            <a:spLocks noGrp="1"/>
          </p:cNvSpPr>
          <p:nvPr>
            <p:ph type="body" idx="1"/>
          </p:nvPr>
        </p:nvSpPr>
        <p:spPr>
          <a:xfrm>
            <a:off x="232780" y="1196976"/>
            <a:ext cx="11732207" cy="4860925"/>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le Placeholder 6">
            <a:extLst>
              <a:ext uri="{FF2B5EF4-FFF2-40B4-BE49-F238E27FC236}">
                <a16:creationId xmlns:a16="http://schemas.microsoft.com/office/drawing/2014/main" id="{ED4A845B-4461-5046-BE9C-3074601A79E8}"/>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en-GB" dirty="0"/>
              <a:t>Presentation slide title to go here</a:t>
            </a:r>
            <a:endParaRPr lang="en-US" dirty="0"/>
          </a:p>
        </p:txBody>
      </p:sp>
      <p:pic>
        <p:nvPicPr>
          <p:cNvPr id="9" name="Picture 8">
            <a:extLst>
              <a:ext uri="{FF2B5EF4-FFF2-40B4-BE49-F238E27FC236}">
                <a16:creationId xmlns:a16="http://schemas.microsoft.com/office/drawing/2014/main" id="{FD797886-18D9-8E4A-8EFD-B357905A522B}"/>
              </a:ext>
            </a:extLst>
          </p:cNvPr>
          <p:cNvPicPr>
            <a:picLocks noChangeAspect="1"/>
          </p:cNvPicPr>
          <p:nvPr userDrawn="1"/>
        </p:nvPicPr>
        <p:blipFill>
          <a:blip r:embed="rId25"/>
          <a:stretch>
            <a:fillRect/>
          </a:stretch>
        </p:blipFill>
        <p:spPr>
          <a:xfrm>
            <a:off x="11285228" y="219359"/>
            <a:ext cx="679760" cy="761717"/>
          </a:xfrm>
          <a:prstGeom prst="rect">
            <a:avLst/>
          </a:prstGeom>
        </p:spPr>
      </p:pic>
      <p:sp>
        <p:nvSpPr>
          <p:cNvPr id="21" name="Footer Placeholder 20">
            <a:extLst>
              <a:ext uri="{FF2B5EF4-FFF2-40B4-BE49-F238E27FC236}">
                <a16:creationId xmlns:a16="http://schemas.microsoft.com/office/drawing/2014/main" id="{498DBC6D-A069-4942-85D6-07058BAB651C}"/>
              </a:ext>
            </a:extLst>
          </p:cNvPr>
          <p:cNvSpPr>
            <a:spLocks noGrp="1"/>
          </p:cNvSpPr>
          <p:nvPr>
            <p:ph type="ftr" sz="quarter" idx="3"/>
          </p:nvPr>
        </p:nvSpPr>
        <p:spPr>
          <a:xfrm>
            <a:off x="232780" y="6273800"/>
            <a:ext cx="11726441" cy="365125"/>
          </a:xfrm>
          <a:prstGeom prst="rect">
            <a:avLst/>
          </a:prstGeom>
          <a:solidFill>
            <a:schemeClr val="bg2"/>
          </a:solidFill>
        </p:spPr>
        <p:txBody>
          <a:bodyPr vert="horz" lIns="91440" tIns="45720" rIns="91440" bIns="45720" rtlCol="0" anchor="ctr"/>
          <a:lstStyle>
            <a:lvl1pPr algn="l">
              <a:defRPr sz="10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2" name="Slide Number Placeholder 21">
            <a:extLst>
              <a:ext uri="{FF2B5EF4-FFF2-40B4-BE49-F238E27FC236}">
                <a16:creationId xmlns:a16="http://schemas.microsoft.com/office/drawing/2014/main" id="{D451F41D-ED04-0249-A123-DF6C7532793F}"/>
              </a:ext>
            </a:extLst>
          </p:cNvPr>
          <p:cNvSpPr>
            <a:spLocks noGrp="1"/>
          </p:cNvSpPr>
          <p:nvPr>
            <p:ph type="sldNum" sz="quarter" idx="4"/>
          </p:nvPr>
        </p:nvSpPr>
        <p:spPr>
          <a:xfrm>
            <a:off x="11424592" y="6273800"/>
            <a:ext cx="534629" cy="365125"/>
          </a:xfrm>
          <a:prstGeom prst="rect">
            <a:avLst/>
          </a:prstGeom>
        </p:spPr>
        <p:txBody>
          <a:bodyPr vert="horz" lIns="91440" tIns="45720" rIns="91440" bIns="45720" rtlCol="0" anchor="ctr"/>
          <a:lstStyle>
            <a:lvl1pPr algn="r">
              <a:defRPr sz="10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1D4B372-C4E9-DB48-93BA-62F9C68D8B35}" type="slidenum">
              <a:rPr lang="en-US" smtClean="0"/>
              <a:pPr/>
              <a:t>‹Nr.›</a:t>
            </a:fld>
            <a:endParaRPr lang="en-US" dirty="0"/>
          </a:p>
        </p:txBody>
      </p:sp>
    </p:spTree>
    <p:extLst>
      <p:ext uri="{BB962C8B-B14F-4D97-AF65-F5344CB8AC3E}">
        <p14:creationId xmlns:p14="http://schemas.microsoft.com/office/powerpoint/2010/main" val="338906744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64" r:id="rId3"/>
    <p:sldLayoutId id="2147483665" r:id="rId4"/>
    <p:sldLayoutId id="2147483673" r:id="rId5"/>
    <p:sldLayoutId id="2147483672" r:id="rId6"/>
    <p:sldLayoutId id="2147483666" r:id="rId7"/>
    <p:sldLayoutId id="2147483669" r:id="rId8"/>
    <p:sldLayoutId id="2147483667" r:id="rId9"/>
    <p:sldLayoutId id="2147483670" r:id="rId10"/>
    <p:sldLayoutId id="2147483677" r:id="rId11"/>
    <p:sldLayoutId id="2147483678" r:id="rId12"/>
    <p:sldLayoutId id="2147483668" r:id="rId13"/>
    <p:sldLayoutId id="2147483680" r:id="rId14"/>
    <p:sldLayoutId id="2147483650" r:id="rId15"/>
    <p:sldLayoutId id="2147483679" r:id="rId16"/>
    <p:sldLayoutId id="2147483671" r:id="rId17"/>
    <p:sldLayoutId id="2147483674" r:id="rId18"/>
    <p:sldLayoutId id="2147483649" r:id="rId19"/>
    <p:sldLayoutId id="2147483675" r:id="rId20"/>
    <p:sldLayoutId id="2147483676" r:id="rId21"/>
    <p:sldLayoutId id="2147483706" r:id="rId22"/>
    <p:sldLayoutId id="2147483707" r:id="rId23"/>
  </p:sldLayoutIdLst>
  <p:hf hdr="0" dt="0"/>
  <p:txStyles>
    <p:titleStyle>
      <a:lvl1pPr algn="l" defTabSz="914377" rtl="0" eaLnBrk="1" latinLnBrk="0" hangingPunct="1">
        <a:lnSpc>
          <a:spcPct val="90000"/>
        </a:lnSpc>
        <a:spcBef>
          <a:spcPct val="0"/>
        </a:spcBef>
        <a:buNone/>
        <a:defRPr sz="4000" b="0" i="0" kern="1200" cap="none" baseline="0">
          <a:solidFill>
            <a:schemeClr val="tx1"/>
          </a:solidFill>
          <a:latin typeface="WWF" panose="02000000000000000000" pitchFamily="2" charset="0"/>
          <a:ea typeface="+mj-ea"/>
          <a:cs typeface="Arial" panose="020B0604020202020204" pitchFamily="34" charset="0"/>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WWF" panose="02000000000000000000" pitchFamily="2" charset="0"/>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F26B43"/>
          </p15:clr>
        </p15:guide>
        <p15:guide id="2" pos="7537" userDrawn="1">
          <p15:clr>
            <a:srgbClr val="F26B43"/>
          </p15:clr>
        </p15:guide>
        <p15:guide id="3" orient="horz" pos="143" userDrawn="1">
          <p15:clr>
            <a:srgbClr val="F26B43"/>
          </p15:clr>
        </p15:guide>
        <p15:guide id="4" orient="horz" pos="4179" userDrawn="1">
          <p15:clr>
            <a:srgbClr val="F26B43"/>
          </p15:clr>
        </p15:guide>
        <p15:guide id="5" orient="horz" pos="619" userDrawn="1">
          <p15:clr>
            <a:srgbClr val="F26B43"/>
          </p15:clr>
        </p15:guide>
        <p15:guide id="6" pos="3840" userDrawn="1">
          <p15:clr>
            <a:srgbClr val="F26B43"/>
          </p15:clr>
        </p15:guide>
        <p15:guide id="7" pos="2003" userDrawn="1">
          <p15:clr>
            <a:srgbClr val="F26B43"/>
          </p15:clr>
        </p15:guide>
        <p15:guide id="8" pos="5677" userDrawn="1">
          <p15:clr>
            <a:srgbClr val="F26B43"/>
          </p15:clr>
        </p15:guide>
        <p15:guide id="9" pos="4747" userDrawn="1">
          <p15:clr>
            <a:srgbClr val="F26B43"/>
          </p15:clr>
        </p15:guide>
        <p15:guide id="10" pos="6563" userDrawn="1">
          <p15:clr>
            <a:srgbClr val="F26B43"/>
          </p15:clr>
        </p15:guide>
        <p15:guide id="11" pos="2955" userDrawn="1">
          <p15:clr>
            <a:srgbClr val="F26B43"/>
          </p15:clr>
        </p15:guide>
        <p15:guide id="12" pos="1119" userDrawn="1">
          <p15:clr>
            <a:srgbClr val="F26B43"/>
          </p15:clr>
        </p15:guide>
        <p15:guide id="14" orient="horz" pos="3952" userDrawn="1">
          <p15:clr>
            <a:srgbClr val="F26B43"/>
          </p15:clr>
        </p15:guide>
        <p15:guide id="15" orient="horz" pos="3816" userDrawn="1">
          <p15:clr>
            <a:srgbClr val="F26B43"/>
          </p15:clr>
        </p15:guide>
        <p15:guide id="16" orient="horz" pos="755" userDrawn="1">
          <p15:clr>
            <a:srgbClr val="F26B43"/>
          </p15:clr>
        </p15:guide>
        <p15:guide id="17" pos="257" userDrawn="1">
          <p15:clr>
            <a:srgbClr val="F26B43"/>
          </p15:clr>
        </p15:guide>
        <p15:guide id="18" pos="7423" userDrawn="1">
          <p15:clr>
            <a:srgbClr val="F26B43"/>
          </p15:clr>
        </p15:guide>
        <p15:guide id="19" pos="393" userDrawn="1">
          <p15:clr>
            <a:srgbClr val="F26B43"/>
          </p15:clr>
        </p15:guide>
        <p15:guide id="20"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1A89A9-97B9-0948-AA9C-F2DF7AF2AB51}"/>
              </a:ext>
            </a:extLst>
          </p:cNvPr>
          <p:cNvSpPr>
            <a:spLocks noGrp="1"/>
          </p:cNvSpPr>
          <p:nvPr>
            <p:ph type="body" idx="1"/>
          </p:nvPr>
        </p:nvSpPr>
        <p:spPr>
          <a:xfrm>
            <a:off x="232780" y="1196976"/>
            <a:ext cx="11732207" cy="486092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6">
            <a:extLst>
              <a:ext uri="{FF2B5EF4-FFF2-40B4-BE49-F238E27FC236}">
                <a16:creationId xmlns:a16="http://schemas.microsoft.com/office/drawing/2014/main" id="{ED4A845B-4461-5046-BE9C-3074601A79E8}"/>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en-GB" dirty="0"/>
              <a:t>Presentation slide title to go here</a:t>
            </a:r>
            <a:endParaRPr lang="en-US" dirty="0"/>
          </a:p>
        </p:txBody>
      </p:sp>
    </p:spTree>
    <p:extLst>
      <p:ext uri="{BB962C8B-B14F-4D97-AF65-F5344CB8AC3E}">
        <p14:creationId xmlns:p14="http://schemas.microsoft.com/office/powerpoint/2010/main" val="2260366153"/>
      </p:ext>
    </p:extLst>
  </p:cSld>
  <p:clrMap bg1="lt1" tx1="dk1" bg2="lt2" tx2="dk2" accent1="accent1" accent2="accent2" accent3="accent3" accent4="accent4" accent5="accent5" accent6="accent6" hlink="hlink" folHlink="folHlink"/>
  <p:sldLayoutIdLst>
    <p:sldLayoutId id="2147483704" r:id="rId1"/>
    <p:sldLayoutId id="2147483709" r:id="rId2"/>
  </p:sldLayoutIdLst>
  <p:hf hdr="0" dt="0"/>
  <p:txStyles>
    <p:titleStyle>
      <a:lvl1pPr algn="l" defTabSz="914377" rtl="0" eaLnBrk="1" latinLnBrk="0" hangingPunct="1">
        <a:lnSpc>
          <a:spcPct val="90000"/>
        </a:lnSpc>
        <a:spcBef>
          <a:spcPct val="0"/>
        </a:spcBef>
        <a:buNone/>
        <a:defRPr sz="4000" b="0" i="0" kern="1200" cap="none" baseline="0">
          <a:solidFill>
            <a:schemeClr val="tx1"/>
          </a:solidFill>
          <a:latin typeface="WWF" panose="02000000000000000000" pitchFamily="2" charset="0"/>
          <a:ea typeface="+mj-ea"/>
          <a:cs typeface="Arial" panose="020B0604020202020204" pitchFamily="34" charset="0"/>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WWF" panose="02000000000000000000" pitchFamily="2" charset="0"/>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p15:clr>
            <a:srgbClr val="F26B43"/>
          </p15:clr>
        </p15:guide>
        <p15:guide id="2" pos="7537">
          <p15:clr>
            <a:srgbClr val="F26B43"/>
          </p15:clr>
        </p15:guide>
        <p15:guide id="3" orient="horz" pos="143">
          <p15:clr>
            <a:srgbClr val="F26B43"/>
          </p15:clr>
        </p15:guide>
        <p15:guide id="4" orient="horz" pos="4179">
          <p15:clr>
            <a:srgbClr val="F26B43"/>
          </p15:clr>
        </p15:guide>
        <p15:guide id="5" orient="horz" pos="619">
          <p15:clr>
            <a:srgbClr val="F26B43"/>
          </p15:clr>
        </p15:guide>
        <p15:guide id="6" pos="3840">
          <p15:clr>
            <a:srgbClr val="F26B43"/>
          </p15:clr>
        </p15:guide>
        <p15:guide id="7" pos="2003">
          <p15:clr>
            <a:srgbClr val="F26B43"/>
          </p15:clr>
        </p15:guide>
        <p15:guide id="8" pos="5677">
          <p15:clr>
            <a:srgbClr val="F26B43"/>
          </p15:clr>
        </p15:guide>
        <p15:guide id="9" pos="4747">
          <p15:clr>
            <a:srgbClr val="F26B43"/>
          </p15:clr>
        </p15:guide>
        <p15:guide id="10" pos="6563">
          <p15:clr>
            <a:srgbClr val="F26B43"/>
          </p15:clr>
        </p15:guide>
        <p15:guide id="11" pos="2955">
          <p15:clr>
            <a:srgbClr val="F26B43"/>
          </p15:clr>
        </p15:guide>
        <p15:guide id="12" pos="1119">
          <p15:clr>
            <a:srgbClr val="F26B43"/>
          </p15:clr>
        </p15:guide>
        <p15:guide id="14" orient="horz" pos="3952">
          <p15:clr>
            <a:srgbClr val="F26B43"/>
          </p15:clr>
        </p15:guide>
        <p15:guide id="15" orient="horz" pos="3816">
          <p15:clr>
            <a:srgbClr val="F26B43"/>
          </p15:clr>
        </p15:guide>
        <p15:guide id="16" orient="horz" pos="755">
          <p15:clr>
            <a:srgbClr val="F26B43"/>
          </p15:clr>
        </p15:guide>
        <p15:guide id="17" pos="257">
          <p15:clr>
            <a:srgbClr val="F26B43"/>
          </p15:clr>
        </p15:guide>
        <p15:guide id="18" pos="7423">
          <p15:clr>
            <a:srgbClr val="F26B43"/>
          </p15:clr>
        </p15:guide>
        <p15:guide id="19" pos="393">
          <p15:clr>
            <a:srgbClr val="F26B43"/>
          </p15:clr>
        </p15:guide>
        <p15:guide id="20" pos="72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comments" Target="../comments/commen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wwf.at/wp-content/uploads/2023/05/WWF_Bodenreport_2023_web.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101D27B-3B8C-4064-8425-EA30BDE36F36}"/>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30">
            <a:extLst>
              <a:ext uri="{FF2B5EF4-FFF2-40B4-BE49-F238E27FC236}">
                <a16:creationId xmlns:a16="http://schemas.microsoft.com/office/drawing/2014/main" id="{B6C4D927-0BBE-6446-B2AD-7B22A9588D9D}"/>
              </a:ext>
            </a:extLst>
          </p:cNvPr>
          <p:cNvPicPr>
            <a:picLocks noChangeAspect="1"/>
          </p:cNvPicPr>
          <p:nvPr/>
        </p:nvPicPr>
        <p:blipFill>
          <a:blip r:embed="rId4"/>
          <a:stretch>
            <a:fillRect/>
          </a:stretch>
        </p:blipFill>
        <p:spPr>
          <a:xfrm>
            <a:off x="452439" y="224620"/>
            <a:ext cx="867536" cy="972132"/>
          </a:xfrm>
          <a:prstGeom prst="rect">
            <a:avLst/>
          </a:prstGeom>
        </p:spPr>
      </p:pic>
      <p:sp>
        <p:nvSpPr>
          <p:cNvPr id="2" name="Titel 1"/>
          <p:cNvSpPr>
            <a:spLocks noGrp="1"/>
          </p:cNvSpPr>
          <p:nvPr>
            <p:ph type="title"/>
          </p:nvPr>
        </p:nvSpPr>
        <p:spPr>
          <a:xfrm>
            <a:off x="5591944" y="3789040"/>
            <a:ext cx="6600056" cy="2262169"/>
          </a:xfrm>
        </p:spPr>
        <p:txBody>
          <a:bodyPr/>
          <a:lstStyle/>
          <a:p>
            <a:r>
              <a:rPr lang="en-GB" sz="4400" dirty="0">
                <a:latin typeface="WWF" panose="02000000000000000000" pitchFamily="50" charset="0"/>
              </a:rPr>
              <a:t>Die </a:t>
            </a:r>
            <a:r>
              <a:rPr lang="en-GB" sz="4400" dirty="0" err="1">
                <a:latin typeface="WWF" panose="02000000000000000000" pitchFamily="50" charset="0"/>
              </a:rPr>
              <a:t>Natur</a:t>
            </a:r>
            <a:r>
              <a:rPr lang="en-GB" sz="4400" dirty="0">
                <a:latin typeface="WWF" panose="02000000000000000000" pitchFamily="50" charset="0"/>
              </a:rPr>
              <a:t> </a:t>
            </a:r>
            <a:r>
              <a:rPr lang="en-GB" sz="4400" dirty="0" err="1">
                <a:latin typeface="WWF" panose="02000000000000000000" pitchFamily="50" charset="0"/>
              </a:rPr>
              <a:t>ist</a:t>
            </a:r>
            <a:r>
              <a:rPr lang="en-GB" sz="4400" dirty="0">
                <a:latin typeface="WWF" panose="02000000000000000000" pitchFamily="50" charset="0"/>
              </a:rPr>
              <a:t> </a:t>
            </a:r>
            <a:r>
              <a:rPr lang="en-GB" sz="4400" dirty="0" err="1">
                <a:latin typeface="WWF" panose="02000000000000000000" pitchFamily="50" charset="0"/>
              </a:rPr>
              <a:t>unsere</a:t>
            </a:r>
            <a:r>
              <a:rPr lang="en-GB" sz="4400" dirty="0">
                <a:latin typeface="WWF" panose="02000000000000000000" pitchFamily="50" charset="0"/>
              </a:rPr>
              <a:t> </a:t>
            </a:r>
            <a:r>
              <a:rPr lang="en-GB" sz="4400" dirty="0" err="1">
                <a:latin typeface="WWF" panose="02000000000000000000" pitchFamily="50" charset="0"/>
              </a:rPr>
              <a:t>beste</a:t>
            </a:r>
            <a:r>
              <a:rPr lang="en-GB" sz="4400" dirty="0">
                <a:latin typeface="WWF" panose="02000000000000000000" pitchFamily="50" charset="0"/>
              </a:rPr>
              <a:t> </a:t>
            </a:r>
            <a:r>
              <a:rPr lang="en-GB" sz="4400" dirty="0" err="1">
                <a:latin typeface="WWF" panose="02000000000000000000" pitchFamily="50" charset="0"/>
              </a:rPr>
              <a:t>Verbündete</a:t>
            </a:r>
            <a:r>
              <a:rPr lang="en-GB" sz="4400" dirty="0">
                <a:latin typeface="WWF" panose="02000000000000000000" pitchFamily="50" charset="0"/>
              </a:rPr>
              <a:t> </a:t>
            </a:r>
            <a:r>
              <a:rPr lang="en-GB" sz="4400" dirty="0" err="1">
                <a:latin typeface="WWF" panose="02000000000000000000" pitchFamily="50" charset="0"/>
              </a:rPr>
              <a:t>gegen</a:t>
            </a:r>
            <a:r>
              <a:rPr lang="en-GB" sz="4400" dirty="0">
                <a:latin typeface="WWF" panose="02000000000000000000" pitchFamily="50" charset="0"/>
              </a:rPr>
              <a:t> die </a:t>
            </a:r>
            <a:r>
              <a:rPr lang="en-GB" sz="4400" dirty="0" err="1">
                <a:latin typeface="WWF" panose="02000000000000000000" pitchFamily="50" charset="0"/>
              </a:rPr>
              <a:t>Klimakrise</a:t>
            </a:r>
            <a:br>
              <a:rPr lang="en-GB" sz="2000" dirty="0">
                <a:latin typeface="WWF" panose="02000000000000000000" pitchFamily="50" charset="0"/>
              </a:rPr>
            </a:br>
            <a:br>
              <a:rPr lang="en-GB" sz="2000" dirty="0">
                <a:latin typeface="WWF" panose="02000000000000000000" pitchFamily="50" charset="0"/>
              </a:rPr>
            </a:br>
            <a:r>
              <a:rPr lang="en-GB" sz="2000" dirty="0">
                <a:latin typeface="WWF" panose="02000000000000000000" pitchFamily="50" charset="0"/>
              </a:rPr>
              <a:t>Hanna Simons (WWF Österreich)</a:t>
            </a:r>
          </a:p>
        </p:txBody>
      </p:sp>
      <p:sp>
        <p:nvSpPr>
          <p:cNvPr id="9" name="Textplatzhalter 1"/>
          <p:cNvSpPr>
            <a:spLocks noGrp="1"/>
          </p:cNvSpPr>
          <p:nvPr>
            <p:ph type="body" sz="quarter" idx="4294967295"/>
          </p:nvPr>
        </p:nvSpPr>
        <p:spPr>
          <a:xfrm>
            <a:off x="10128448" y="6405391"/>
            <a:ext cx="1947542" cy="396044"/>
          </a:xfrm>
          <a:prstGeom prst="rect">
            <a:avLst/>
          </a:prstGeom>
        </p:spPr>
        <p:txBody>
          <a:bodyPr>
            <a:normAutofit/>
          </a:bodyPr>
          <a:lstStyle/>
          <a:p>
            <a:pPr marL="0" indent="0" algn="r">
              <a:buNone/>
            </a:pPr>
            <a:r>
              <a:rPr lang="de-DE" sz="1200" dirty="0">
                <a:solidFill>
                  <a:schemeClr val="bg1"/>
                </a:solidFill>
                <a:latin typeface="+mj-lt"/>
              </a:rPr>
              <a:t>© Arno </a:t>
            </a:r>
            <a:r>
              <a:rPr lang="de-DE" sz="1100" dirty="0">
                <a:solidFill>
                  <a:schemeClr val="bg1"/>
                </a:solidFill>
                <a:latin typeface="+mj-lt"/>
              </a:rPr>
              <a:t>Aschauer</a:t>
            </a:r>
            <a:endParaRPr lang="de-DE" sz="1200" dirty="0">
              <a:solidFill>
                <a:schemeClr val="bg1"/>
              </a:solidFill>
              <a:latin typeface="+mj-lt"/>
            </a:endParaRPr>
          </a:p>
        </p:txBody>
      </p:sp>
    </p:spTree>
    <p:extLst>
      <p:ext uri="{BB962C8B-B14F-4D97-AF65-F5344CB8AC3E}">
        <p14:creationId xmlns:p14="http://schemas.microsoft.com/office/powerpoint/2010/main" val="360073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5470D94-9823-4F81-A489-63CB529FC6CC}"/>
              </a:ext>
            </a:extLst>
          </p:cNvPr>
          <p:cNvSpPr>
            <a:spLocks noGrp="1"/>
          </p:cNvSpPr>
          <p:nvPr>
            <p:ph type="sldNum" sz="quarter" idx="14"/>
          </p:nvPr>
        </p:nvSpPr>
        <p:spPr/>
        <p:txBody>
          <a:bodyPr/>
          <a:lstStyle/>
          <a:p>
            <a:fld id="{01D4B372-C4E9-DB48-93BA-62F9C68D8B35}" type="slidenum">
              <a:rPr lang="en-US" smtClean="0"/>
              <a:pPr/>
              <a:t>10</a:t>
            </a:fld>
            <a:endParaRPr lang="en-US" dirty="0"/>
          </a:p>
        </p:txBody>
      </p:sp>
      <p:pic>
        <p:nvPicPr>
          <p:cNvPr id="8" name="Inhaltsplatzhalter 7">
            <a:extLst>
              <a:ext uri="{FF2B5EF4-FFF2-40B4-BE49-F238E27FC236}">
                <a16:creationId xmlns:a16="http://schemas.microsoft.com/office/drawing/2014/main" id="{665D4958-FA14-4DAD-AC07-AB27B9238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332656"/>
            <a:ext cx="10015136" cy="5664633"/>
          </a:xfrm>
          <a:prstGeom prst="rect">
            <a:avLst/>
          </a:prstGeom>
        </p:spPr>
      </p:pic>
    </p:spTree>
    <p:extLst>
      <p:ext uri="{BB962C8B-B14F-4D97-AF65-F5344CB8AC3E}">
        <p14:creationId xmlns:p14="http://schemas.microsoft.com/office/powerpoint/2010/main" val="415437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5BAD3B30-4A60-43D4-A7D6-2366C928CE8F}"/>
              </a:ext>
            </a:extLst>
          </p:cNvPr>
          <p:cNvSpPr>
            <a:spLocks noGrp="1"/>
          </p:cNvSpPr>
          <p:nvPr>
            <p:ph type="ftr" sz="quarter" idx="10"/>
          </p:nvPr>
        </p:nvSpPr>
        <p:spPr/>
        <p:txBody>
          <a:bodyPr/>
          <a:lstStyle/>
          <a:p>
            <a:endParaRPr lang="en-US" dirty="0"/>
          </a:p>
        </p:txBody>
      </p:sp>
      <p:sp>
        <p:nvSpPr>
          <p:cNvPr id="3" name="Foliennummernplatzhalter 2">
            <a:extLst>
              <a:ext uri="{FF2B5EF4-FFF2-40B4-BE49-F238E27FC236}">
                <a16:creationId xmlns:a16="http://schemas.microsoft.com/office/drawing/2014/main" id="{234F1BCC-2E8F-4BA9-8AC8-CF4C100970C9}"/>
              </a:ext>
            </a:extLst>
          </p:cNvPr>
          <p:cNvSpPr>
            <a:spLocks noGrp="1"/>
          </p:cNvSpPr>
          <p:nvPr>
            <p:ph type="sldNum" sz="quarter" idx="11"/>
          </p:nvPr>
        </p:nvSpPr>
        <p:spPr/>
        <p:txBody>
          <a:bodyPr/>
          <a:lstStyle/>
          <a:p>
            <a:fld id="{01D4B372-C4E9-DB48-93BA-62F9C68D8B35}" type="slidenum">
              <a:rPr lang="en-US" smtClean="0"/>
              <a:pPr/>
              <a:t>11</a:t>
            </a:fld>
            <a:endParaRPr lang="en-US" dirty="0"/>
          </a:p>
        </p:txBody>
      </p:sp>
      <p:sp>
        <p:nvSpPr>
          <p:cNvPr id="4" name="Titel 3">
            <a:extLst>
              <a:ext uri="{FF2B5EF4-FFF2-40B4-BE49-F238E27FC236}">
                <a16:creationId xmlns:a16="http://schemas.microsoft.com/office/drawing/2014/main" id="{4D7E17B7-DD8C-405C-85FC-D5DC977CFDD0}"/>
              </a:ext>
            </a:extLst>
          </p:cNvPr>
          <p:cNvSpPr>
            <a:spLocks noGrp="1"/>
          </p:cNvSpPr>
          <p:nvPr>
            <p:ph type="title"/>
          </p:nvPr>
        </p:nvSpPr>
        <p:spPr/>
        <p:txBody>
          <a:bodyPr/>
          <a:lstStyle/>
          <a:p>
            <a:r>
              <a:rPr lang="de-AT" dirty="0"/>
              <a:t>Verbündete gegen die Klimakrise </a:t>
            </a:r>
          </a:p>
        </p:txBody>
      </p:sp>
      <p:sp>
        <p:nvSpPr>
          <p:cNvPr id="6" name="Inhaltsplatzhalter 5">
            <a:extLst>
              <a:ext uri="{FF2B5EF4-FFF2-40B4-BE49-F238E27FC236}">
                <a16:creationId xmlns:a16="http://schemas.microsoft.com/office/drawing/2014/main" id="{59D4C1A1-65EA-4B43-93A4-D812F1D59506}"/>
              </a:ext>
            </a:extLst>
          </p:cNvPr>
          <p:cNvSpPr>
            <a:spLocks noGrp="1"/>
          </p:cNvSpPr>
          <p:nvPr>
            <p:ph sz="half" idx="2"/>
          </p:nvPr>
        </p:nvSpPr>
        <p:spPr>
          <a:xfrm>
            <a:off x="479376" y="2906426"/>
            <a:ext cx="3119498" cy="3168352"/>
          </a:xfrm>
        </p:spPr>
        <p:txBody>
          <a:bodyPr/>
          <a:lstStyle/>
          <a:p>
            <a:r>
              <a:rPr lang="de-AT" sz="6000" dirty="0">
                <a:latin typeface="WWF" panose="02000000000000000000" pitchFamily="50" charset="0"/>
              </a:rPr>
              <a:t>Intakte Natur</a:t>
            </a:r>
            <a:r>
              <a:rPr lang="de-AT" dirty="0">
                <a:latin typeface="WWF" panose="02000000000000000000" pitchFamily="50" charset="0"/>
              </a:rPr>
              <a:t> </a:t>
            </a:r>
          </a:p>
        </p:txBody>
      </p:sp>
      <p:pic>
        <p:nvPicPr>
          <p:cNvPr id="8" name="Grafik 7">
            <a:extLst>
              <a:ext uri="{FF2B5EF4-FFF2-40B4-BE49-F238E27FC236}">
                <a16:creationId xmlns:a16="http://schemas.microsoft.com/office/drawing/2014/main" id="{84968F02-A047-44FB-8F20-E34D906271AB}"/>
              </a:ext>
            </a:extLst>
          </p:cNvPr>
          <p:cNvPicPr>
            <a:picLocks noChangeAspect="1"/>
          </p:cNvPicPr>
          <p:nvPr/>
        </p:nvPicPr>
        <p:blipFill>
          <a:blip r:embed="rId3"/>
          <a:stretch>
            <a:fillRect/>
          </a:stretch>
        </p:blipFill>
        <p:spPr>
          <a:xfrm>
            <a:off x="3287688" y="2306265"/>
            <a:ext cx="5231285" cy="2942598"/>
          </a:xfrm>
          <a:prstGeom prst="rect">
            <a:avLst/>
          </a:prstGeom>
        </p:spPr>
      </p:pic>
      <p:sp>
        <p:nvSpPr>
          <p:cNvPr id="9" name="Inhaltsplatzhalter 5">
            <a:extLst>
              <a:ext uri="{FF2B5EF4-FFF2-40B4-BE49-F238E27FC236}">
                <a16:creationId xmlns:a16="http://schemas.microsoft.com/office/drawing/2014/main" id="{3B65B8BA-CEE9-485D-97FB-8CC561AB00BE}"/>
              </a:ext>
            </a:extLst>
          </p:cNvPr>
          <p:cNvSpPr txBox="1">
            <a:spLocks/>
          </p:cNvSpPr>
          <p:nvPr/>
        </p:nvSpPr>
        <p:spPr>
          <a:xfrm>
            <a:off x="8518973" y="2924944"/>
            <a:ext cx="2896054" cy="4254947"/>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panose="020B0604020202020204" pitchFamily="34" charset="0"/>
              <a:buNone/>
              <a:defRPr sz="2100" b="0" i="0" kern="12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l" defTabSz="914377" rtl="0" eaLnBrk="1" latinLnBrk="0" hangingPunct="1">
              <a:lnSpc>
                <a:spcPct val="100000"/>
              </a:lnSpc>
              <a:spcBef>
                <a:spcPts val="500"/>
              </a:spcBef>
              <a:buFont typeface="Arial" panose="020B0604020202020204" pitchFamily="34" charset="0"/>
              <a:buNone/>
              <a:defRPr sz="21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2pPr>
            <a:lvl3pPr marL="914377" indent="0" algn="l" defTabSz="914377" rtl="0" eaLnBrk="1" latinLnBrk="0" hangingPunct="1">
              <a:lnSpc>
                <a:spcPct val="100000"/>
              </a:lnSpc>
              <a:spcBef>
                <a:spcPts val="500"/>
              </a:spcBef>
              <a:buFont typeface="Arial" panose="020B0604020202020204" pitchFamily="34" charset="0"/>
              <a:buNone/>
              <a:defRPr sz="18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3pPr>
            <a:lvl4pPr marL="1371566" indent="0" algn="l" defTabSz="914377" rtl="0" eaLnBrk="1" latinLnBrk="0" hangingPunct="1">
              <a:lnSpc>
                <a:spcPct val="100000"/>
              </a:lnSpc>
              <a:spcBef>
                <a:spcPts val="500"/>
              </a:spcBef>
              <a:buFont typeface="Arial" panose="020B0604020202020204" pitchFamily="34" charset="0"/>
              <a:buNone/>
              <a:defRPr sz="16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4pPr>
            <a:lvl5pPr marL="1828754" indent="0" algn="l" defTabSz="914377" rtl="0" eaLnBrk="1" latinLnBrk="0" hangingPunct="1">
              <a:lnSpc>
                <a:spcPct val="100000"/>
              </a:lnSpc>
              <a:spcBef>
                <a:spcPts val="500"/>
              </a:spcBef>
              <a:buFont typeface="Arial" panose="020B0604020202020204" pitchFamily="34" charset="0"/>
              <a:buNone/>
              <a:defRPr sz="14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6000" dirty="0">
                <a:latin typeface="WWF" panose="02000000000000000000" pitchFamily="50" charset="0"/>
              </a:rPr>
              <a:t>Erneuerbare</a:t>
            </a:r>
          </a:p>
        </p:txBody>
      </p:sp>
      <p:sp>
        <p:nvSpPr>
          <p:cNvPr id="11" name="Textfeld 10">
            <a:extLst>
              <a:ext uri="{FF2B5EF4-FFF2-40B4-BE49-F238E27FC236}">
                <a16:creationId xmlns:a16="http://schemas.microsoft.com/office/drawing/2014/main" id="{4832F788-4450-4C5F-9476-D8C1B4EB309C}"/>
              </a:ext>
            </a:extLst>
          </p:cNvPr>
          <p:cNvSpPr txBox="1"/>
          <p:nvPr/>
        </p:nvSpPr>
        <p:spPr>
          <a:xfrm>
            <a:off x="4583832" y="3140968"/>
            <a:ext cx="2376264" cy="1077218"/>
          </a:xfrm>
          <a:prstGeom prst="rect">
            <a:avLst/>
          </a:prstGeom>
          <a:noFill/>
        </p:spPr>
        <p:txBody>
          <a:bodyPr wrap="square" rtlCol="0">
            <a:spAutoFit/>
          </a:bodyPr>
          <a:lstStyle/>
          <a:p>
            <a:pPr algn="ctr"/>
            <a:r>
              <a:rPr lang="de-AT" sz="3200" dirty="0">
                <a:latin typeface="WWF" panose="02000000000000000000" pitchFamily="50" charset="0"/>
              </a:rPr>
              <a:t>Naturverträglicher Ausbau</a:t>
            </a:r>
          </a:p>
        </p:txBody>
      </p:sp>
    </p:spTree>
    <p:extLst>
      <p:ext uri="{BB962C8B-B14F-4D97-AF65-F5344CB8AC3E}">
        <p14:creationId xmlns:p14="http://schemas.microsoft.com/office/powerpoint/2010/main" val="320371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6F7679E-DE04-904C-B326-A7ED40143975}" type="slidenum">
              <a:rPr lang="en-US" smtClean="0"/>
              <a:t>2</a:t>
            </a:fld>
            <a:endParaRPr lang="en-US"/>
          </a:p>
        </p:txBody>
      </p:sp>
      <p:sp>
        <p:nvSpPr>
          <p:cNvPr id="5" name="Titel 4"/>
          <p:cNvSpPr>
            <a:spLocks noGrp="1"/>
          </p:cNvSpPr>
          <p:nvPr>
            <p:ph type="title"/>
          </p:nvPr>
        </p:nvSpPr>
        <p:spPr/>
        <p:txBody>
          <a:bodyPr/>
          <a:lstStyle/>
          <a:p>
            <a:r>
              <a:rPr lang="de-AT" dirty="0"/>
              <a:t>Status Biodiversität</a:t>
            </a:r>
          </a:p>
        </p:txBody>
      </p:sp>
      <p:sp>
        <p:nvSpPr>
          <p:cNvPr id="14" name="Textplatzhalter 10"/>
          <p:cNvSpPr>
            <a:spLocks noGrp="1"/>
          </p:cNvSpPr>
          <p:nvPr>
            <p:ph type="body" sz="quarter" idx="12"/>
          </p:nvPr>
        </p:nvSpPr>
        <p:spPr>
          <a:xfrm>
            <a:off x="3935760" y="1368867"/>
            <a:ext cx="1296144" cy="115917"/>
          </a:xfrm>
        </p:spPr>
        <p:txBody>
          <a:bodyPr/>
          <a:lstStyle/>
          <a:p>
            <a:r>
              <a:rPr lang="de-DE" sz="800" dirty="0">
                <a:solidFill>
                  <a:schemeClr val="bg1"/>
                </a:solidFill>
                <a:latin typeface="+mn-lt"/>
              </a:rPr>
              <a:t>© showyourstripes.info</a:t>
            </a:r>
          </a:p>
        </p:txBody>
      </p:sp>
      <p:sp>
        <p:nvSpPr>
          <p:cNvPr id="18" name="Textplatzhalter 10"/>
          <p:cNvSpPr>
            <a:spLocks noGrp="1"/>
          </p:cNvSpPr>
          <p:nvPr>
            <p:ph type="body" sz="quarter" idx="12"/>
          </p:nvPr>
        </p:nvSpPr>
        <p:spPr>
          <a:xfrm>
            <a:off x="4539187" y="2710111"/>
            <a:ext cx="1224136" cy="166585"/>
          </a:xfrm>
        </p:spPr>
        <p:txBody>
          <a:bodyPr/>
          <a:lstStyle/>
          <a:p>
            <a:r>
              <a:rPr lang="de-DE" sz="800" dirty="0">
                <a:solidFill>
                  <a:schemeClr val="bg1"/>
                </a:solidFill>
                <a:latin typeface="+mn-lt"/>
              </a:rPr>
              <a:t>© showyourstripes.info</a:t>
            </a:r>
          </a:p>
        </p:txBody>
      </p:sp>
      <p:pic>
        <p:nvPicPr>
          <p:cNvPr id="10" name="Grafik 9">
            <a:extLst>
              <a:ext uri="{FF2B5EF4-FFF2-40B4-BE49-F238E27FC236}">
                <a16:creationId xmlns:a16="http://schemas.microsoft.com/office/drawing/2014/main" id="{CC2E1FD3-7E2C-483E-9C27-E9C94F647ADC}"/>
              </a:ext>
            </a:extLst>
          </p:cNvPr>
          <p:cNvPicPr>
            <a:picLocks noChangeAspect="1"/>
          </p:cNvPicPr>
          <p:nvPr/>
        </p:nvPicPr>
        <p:blipFill>
          <a:blip r:embed="rId3"/>
          <a:stretch>
            <a:fillRect/>
          </a:stretch>
        </p:blipFill>
        <p:spPr>
          <a:xfrm>
            <a:off x="3143672" y="2132856"/>
            <a:ext cx="5760428" cy="3240241"/>
          </a:xfrm>
          <a:prstGeom prst="rect">
            <a:avLst/>
          </a:prstGeom>
        </p:spPr>
      </p:pic>
    </p:spTree>
    <p:extLst>
      <p:ext uri="{BB962C8B-B14F-4D97-AF65-F5344CB8AC3E}">
        <p14:creationId xmlns:p14="http://schemas.microsoft.com/office/powerpoint/2010/main" val="255947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6F7679E-DE04-904C-B326-A7ED40143975}" type="slidenum">
              <a:rPr lang="en-US" smtClean="0"/>
              <a:t>3</a:t>
            </a:fld>
            <a:endParaRPr lang="en-US"/>
          </a:p>
        </p:txBody>
      </p:sp>
      <p:sp>
        <p:nvSpPr>
          <p:cNvPr id="5" name="Titel 4"/>
          <p:cNvSpPr>
            <a:spLocks noGrp="1"/>
          </p:cNvSpPr>
          <p:nvPr>
            <p:ph type="title"/>
          </p:nvPr>
        </p:nvSpPr>
        <p:spPr/>
        <p:txBody>
          <a:bodyPr/>
          <a:lstStyle/>
          <a:p>
            <a:r>
              <a:rPr lang="de-AT" dirty="0"/>
              <a:t>Status in Österreich</a:t>
            </a:r>
          </a:p>
        </p:txBody>
      </p:sp>
      <p:pic>
        <p:nvPicPr>
          <p:cNvPr id="7" name="Grafik 6"/>
          <p:cNvPicPr>
            <a:picLocks noChangeAspect="1"/>
          </p:cNvPicPr>
          <p:nvPr/>
        </p:nvPicPr>
        <p:blipFill>
          <a:blip r:embed="rId3"/>
          <a:stretch>
            <a:fillRect/>
          </a:stretch>
        </p:blipFill>
        <p:spPr>
          <a:xfrm>
            <a:off x="246330" y="2587792"/>
            <a:ext cx="5554139" cy="2102961"/>
          </a:xfrm>
          <a:prstGeom prst="rect">
            <a:avLst/>
          </a:prstGeom>
        </p:spPr>
      </p:pic>
      <p:sp>
        <p:nvSpPr>
          <p:cNvPr id="14" name="Textplatzhalter 10"/>
          <p:cNvSpPr>
            <a:spLocks noGrp="1"/>
          </p:cNvSpPr>
          <p:nvPr>
            <p:ph type="body" sz="quarter" idx="12"/>
          </p:nvPr>
        </p:nvSpPr>
        <p:spPr>
          <a:xfrm>
            <a:off x="3935760" y="1368867"/>
            <a:ext cx="1296144" cy="115917"/>
          </a:xfrm>
        </p:spPr>
        <p:txBody>
          <a:bodyPr/>
          <a:lstStyle/>
          <a:p>
            <a:r>
              <a:rPr lang="de-DE" sz="800" dirty="0">
                <a:solidFill>
                  <a:schemeClr val="bg1"/>
                </a:solidFill>
                <a:latin typeface="+mn-lt"/>
              </a:rPr>
              <a:t>© showyourstripes.info</a:t>
            </a:r>
          </a:p>
        </p:txBody>
      </p:sp>
      <p:sp>
        <p:nvSpPr>
          <p:cNvPr id="18" name="Textplatzhalter 10"/>
          <p:cNvSpPr>
            <a:spLocks noGrp="1"/>
          </p:cNvSpPr>
          <p:nvPr>
            <p:ph type="body" sz="quarter" idx="12"/>
          </p:nvPr>
        </p:nvSpPr>
        <p:spPr>
          <a:xfrm>
            <a:off x="4539187" y="2710111"/>
            <a:ext cx="1224136" cy="166585"/>
          </a:xfrm>
        </p:spPr>
        <p:txBody>
          <a:bodyPr/>
          <a:lstStyle/>
          <a:p>
            <a:r>
              <a:rPr lang="de-DE" sz="800" dirty="0">
                <a:solidFill>
                  <a:schemeClr val="bg1"/>
                </a:solidFill>
                <a:latin typeface="+mn-lt"/>
              </a:rPr>
              <a:t>© showyourstripes.info</a:t>
            </a:r>
          </a:p>
        </p:txBody>
      </p:sp>
      <p:sp>
        <p:nvSpPr>
          <p:cNvPr id="4" name="Textfeld 3"/>
          <p:cNvSpPr txBox="1"/>
          <p:nvPr/>
        </p:nvSpPr>
        <p:spPr>
          <a:xfrm>
            <a:off x="6744072" y="5798768"/>
            <a:ext cx="3096344" cy="230832"/>
          </a:xfrm>
          <a:prstGeom prst="rect">
            <a:avLst/>
          </a:prstGeom>
          <a:noFill/>
        </p:spPr>
        <p:txBody>
          <a:bodyPr wrap="square" rtlCol="0">
            <a:spAutoFit/>
          </a:bodyPr>
          <a:lstStyle/>
          <a:p>
            <a:r>
              <a:rPr lang="de-AT" sz="900" dirty="0"/>
              <a:t>() Anzahl der Bewertungen</a:t>
            </a:r>
            <a:endParaRPr lang="de-AT" sz="900" dirty="0">
              <a:solidFill>
                <a:schemeClr val="bg2">
                  <a:lumMod val="50000"/>
                </a:schemeClr>
              </a:solidFill>
            </a:endParaRPr>
          </a:p>
        </p:txBody>
      </p:sp>
      <p:grpSp>
        <p:nvGrpSpPr>
          <p:cNvPr id="9" name="Gruppieren 8"/>
          <p:cNvGrpSpPr/>
          <p:nvPr/>
        </p:nvGrpSpPr>
        <p:grpSpPr>
          <a:xfrm>
            <a:off x="6456040" y="1179014"/>
            <a:ext cx="5184576" cy="4980714"/>
            <a:chOff x="6456040" y="1179014"/>
            <a:chExt cx="5184576" cy="4980714"/>
          </a:xfrm>
        </p:grpSpPr>
        <p:graphicFrame>
          <p:nvGraphicFramePr>
            <p:cNvPr id="11" name="Diagramm 10"/>
            <p:cNvGraphicFramePr>
              <a:graphicFrameLocks/>
            </p:cNvGraphicFramePr>
            <p:nvPr>
              <p:extLst>
                <p:ext uri="{D42A27DB-BD31-4B8C-83A1-F6EECF244321}">
                  <p14:modId xmlns:p14="http://schemas.microsoft.com/office/powerpoint/2010/main" val="1722032307"/>
                </p:ext>
              </p:extLst>
            </p:nvPr>
          </p:nvGraphicFramePr>
          <p:xfrm>
            <a:off x="6456040" y="1179014"/>
            <a:ext cx="5184576" cy="4920515"/>
          </p:xfrm>
          <a:graphic>
            <a:graphicData uri="http://schemas.openxmlformats.org/drawingml/2006/chart">
              <c:chart xmlns:c="http://schemas.openxmlformats.org/drawingml/2006/chart" xmlns:r="http://schemas.openxmlformats.org/officeDocument/2006/relationships" r:id="rId4"/>
            </a:graphicData>
          </a:graphic>
        </p:graphicFrame>
        <p:sp>
          <p:nvSpPr>
            <p:cNvPr id="6" name="Rechteck 5"/>
            <p:cNvSpPr/>
            <p:nvPr/>
          </p:nvSpPr>
          <p:spPr>
            <a:xfrm>
              <a:off x="9048328" y="5944284"/>
              <a:ext cx="2561920" cy="215444"/>
            </a:xfrm>
            <a:prstGeom prst="rect">
              <a:avLst/>
            </a:prstGeom>
          </p:spPr>
          <p:txBody>
            <a:bodyPr wrap="none">
              <a:spAutoFit/>
            </a:bodyPr>
            <a:lstStyle/>
            <a:p>
              <a:r>
                <a:rPr lang="de-AT" sz="800" dirty="0">
                  <a:solidFill>
                    <a:schemeClr val="bg2">
                      <a:lumMod val="50000"/>
                    </a:schemeClr>
                  </a:solidFill>
                </a:rPr>
                <a:t>Quelle: European Environment Agency (EEA), 2020</a:t>
              </a:r>
              <a:endParaRPr lang="de-AT" sz="2000" dirty="0">
                <a:solidFill>
                  <a:schemeClr val="bg2">
                    <a:lumMod val="50000"/>
                  </a:schemeClr>
                </a:solidFill>
              </a:endParaRPr>
            </a:p>
          </p:txBody>
        </p:sp>
        <p:sp>
          <p:nvSpPr>
            <p:cNvPr id="12" name="Textfeld 11"/>
            <p:cNvSpPr txBox="1"/>
            <p:nvPr/>
          </p:nvSpPr>
          <p:spPr>
            <a:xfrm>
              <a:off x="6744072" y="5853273"/>
              <a:ext cx="1627369" cy="238527"/>
            </a:xfrm>
            <a:prstGeom prst="rect">
              <a:avLst/>
            </a:prstGeom>
            <a:noFill/>
          </p:spPr>
          <p:txBody>
            <a:bodyPr wrap="none" rtlCol="0">
              <a:spAutoFit/>
            </a:bodyPr>
            <a:lstStyle/>
            <a:p>
              <a:r>
                <a:rPr lang="de-AT" sz="950" dirty="0"/>
                <a:t>() Anzahl der Bewertungen</a:t>
              </a:r>
            </a:p>
          </p:txBody>
        </p:sp>
      </p:grpSp>
    </p:spTree>
    <p:extLst>
      <p:ext uri="{BB962C8B-B14F-4D97-AF65-F5344CB8AC3E}">
        <p14:creationId xmlns:p14="http://schemas.microsoft.com/office/powerpoint/2010/main" val="183363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6F7679E-DE04-904C-B326-A7ED40143975}" type="slidenum">
              <a:rPr lang="en-US" smtClean="0"/>
              <a:t>4</a:t>
            </a:fld>
            <a:endParaRPr lang="en-US"/>
          </a:p>
        </p:txBody>
      </p:sp>
      <p:sp>
        <p:nvSpPr>
          <p:cNvPr id="4" name="Inhaltsplatzhalter 3"/>
          <p:cNvSpPr>
            <a:spLocks noGrp="1"/>
          </p:cNvSpPr>
          <p:nvPr>
            <p:ph sz="half" idx="2"/>
          </p:nvPr>
        </p:nvSpPr>
        <p:spPr>
          <a:xfrm>
            <a:off x="6665487" y="1780480"/>
            <a:ext cx="5331872" cy="2846012"/>
          </a:xfrm>
        </p:spPr>
        <p:txBody>
          <a:bodyPr>
            <a:normAutofit/>
          </a:bodyPr>
          <a:lstStyle/>
          <a:p>
            <a:endParaRPr lang="de-AT" sz="1200" dirty="0"/>
          </a:p>
          <a:p>
            <a:endParaRPr lang="de-AT" dirty="0"/>
          </a:p>
        </p:txBody>
      </p:sp>
      <p:sp>
        <p:nvSpPr>
          <p:cNvPr id="6" name="Titel 5"/>
          <p:cNvSpPr>
            <a:spLocks noGrp="1"/>
          </p:cNvSpPr>
          <p:nvPr>
            <p:ph type="title"/>
          </p:nvPr>
        </p:nvSpPr>
        <p:spPr/>
        <p:txBody>
          <a:bodyPr/>
          <a:lstStyle/>
          <a:p>
            <a:r>
              <a:rPr lang="de-AT" dirty="0"/>
              <a:t>Bodenverbrauch in Österreich</a:t>
            </a:r>
          </a:p>
        </p:txBody>
      </p:sp>
      <p:sp>
        <p:nvSpPr>
          <p:cNvPr id="12" name="Textfeld 11"/>
          <p:cNvSpPr txBox="1"/>
          <p:nvPr/>
        </p:nvSpPr>
        <p:spPr>
          <a:xfrm>
            <a:off x="7592627" y="5470221"/>
            <a:ext cx="2826644" cy="230832"/>
          </a:xfrm>
          <a:prstGeom prst="rect">
            <a:avLst/>
          </a:prstGeom>
          <a:noFill/>
        </p:spPr>
        <p:txBody>
          <a:bodyPr wrap="square" rtlCol="0">
            <a:spAutoFit/>
          </a:bodyPr>
          <a:lstStyle/>
          <a:p>
            <a:r>
              <a:rPr lang="de-AT" sz="900" dirty="0">
                <a:solidFill>
                  <a:schemeClr val="bg1"/>
                </a:solidFill>
              </a:rPr>
              <a:t>© WWF / Elisa Gramlich</a:t>
            </a:r>
          </a:p>
        </p:txBody>
      </p:sp>
      <p:sp>
        <p:nvSpPr>
          <p:cNvPr id="24" name="Textfeld 23"/>
          <p:cNvSpPr txBox="1"/>
          <p:nvPr/>
        </p:nvSpPr>
        <p:spPr>
          <a:xfrm>
            <a:off x="7104111" y="5831802"/>
            <a:ext cx="2826644" cy="230832"/>
          </a:xfrm>
          <a:prstGeom prst="rect">
            <a:avLst/>
          </a:prstGeom>
          <a:noFill/>
        </p:spPr>
        <p:txBody>
          <a:bodyPr wrap="square" rtlCol="0">
            <a:spAutoFit/>
          </a:bodyPr>
          <a:lstStyle/>
          <a:p>
            <a:r>
              <a:rPr lang="de-AT" sz="900" dirty="0">
                <a:solidFill>
                  <a:schemeClr val="bg1"/>
                </a:solidFill>
              </a:rPr>
              <a:t>© WWF / Elisa Gramlich</a:t>
            </a:r>
          </a:p>
        </p:txBody>
      </p:sp>
      <p:sp>
        <p:nvSpPr>
          <p:cNvPr id="15" name="Textplatzhalter 2">
            <a:extLst>
              <a:ext uri="{FF2B5EF4-FFF2-40B4-BE49-F238E27FC236}">
                <a16:creationId xmlns:a16="http://schemas.microsoft.com/office/drawing/2014/main" id="{FFC452A7-2AA1-4644-893A-0D41F23F340A}"/>
              </a:ext>
            </a:extLst>
          </p:cNvPr>
          <p:cNvSpPr txBox="1">
            <a:spLocks/>
          </p:cNvSpPr>
          <p:nvPr/>
        </p:nvSpPr>
        <p:spPr>
          <a:xfrm>
            <a:off x="344385" y="1284760"/>
            <a:ext cx="4851179" cy="4664519"/>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panose="020B0604020202020204" pitchFamily="34" charset="0"/>
              <a:buNone/>
              <a:defRPr sz="2100" b="0" i="0" kern="12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l" defTabSz="914377" rtl="0" eaLnBrk="1" latinLnBrk="0" hangingPunct="1">
              <a:lnSpc>
                <a:spcPct val="100000"/>
              </a:lnSpc>
              <a:spcBef>
                <a:spcPts val="500"/>
              </a:spcBef>
              <a:buFont typeface="Arial" panose="020B0604020202020204" pitchFamily="34" charset="0"/>
              <a:buNone/>
              <a:defRPr sz="21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2pPr>
            <a:lvl3pPr marL="914377" indent="0" algn="l" defTabSz="914377" rtl="0" eaLnBrk="1" latinLnBrk="0" hangingPunct="1">
              <a:lnSpc>
                <a:spcPct val="100000"/>
              </a:lnSpc>
              <a:spcBef>
                <a:spcPts val="500"/>
              </a:spcBef>
              <a:buFont typeface="Arial" panose="020B0604020202020204" pitchFamily="34" charset="0"/>
              <a:buNone/>
              <a:defRPr sz="18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3pPr>
            <a:lvl4pPr marL="1371566" indent="0" algn="l" defTabSz="914377" rtl="0" eaLnBrk="1" latinLnBrk="0" hangingPunct="1">
              <a:lnSpc>
                <a:spcPct val="100000"/>
              </a:lnSpc>
              <a:spcBef>
                <a:spcPts val="500"/>
              </a:spcBef>
              <a:buFont typeface="Arial" panose="020B0604020202020204" pitchFamily="34" charset="0"/>
              <a:buNone/>
              <a:defRPr sz="16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4pPr>
            <a:lvl5pPr marL="1828754" indent="0" algn="l" defTabSz="914377" rtl="0" eaLnBrk="1" latinLnBrk="0" hangingPunct="1">
              <a:lnSpc>
                <a:spcPct val="100000"/>
              </a:lnSpc>
              <a:spcBef>
                <a:spcPts val="500"/>
              </a:spcBef>
              <a:buFont typeface="Arial" panose="020B0604020202020204" pitchFamily="34" charset="0"/>
              <a:buNone/>
              <a:defRPr sz="1400" b="0" i="0" kern="1200">
                <a:solidFill>
                  <a:schemeClr val="tx1"/>
                </a:solidFill>
                <a:latin typeface="Georgia" panose="02040502050405020303" pitchFamily="18"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1800" dirty="0"/>
              <a:t>Der </a:t>
            </a:r>
            <a:r>
              <a:rPr lang="de-DE" sz="1800" b="1" dirty="0"/>
              <a:t>Flächenfraß</a:t>
            </a:r>
            <a:r>
              <a:rPr lang="de-DE" sz="1800" dirty="0"/>
              <a:t> ist in den vergangenen 20 Jahren fast dreimal so schnell </a:t>
            </a:r>
            <a:r>
              <a:rPr lang="de-DE" sz="1800" b="1" dirty="0"/>
              <a:t>gewachsen</a:t>
            </a:r>
            <a:r>
              <a:rPr lang="de-DE" sz="1800" dirty="0"/>
              <a:t> (+27, 9%) wie Österreichs Bevölkerung (+10,9%).</a:t>
            </a:r>
          </a:p>
          <a:p>
            <a:pPr marL="342900" indent="-342900">
              <a:buFont typeface="Arial" panose="020B0604020202020204" pitchFamily="34" charset="0"/>
              <a:buChar char="•"/>
            </a:pPr>
            <a:r>
              <a:rPr lang="de-AT" sz="1800" dirty="0"/>
              <a:t>Fast die Hälfte des verbrauchten Bodens (41%) wird </a:t>
            </a:r>
            <a:r>
              <a:rPr lang="de-AT" sz="1800" b="1" dirty="0"/>
              <a:t>versiegelt</a:t>
            </a:r>
          </a:p>
          <a:p>
            <a:pPr marL="342900" indent="-342900">
              <a:buFont typeface="Arial" panose="020B0604020202020204" pitchFamily="34" charset="0"/>
              <a:buChar char="•"/>
            </a:pPr>
            <a:r>
              <a:rPr lang="de-DE" sz="1800" dirty="0"/>
              <a:t>Nur mehr rund </a:t>
            </a:r>
            <a:r>
              <a:rPr lang="de-DE" sz="1800" b="1" dirty="0"/>
              <a:t>sieben Prozent </a:t>
            </a:r>
            <a:r>
              <a:rPr lang="de-DE" sz="1800" dirty="0"/>
              <a:t>der österreichischen Staats</a:t>
            </a:r>
            <a:r>
              <a:rPr lang="de-AT" altLang="ja-JP" sz="1800" dirty="0" err="1"/>
              <a:t>fläche</a:t>
            </a:r>
            <a:r>
              <a:rPr lang="de-AT" altLang="ja-JP" sz="1800" dirty="0"/>
              <a:t> </a:t>
            </a:r>
            <a:r>
              <a:rPr lang="de-DE" sz="1800" dirty="0"/>
              <a:t>sind als „</a:t>
            </a:r>
            <a:r>
              <a:rPr lang="de-DE" sz="1800" b="1" dirty="0"/>
              <a:t>weitgehend naturbelassen</a:t>
            </a:r>
            <a:r>
              <a:rPr lang="de-DE" sz="1800" dirty="0"/>
              <a:t>“ einzustufen</a:t>
            </a:r>
          </a:p>
          <a:p>
            <a:pPr marL="342900" indent="-342900">
              <a:buFont typeface="Arial" panose="020B0604020202020204" pitchFamily="34" charset="0"/>
              <a:buChar char="•"/>
            </a:pPr>
            <a:r>
              <a:rPr lang="de-DE" sz="1800" dirty="0"/>
              <a:t>Verbrauch = Verlust produktiver Böden</a:t>
            </a:r>
          </a:p>
          <a:p>
            <a:pPr marL="342900" indent="-342900">
              <a:buFont typeface="Arial" panose="020B0604020202020204" pitchFamily="34" charset="0"/>
              <a:buChar char="•"/>
            </a:pPr>
            <a:endParaRPr lang="de-DE" sz="1800" dirty="0"/>
          </a:p>
          <a:p>
            <a:pPr marL="342900" indent="-342900">
              <a:buFont typeface="Arial" panose="020B0604020202020204" pitchFamily="34" charset="0"/>
              <a:buChar char="•"/>
            </a:pPr>
            <a:endParaRPr lang="de-DE" sz="1800" dirty="0"/>
          </a:p>
        </p:txBody>
      </p:sp>
      <p:pic>
        <p:nvPicPr>
          <p:cNvPr id="7" name="Grafik 6">
            <a:extLst>
              <a:ext uri="{FF2B5EF4-FFF2-40B4-BE49-F238E27FC236}">
                <a16:creationId xmlns:a16="http://schemas.microsoft.com/office/drawing/2014/main" id="{520BF80C-4D4D-49FB-B4E1-92BBCF19010E}"/>
              </a:ext>
            </a:extLst>
          </p:cNvPr>
          <p:cNvPicPr>
            <a:picLocks noChangeAspect="1"/>
          </p:cNvPicPr>
          <p:nvPr/>
        </p:nvPicPr>
        <p:blipFill>
          <a:blip r:embed="rId3"/>
          <a:stretch>
            <a:fillRect/>
          </a:stretch>
        </p:blipFill>
        <p:spPr>
          <a:xfrm>
            <a:off x="5303912" y="1449060"/>
            <a:ext cx="6275498" cy="3921418"/>
          </a:xfrm>
          <a:prstGeom prst="rect">
            <a:avLst/>
          </a:prstGeom>
        </p:spPr>
      </p:pic>
      <p:sp>
        <p:nvSpPr>
          <p:cNvPr id="13" name="Textfeld 12">
            <a:extLst>
              <a:ext uri="{FF2B5EF4-FFF2-40B4-BE49-F238E27FC236}">
                <a16:creationId xmlns:a16="http://schemas.microsoft.com/office/drawing/2014/main" id="{45BF0DC8-FFB2-4AC5-940B-C55759E4B617}"/>
              </a:ext>
            </a:extLst>
          </p:cNvPr>
          <p:cNvSpPr txBox="1"/>
          <p:nvPr/>
        </p:nvSpPr>
        <p:spPr>
          <a:xfrm>
            <a:off x="5765107" y="5357299"/>
            <a:ext cx="6097904" cy="246221"/>
          </a:xfrm>
          <a:prstGeom prst="rect">
            <a:avLst/>
          </a:prstGeom>
          <a:noFill/>
        </p:spPr>
        <p:txBody>
          <a:bodyPr wrap="square">
            <a:spAutoFit/>
          </a:bodyPr>
          <a:lstStyle/>
          <a:p>
            <a:r>
              <a:rPr lang="de-AT" sz="1000" dirty="0">
                <a:hlinkClick r:id="rId4"/>
              </a:rPr>
              <a:t>https://www.wwf.at/wp-content/uploads/2023/05/WWF_Bodenreport_2023_web.pdf</a:t>
            </a:r>
            <a:r>
              <a:rPr lang="de-AT" sz="1000" dirty="0"/>
              <a:t> </a:t>
            </a:r>
          </a:p>
        </p:txBody>
      </p:sp>
    </p:spTree>
    <p:extLst>
      <p:ext uri="{BB962C8B-B14F-4D97-AF65-F5344CB8AC3E}">
        <p14:creationId xmlns:p14="http://schemas.microsoft.com/office/powerpoint/2010/main" val="173652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6F7679E-DE04-904C-B326-A7ED40143975}" type="slidenum">
              <a:rPr lang="en-US" smtClean="0"/>
              <a:t>5</a:t>
            </a:fld>
            <a:endParaRPr lang="en-US"/>
          </a:p>
        </p:txBody>
      </p:sp>
      <p:sp>
        <p:nvSpPr>
          <p:cNvPr id="5" name="Titel 4"/>
          <p:cNvSpPr>
            <a:spLocks noGrp="1"/>
          </p:cNvSpPr>
          <p:nvPr>
            <p:ph type="title"/>
          </p:nvPr>
        </p:nvSpPr>
        <p:spPr/>
        <p:txBody>
          <a:bodyPr/>
          <a:lstStyle/>
          <a:p>
            <a:r>
              <a:rPr lang="de-DE" dirty="0"/>
              <a:t>Biodiversitätskrise in den heimischen Flüssen</a:t>
            </a:r>
            <a:endParaRPr lang="de-AT" dirty="0"/>
          </a:p>
        </p:txBody>
      </p:sp>
      <p:pic>
        <p:nvPicPr>
          <p:cNvPr id="9" name="Grafik 8"/>
          <p:cNvPicPr>
            <a:picLocks noChangeAspect="1"/>
          </p:cNvPicPr>
          <p:nvPr/>
        </p:nvPicPr>
        <p:blipFill>
          <a:blip r:embed="rId2"/>
          <a:stretch>
            <a:fillRect/>
          </a:stretch>
        </p:blipFill>
        <p:spPr>
          <a:xfrm>
            <a:off x="1734732" y="1091348"/>
            <a:ext cx="8722536" cy="5001950"/>
          </a:xfrm>
          <a:prstGeom prst="rect">
            <a:avLst/>
          </a:prstGeom>
        </p:spPr>
      </p:pic>
    </p:spTree>
    <p:extLst>
      <p:ext uri="{BB962C8B-B14F-4D97-AF65-F5344CB8AC3E}">
        <p14:creationId xmlns:p14="http://schemas.microsoft.com/office/powerpoint/2010/main" val="359649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56B3F0D-3202-4C2A-895A-975E45BDFF09}"/>
              </a:ext>
            </a:extLst>
          </p:cNvPr>
          <p:cNvSpPr>
            <a:spLocks noGrp="1"/>
          </p:cNvSpPr>
          <p:nvPr>
            <p:ph type="sldNum" sz="quarter" idx="12"/>
          </p:nvPr>
        </p:nvSpPr>
        <p:spPr/>
        <p:txBody>
          <a:bodyPr/>
          <a:lstStyle/>
          <a:p>
            <a:fld id="{96F7679E-DE04-904C-B326-A7ED40143975}" type="slidenum">
              <a:rPr lang="en-US" smtClean="0"/>
              <a:t>6</a:t>
            </a:fld>
            <a:endParaRPr lang="en-US"/>
          </a:p>
        </p:txBody>
      </p:sp>
      <p:sp>
        <p:nvSpPr>
          <p:cNvPr id="5" name="Titel 4">
            <a:extLst>
              <a:ext uri="{FF2B5EF4-FFF2-40B4-BE49-F238E27FC236}">
                <a16:creationId xmlns:a16="http://schemas.microsoft.com/office/drawing/2014/main" id="{F18D3344-4689-45A0-95EF-F2FBCDCBF428}"/>
              </a:ext>
            </a:extLst>
          </p:cNvPr>
          <p:cNvSpPr>
            <a:spLocks noGrp="1"/>
          </p:cNvSpPr>
          <p:nvPr>
            <p:ph type="title"/>
          </p:nvPr>
        </p:nvSpPr>
        <p:spPr/>
        <p:txBody>
          <a:bodyPr/>
          <a:lstStyle/>
          <a:p>
            <a:r>
              <a:rPr lang="de-AT" dirty="0"/>
              <a:t>Schlechter Zustand, aber hohes Potential</a:t>
            </a:r>
          </a:p>
        </p:txBody>
      </p:sp>
      <p:pic>
        <p:nvPicPr>
          <p:cNvPr id="9" name="Grafik 8">
            <a:extLst>
              <a:ext uri="{FF2B5EF4-FFF2-40B4-BE49-F238E27FC236}">
                <a16:creationId xmlns:a16="http://schemas.microsoft.com/office/drawing/2014/main" id="{BB76A0EA-C481-488D-8AA0-AE2C6AE5513E}"/>
              </a:ext>
            </a:extLst>
          </p:cNvPr>
          <p:cNvPicPr>
            <a:picLocks noChangeAspect="1"/>
          </p:cNvPicPr>
          <p:nvPr/>
        </p:nvPicPr>
        <p:blipFill>
          <a:blip r:embed="rId3"/>
          <a:stretch>
            <a:fillRect/>
          </a:stretch>
        </p:blipFill>
        <p:spPr>
          <a:xfrm>
            <a:off x="1127448" y="1340768"/>
            <a:ext cx="7599515" cy="5372518"/>
          </a:xfrm>
          <a:prstGeom prst="rect">
            <a:avLst/>
          </a:prstGeom>
        </p:spPr>
      </p:pic>
    </p:spTree>
    <p:extLst>
      <p:ext uri="{BB962C8B-B14F-4D97-AF65-F5344CB8AC3E}">
        <p14:creationId xmlns:p14="http://schemas.microsoft.com/office/powerpoint/2010/main" val="224239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6F7679E-DE04-904C-B326-A7ED40143975}" type="slidenum">
              <a:rPr lang="en-US" smtClean="0"/>
              <a:t>7</a:t>
            </a:fld>
            <a:endParaRPr lang="en-US"/>
          </a:p>
        </p:txBody>
      </p:sp>
      <p:sp>
        <p:nvSpPr>
          <p:cNvPr id="4" name="Titel 3"/>
          <p:cNvSpPr>
            <a:spLocks noGrp="1"/>
          </p:cNvSpPr>
          <p:nvPr>
            <p:ph type="title"/>
          </p:nvPr>
        </p:nvSpPr>
        <p:spPr/>
        <p:txBody>
          <a:bodyPr/>
          <a:lstStyle/>
          <a:p>
            <a:r>
              <a:rPr lang="de-AT" dirty="0"/>
              <a:t>Ökosystemleistungen</a:t>
            </a:r>
          </a:p>
        </p:txBody>
      </p:sp>
      <p:sp>
        <p:nvSpPr>
          <p:cNvPr id="5" name="Rechteck 4"/>
          <p:cNvSpPr/>
          <p:nvPr/>
        </p:nvSpPr>
        <p:spPr>
          <a:xfrm>
            <a:off x="430553" y="1237567"/>
            <a:ext cx="5518186" cy="4955203"/>
          </a:xfrm>
          <a:prstGeom prst="rect">
            <a:avLst/>
          </a:prstGeom>
        </p:spPr>
        <p:txBody>
          <a:bodyPr wrap="square">
            <a:spAutoFit/>
          </a:bodyPr>
          <a:lstStyle/>
          <a:p>
            <a:pPr marL="342900" indent="-342900">
              <a:buFont typeface="Arial" panose="020B0604020202020204" pitchFamily="34" charset="0"/>
              <a:buChar char="•"/>
            </a:pPr>
            <a:r>
              <a:rPr lang="de-AT" sz="2000" dirty="0"/>
              <a:t>&gt; 75% der weltweiten Nutzpflanzen hängen von tierischer </a:t>
            </a:r>
            <a:r>
              <a:rPr lang="de-AT" sz="2000" b="1" dirty="0"/>
              <a:t>Bestäubung</a:t>
            </a:r>
            <a:r>
              <a:rPr lang="de-AT" sz="2000" dirty="0"/>
              <a:t> ab</a:t>
            </a:r>
          </a:p>
          <a:p>
            <a:pPr marL="342900" indent="-342900">
              <a:buFont typeface="Arial" panose="020B0604020202020204" pitchFamily="34" charset="0"/>
              <a:buChar char="•"/>
            </a:pPr>
            <a:endParaRPr lang="de-AT" sz="2000" dirty="0"/>
          </a:p>
          <a:p>
            <a:pPr marL="342900" indent="-342900">
              <a:buFont typeface="Arial" panose="020B0604020202020204" pitchFamily="34" charset="0"/>
              <a:buChar char="•"/>
            </a:pPr>
            <a:r>
              <a:rPr lang="de-AT" sz="2000" dirty="0"/>
              <a:t>~70% aller </a:t>
            </a:r>
            <a:r>
              <a:rPr lang="de-AT" sz="2000" b="1" dirty="0"/>
              <a:t>Arzneien gegen Krebs </a:t>
            </a:r>
            <a:r>
              <a:rPr lang="de-AT" sz="2000" dirty="0"/>
              <a:t>stammen aus der Natur oder sind von ihr inspiriert</a:t>
            </a:r>
          </a:p>
          <a:p>
            <a:pPr marL="342900" indent="-342900">
              <a:buFont typeface="Arial" panose="020B0604020202020204" pitchFamily="34" charset="0"/>
              <a:buChar char="•"/>
            </a:pPr>
            <a:endParaRPr lang="de-AT" sz="2000" dirty="0"/>
          </a:p>
          <a:p>
            <a:pPr marL="342900" indent="-342900">
              <a:buFont typeface="Arial" panose="020B0604020202020204" pitchFamily="34" charset="0"/>
              <a:buChar char="•"/>
            </a:pPr>
            <a:r>
              <a:rPr lang="de-AT" sz="2000" b="1" dirty="0"/>
              <a:t>Gesundheitsversorgung von 4 Mrd. Menschen </a:t>
            </a:r>
            <a:r>
              <a:rPr lang="de-AT" sz="2000" dirty="0"/>
              <a:t>basiert auf natürlicher Medizin und genetischen Ressourcen</a:t>
            </a:r>
          </a:p>
          <a:p>
            <a:pPr marL="342900" indent="-342900">
              <a:buFont typeface="Arial" panose="020B0604020202020204" pitchFamily="34" charset="0"/>
              <a:buChar char="•"/>
            </a:pPr>
            <a:endParaRPr lang="de-AT" sz="2000" dirty="0"/>
          </a:p>
          <a:p>
            <a:pPr marL="342900" indent="-342900">
              <a:buFont typeface="Arial" panose="020B0604020202020204" pitchFamily="34" charset="0"/>
              <a:buChar char="•"/>
            </a:pPr>
            <a:r>
              <a:rPr lang="de-DE" sz="2000" dirty="0"/>
              <a:t>Wirtschaftlicher Nutzen</a:t>
            </a:r>
            <a:r>
              <a:rPr lang="de-DE" sz="2000" b="1" dirty="0"/>
              <a:t> ~170-190 Billionen US-$/Jahr</a:t>
            </a:r>
            <a:r>
              <a:rPr lang="de-DE" sz="2000" dirty="0"/>
              <a:t> </a:t>
            </a:r>
            <a:r>
              <a:rPr lang="de-DE" sz="2000" b="1" dirty="0">
                <a:sym typeface="Wingdings" panose="05000000000000000000" pitchFamily="2" charset="2"/>
              </a:rPr>
              <a:t> 2x globales BIP</a:t>
            </a:r>
          </a:p>
          <a:p>
            <a:pPr marL="342900" indent="-342900">
              <a:buFont typeface="Arial" panose="020B0604020202020204" pitchFamily="34" charset="0"/>
              <a:buChar char="•"/>
            </a:pPr>
            <a:endParaRPr lang="de-DE" sz="2000" b="1" dirty="0"/>
          </a:p>
          <a:p>
            <a:pPr marL="342900" indent="-342900">
              <a:buFont typeface="Arial" panose="020B0604020202020204" pitchFamily="34" charset="0"/>
              <a:buChar char="•"/>
            </a:pPr>
            <a:r>
              <a:rPr lang="de-DE" dirty="0"/>
              <a:t>Wert der </a:t>
            </a:r>
            <a:r>
              <a:rPr lang="de-DE" b="1" dirty="0" err="1"/>
              <a:t>bestäuberabhängigen</a:t>
            </a:r>
            <a:r>
              <a:rPr lang="de-DE" b="1" dirty="0"/>
              <a:t> Produktion in Österreich:</a:t>
            </a:r>
            <a:r>
              <a:rPr lang="de-DE" dirty="0"/>
              <a:t> ~</a:t>
            </a:r>
            <a:r>
              <a:rPr lang="de-DE" b="1" dirty="0"/>
              <a:t>300 Millionen Euro /Jahr</a:t>
            </a:r>
            <a:endParaRPr lang="de-DE" sz="2000" dirty="0"/>
          </a:p>
        </p:txBody>
      </p:sp>
      <p:grpSp>
        <p:nvGrpSpPr>
          <p:cNvPr id="7" name="Gruppieren 6"/>
          <p:cNvGrpSpPr/>
          <p:nvPr/>
        </p:nvGrpSpPr>
        <p:grpSpPr>
          <a:xfrm>
            <a:off x="6600056" y="1208599"/>
            <a:ext cx="5387419" cy="4841585"/>
            <a:chOff x="6600056" y="1208599"/>
            <a:chExt cx="5387419" cy="4841585"/>
          </a:xfrm>
        </p:grpSpPr>
        <p:pic>
          <p:nvPicPr>
            <p:cNvPr id="8" name="Grafik 7"/>
            <p:cNvPicPr/>
            <p:nvPr/>
          </p:nvPicPr>
          <p:blipFill rotWithShape="1">
            <a:blip r:embed="rId3" cstate="hqprint">
              <a:extLst>
                <a:ext uri="{28A0092B-C50C-407E-A947-70E740481C1C}">
                  <a14:useLocalDpi xmlns:a14="http://schemas.microsoft.com/office/drawing/2010/main" val="0"/>
                </a:ext>
              </a:extLst>
            </a:blip>
            <a:srcRect l="6919" t="7455" r="6425" b="7223"/>
            <a:stretch/>
          </p:blipFill>
          <p:spPr bwMode="auto">
            <a:xfrm>
              <a:off x="6600056" y="1208599"/>
              <a:ext cx="4944961" cy="4841585"/>
            </a:xfrm>
            <a:prstGeom prst="rect">
              <a:avLst/>
            </a:prstGeom>
            <a:ln>
              <a:noFill/>
            </a:ln>
            <a:extLst>
              <a:ext uri="{53640926-AAD7-44D8-BBD7-CCE9431645EC}">
                <a14:shadowObscured xmlns:a14="http://schemas.microsoft.com/office/drawing/2010/main"/>
              </a:ext>
            </a:extLst>
          </p:spPr>
        </p:pic>
        <p:sp>
          <p:nvSpPr>
            <p:cNvPr id="9" name="Textfeld 8"/>
            <p:cNvSpPr txBox="1"/>
            <p:nvPr/>
          </p:nvSpPr>
          <p:spPr>
            <a:xfrm>
              <a:off x="10582983" y="5777941"/>
              <a:ext cx="1404492" cy="215444"/>
            </a:xfrm>
            <a:prstGeom prst="rect">
              <a:avLst/>
            </a:prstGeom>
            <a:noFill/>
          </p:spPr>
          <p:txBody>
            <a:bodyPr wrap="square" rtlCol="0">
              <a:spAutoFit/>
            </a:bodyPr>
            <a:lstStyle/>
            <a:p>
              <a:r>
                <a:rPr lang="de-DE" sz="800" dirty="0">
                  <a:latin typeface="Open Sans" panose="020B0606030504020204" pitchFamily="34" charset="0"/>
                  <a:ea typeface="Open Sans" panose="020B0606030504020204" pitchFamily="34" charset="0"/>
                  <a:cs typeface="Open Sans" panose="020B0606030504020204" pitchFamily="34" charset="0"/>
                </a:rPr>
                <a:t>Grafik: WWF Österreich</a:t>
              </a:r>
            </a:p>
          </p:txBody>
        </p:sp>
      </p:grpSp>
    </p:spTree>
    <p:extLst>
      <p:ext uri="{BB962C8B-B14F-4D97-AF65-F5344CB8AC3E}">
        <p14:creationId xmlns:p14="http://schemas.microsoft.com/office/powerpoint/2010/main" val="17009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endParaRPr lang="en-US" dirty="0"/>
          </a:p>
        </p:txBody>
      </p:sp>
      <p:sp>
        <p:nvSpPr>
          <p:cNvPr id="3" name="Foliennummernplatzhalter 2"/>
          <p:cNvSpPr>
            <a:spLocks noGrp="1"/>
          </p:cNvSpPr>
          <p:nvPr>
            <p:ph type="sldNum" sz="quarter" idx="11"/>
          </p:nvPr>
        </p:nvSpPr>
        <p:spPr/>
        <p:txBody>
          <a:bodyPr/>
          <a:lstStyle/>
          <a:p>
            <a:fld id="{01D4B372-C4E9-DB48-93BA-62F9C68D8B35}" type="slidenum">
              <a:rPr lang="en-US" smtClean="0"/>
              <a:pPr/>
              <a:t>8</a:t>
            </a:fld>
            <a:endParaRPr lang="en-US" dirty="0"/>
          </a:p>
        </p:txBody>
      </p:sp>
      <p:sp>
        <p:nvSpPr>
          <p:cNvPr id="4" name="Titel 3"/>
          <p:cNvSpPr>
            <a:spLocks noGrp="1"/>
          </p:cNvSpPr>
          <p:nvPr>
            <p:ph type="title"/>
          </p:nvPr>
        </p:nvSpPr>
        <p:spPr/>
        <p:txBody>
          <a:bodyPr>
            <a:normAutofit/>
          </a:bodyPr>
          <a:lstStyle/>
          <a:p>
            <a:r>
              <a:rPr lang="de-DE" dirty="0"/>
              <a:t>Entwicklung der Ökosystemleistungen (ÖSDL) weltweit</a:t>
            </a:r>
          </a:p>
        </p:txBody>
      </p:sp>
      <p:grpSp>
        <p:nvGrpSpPr>
          <p:cNvPr id="15" name="Gruppieren 14">
            <a:extLst>
              <a:ext uri="{FF2B5EF4-FFF2-40B4-BE49-F238E27FC236}">
                <a16:creationId xmlns:a16="http://schemas.microsoft.com/office/drawing/2014/main" id="{94B02034-E5F3-4A11-B744-929EB36AFD2C}"/>
              </a:ext>
            </a:extLst>
          </p:cNvPr>
          <p:cNvGrpSpPr/>
          <p:nvPr/>
        </p:nvGrpSpPr>
        <p:grpSpPr>
          <a:xfrm>
            <a:off x="511667" y="1195597"/>
            <a:ext cx="4846228" cy="7803175"/>
            <a:chOff x="0" y="1"/>
            <a:chExt cx="6805295" cy="8742719"/>
          </a:xfrm>
        </p:grpSpPr>
        <p:pic>
          <p:nvPicPr>
            <p:cNvPr id="16" name="Grafik 15">
              <a:extLst>
                <a:ext uri="{FF2B5EF4-FFF2-40B4-BE49-F238E27FC236}">
                  <a16:creationId xmlns:a16="http://schemas.microsoft.com/office/drawing/2014/main" id="{9FAD2490-5F24-4575-9861-F5B0F777A6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81" t="1894" r="13027" b="49915"/>
            <a:stretch/>
          </p:blipFill>
          <p:spPr bwMode="auto">
            <a:xfrm>
              <a:off x="0" y="1"/>
              <a:ext cx="6805295" cy="4702451"/>
            </a:xfrm>
            <a:prstGeom prst="rect">
              <a:avLst/>
            </a:prstGeom>
            <a:ln>
              <a:noFill/>
            </a:ln>
            <a:extLst>
              <a:ext uri="{53640926-AAD7-44D8-BBD7-CCE9431645EC}">
                <a14:shadowObscured xmlns:a14="http://schemas.microsoft.com/office/drawing/2010/main"/>
              </a:ext>
            </a:extLst>
          </p:spPr>
        </p:pic>
        <p:pic>
          <p:nvPicPr>
            <p:cNvPr id="19" name="Grafik 18">
              <a:extLst>
                <a:ext uri="{FF2B5EF4-FFF2-40B4-BE49-F238E27FC236}">
                  <a16:creationId xmlns:a16="http://schemas.microsoft.com/office/drawing/2014/main" id="{E4FFDAD4-F3FD-4CA4-AB15-6C86B50B2E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7382" y="8588415"/>
              <a:ext cx="1041400" cy="154305"/>
            </a:xfrm>
            <a:prstGeom prst="rect">
              <a:avLst/>
            </a:prstGeom>
          </p:spPr>
        </p:pic>
      </p:grpSp>
      <p:grpSp>
        <p:nvGrpSpPr>
          <p:cNvPr id="20" name="Gruppieren 19">
            <a:extLst>
              <a:ext uri="{FF2B5EF4-FFF2-40B4-BE49-F238E27FC236}">
                <a16:creationId xmlns:a16="http://schemas.microsoft.com/office/drawing/2014/main" id="{E52520A7-1D1A-47A9-A876-4DA1090C5D9C}"/>
              </a:ext>
            </a:extLst>
          </p:cNvPr>
          <p:cNvGrpSpPr/>
          <p:nvPr/>
        </p:nvGrpSpPr>
        <p:grpSpPr>
          <a:xfrm>
            <a:off x="6095999" y="1471158"/>
            <a:ext cx="5863221" cy="3500648"/>
            <a:chOff x="0" y="4683990"/>
            <a:chExt cx="6805295" cy="4218708"/>
          </a:xfrm>
        </p:grpSpPr>
        <p:pic>
          <p:nvPicPr>
            <p:cNvPr id="21" name="Grafik 20">
              <a:extLst>
                <a:ext uri="{FF2B5EF4-FFF2-40B4-BE49-F238E27FC236}">
                  <a16:creationId xmlns:a16="http://schemas.microsoft.com/office/drawing/2014/main" id="{BC7037B3-697C-4E1F-B942-C9AAEC6287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81" t="49896" r="13027" b="6870"/>
            <a:stretch/>
          </p:blipFill>
          <p:spPr bwMode="auto">
            <a:xfrm>
              <a:off x="0" y="4683990"/>
              <a:ext cx="6805295" cy="4218708"/>
            </a:xfrm>
            <a:prstGeom prst="rect">
              <a:avLst/>
            </a:prstGeom>
            <a:ln>
              <a:noFill/>
            </a:ln>
            <a:extLst>
              <a:ext uri="{53640926-AAD7-44D8-BBD7-CCE9431645EC}">
                <a14:shadowObscured xmlns:a14="http://schemas.microsoft.com/office/drawing/2010/main"/>
              </a:ext>
            </a:extLst>
          </p:spPr>
        </p:pic>
        <p:pic>
          <p:nvPicPr>
            <p:cNvPr id="22" name="Grafik 21">
              <a:extLst>
                <a:ext uri="{FF2B5EF4-FFF2-40B4-BE49-F238E27FC236}">
                  <a16:creationId xmlns:a16="http://schemas.microsoft.com/office/drawing/2014/main" id="{2B8D037B-6E46-405E-8720-74443B614A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7382" y="8588415"/>
              <a:ext cx="1041400" cy="154305"/>
            </a:xfrm>
            <a:prstGeom prst="rect">
              <a:avLst/>
            </a:prstGeom>
          </p:spPr>
        </p:pic>
      </p:grpSp>
      <p:sp>
        <p:nvSpPr>
          <p:cNvPr id="10" name="Textfeld 9"/>
          <p:cNvSpPr txBox="1"/>
          <p:nvPr/>
        </p:nvSpPr>
        <p:spPr>
          <a:xfrm rot="19592968">
            <a:off x="2676387" y="2707389"/>
            <a:ext cx="6165239" cy="1384995"/>
          </a:xfrm>
          <a:prstGeom prst="rect">
            <a:avLst/>
          </a:prstGeom>
          <a:solidFill>
            <a:schemeClr val="tx1">
              <a:lumMod val="95000"/>
              <a:lumOff val="5000"/>
            </a:schemeClr>
          </a:solidFill>
        </p:spPr>
        <p:txBody>
          <a:bodyPr wrap="square" rtlCol="0">
            <a:spAutoFit/>
          </a:bodyPr>
          <a:lstStyle/>
          <a:p>
            <a:r>
              <a:rPr lang="de-DE" sz="2800" b="1" dirty="0">
                <a:solidFill>
                  <a:schemeClr val="bg1"/>
                </a:solidFill>
                <a:latin typeface="WWF" panose="02000000000000000000"/>
              </a:rPr>
              <a:t>78%</a:t>
            </a:r>
            <a:r>
              <a:rPr lang="de-DE" sz="2800" dirty="0">
                <a:solidFill>
                  <a:schemeClr val="bg1"/>
                </a:solidFill>
                <a:latin typeface="WWF" panose="02000000000000000000"/>
              </a:rPr>
              <a:t> der untersuchten Ökosystemleistungen (14 von 18) zeigen </a:t>
            </a:r>
            <a:r>
              <a:rPr lang="de-DE" sz="2800" b="1" dirty="0">
                <a:solidFill>
                  <a:schemeClr val="bg1"/>
                </a:solidFill>
                <a:latin typeface="WWF" panose="02000000000000000000"/>
              </a:rPr>
              <a:t>einen negativen Trend!</a:t>
            </a:r>
          </a:p>
        </p:txBody>
      </p:sp>
    </p:spTree>
    <p:extLst>
      <p:ext uri="{BB962C8B-B14F-4D97-AF65-F5344CB8AC3E}">
        <p14:creationId xmlns:p14="http://schemas.microsoft.com/office/powerpoint/2010/main" val="42396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5470D94-9823-4F81-A489-63CB529FC6CC}"/>
              </a:ext>
            </a:extLst>
          </p:cNvPr>
          <p:cNvSpPr>
            <a:spLocks noGrp="1"/>
          </p:cNvSpPr>
          <p:nvPr>
            <p:ph type="sldNum" sz="quarter" idx="14"/>
          </p:nvPr>
        </p:nvSpPr>
        <p:spPr/>
        <p:txBody>
          <a:bodyPr/>
          <a:lstStyle/>
          <a:p>
            <a:fld id="{01D4B372-C4E9-DB48-93BA-62F9C68D8B35}" type="slidenum">
              <a:rPr lang="en-US" smtClean="0"/>
              <a:pPr/>
              <a:t>9</a:t>
            </a:fld>
            <a:endParaRPr lang="en-US" dirty="0"/>
          </a:p>
        </p:txBody>
      </p:sp>
      <p:pic>
        <p:nvPicPr>
          <p:cNvPr id="5" name="Grafik 4">
            <a:extLst>
              <a:ext uri="{FF2B5EF4-FFF2-40B4-BE49-F238E27FC236}">
                <a16:creationId xmlns:a16="http://schemas.microsoft.com/office/drawing/2014/main" id="{71FC79D5-ACAC-4CEE-A84C-3E2012C51DA1}"/>
              </a:ext>
            </a:extLst>
          </p:cNvPr>
          <p:cNvPicPr>
            <a:picLocks noChangeAspect="1"/>
          </p:cNvPicPr>
          <p:nvPr/>
        </p:nvPicPr>
        <p:blipFill>
          <a:blip r:embed="rId3"/>
          <a:stretch>
            <a:fillRect/>
          </a:stretch>
        </p:blipFill>
        <p:spPr>
          <a:xfrm>
            <a:off x="232782" y="156845"/>
            <a:ext cx="10784922" cy="6162813"/>
          </a:xfrm>
          <a:prstGeom prst="rect">
            <a:avLst/>
          </a:prstGeom>
        </p:spPr>
      </p:pic>
    </p:spTree>
    <p:extLst>
      <p:ext uri="{BB962C8B-B14F-4D97-AF65-F5344CB8AC3E}">
        <p14:creationId xmlns:p14="http://schemas.microsoft.com/office/powerpoint/2010/main" val="270381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WWF Master PPT Template">
  <a:themeElements>
    <a:clrScheme name="WWF">
      <a:dk1>
        <a:srgbClr val="000000"/>
      </a:dk1>
      <a:lt1>
        <a:srgbClr val="FFFFFF"/>
      </a:lt1>
      <a:dk2>
        <a:srgbClr val="44546A"/>
      </a:dk2>
      <a:lt2>
        <a:srgbClr val="E7E6E6"/>
      </a:lt2>
      <a:accent1>
        <a:srgbClr val="F5D200"/>
      </a:accent1>
      <a:accent2>
        <a:srgbClr val="F07D00"/>
      </a:accent2>
      <a:accent3>
        <a:srgbClr val="009191"/>
      </a:accent3>
      <a:accent4>
        <a:srgbClr val="9A0064"/>
      </a:accent4>
      <a:accent5>
        <a:srgbClr val="7B8327"/>
      </a:accent5>
      <a:accent6>
        <a:srgbClr val="552F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292" b="-12292"/>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2" id="{8C9513EC-89D3-47A8-B403-042BFCF11D09}" vid="{C0DF31CB-798A-4B38-BF49-0AB853A3F3AA}"/>
    </a:ext>
  </a:extLst>
</a:theme>
</file>

<file path=ppt/theme/theme2.xml><?xml version="1.0" encoding="utf-8"?>
<a:theme xmlns:a="http://schemas.openxmlformats.org/drawingml/2006/main" name="2_WWF Master PPT Boilerplate Template">
  <a:themeElements>
    <a:clrScheme name="WWF">
      <a:dk1>
        <a:srgbClr val="000000"/>
      </a:dk1>
      <a:lt1>
        <a:srgbClr val="FFFFFF"/>
      </a:lt1>
      <a:dk2>
        <a:srgbClr val="44546A"/>
      </a:dk2>
      <a:lt2>
        <a:srgbClr val="E7E6E6"/>
      </a:lt2>
      <a:accent1>
        <a:srgbClr val="F5D200"/>
      </a:accent1>
      <a:accent2>
        <a:srgbClr val="F07D00"/>
      </a:accent2>
      <a:accent3>
        <a:srgbClr val="009191"/>
      </a:accent3>
      <a:accent4>
        <a:srgbClr val="9A0064"/>
      </a:accent4>
      <a:accent5>
        <a:srgbClr val="7B8327"/>
      </a:accent5>
      <a:accent6>
        <a:srgbClr val="552F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292" b="-12292"/>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2" id="{8C9513EC-89D3-47A8-B403-042BFCF11D09}" vid="{BDB6B20E-CCFF-42C5-9C38-3E8797D44D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Vorlage_Präsentation_intern</Template>
  <TotalTime>0</TotalTime>
  <Words>544</Words>
  <Application>Microsoft Office PowerPoint</Application>
  <PresentationFormat>Breitbild</PresentationFormat>
  <Paragraphs>84</Paragraphs>
  <Slides>11</Slides>
  <Notes>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11</vt:i4>
      </vt:variant>
    </vt:vector>
  </HeadingPairs>
  <TitlesOfParts>
    <vt:vector size="19" baseType="lpstr">
      <vt:lpstr>Arial</vt:lpstr>
      <vt:lpstr>WWF</vt:lpstr>
      <vt:lpstr>Georgia</vt:lpstr>
      <vt:lpstr>Calibri</vt:lpstr>
      <vt:lpstr>Open Sans</vt:lpstr>
      <vt:lpstr>Wingdings</vt:lpstr>
      <vt:lpstr>WWF Master PPT Template</vt:lpstr>
      <vt:lpstr>2_WWF Master PPT Boilerplate Template</vt:lpstr>
      <vt:lpstr>Die Natur ist unsere beste Verbündete gegen die Klimakrise  Hanna Simons (WWF Österreich)</vt:lpstr>
      <vt:lpstr>Status Biodiversität</vt:lpstr>
      <vt:lpstr>Status in Österreich</vt:lpstr>
      <vt:lpstr>Bodenverbrauch in Österreich</vt:lpstr>
      <vt:lpstr>Biodiversitätskrise in den heimischen Flüssen</vt:lpstr>
      <vt:lpstr>Schlechter Zustand, aber hohes Potential</vt:lpstr>
      <vt:lpstr>Ökosystemleistungen</vt:lpstr>
      <vt:lpstr>Entwicklung der Ökosystemleistungen (ÖSDL) weltweit</vt:lpstr>
      <vt:lpstr>PowerPoint-Präsentation</vt:lpstr>
      <vt:lpstr>PowerPoint-Präsentation</vt:lpstr>
      <vt:lpstr>Verbündete gegen die Klimakrise </vt:lpstr>
    </vt:vector>
  </TitlesOfParts>
  <Company>Umweltverband WWF Österreich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Gisela Klaushofer</dc:creator>
  <cp:lastModifiedBy>Hanna Simons</cp:lastModifiedBy>
  <cp:revision>724</cp:revision>
  <cp:lastPrinted>2023-05-30T12:36:40Z</cp:lastPrinted>
  <dcterms:created xsi:type="dcterms:W3CDTF">2020-11-27T17:49:19Z</dcterms:created>
  <dcterms:modified xsi:type="dcterms:W3CDTF">2024-11-13T14:05:03Z</dcterms:modified>
</cp:coreProperties>
</file>